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4"/>
  </p:notesMasterIdLst>
  <p:sldIdLst>
    <p:sldId id="549" r:id="rId2"/>
    <p:sldId id="256" r:id="rId3"/>
    <p:sldId id="528" r:id="rId4"/>
    <p:sldId id="348" r:id="rId5"/>
    <p:sldId id="373" r:id="rId6"/>
    <p:sldId id="347" r:id="rId7"/>
    <p:sldId id="374" r:id="rId8"/>
    <p:sldId id="349" r:id="rId9"/>
    <p:sldId id="375" r:id="rId10"/>
    <p:sldId id="351" r:id="rId11"/>
    <p:sldId id="258" r:id="rId12"/>
    <p:sldId id="529" r:id="rId13"/>
    <p:sldId id="352" r:id="rId14"/>
    <p:sldId id="353" r:id="rId15"/>
    <p:sldId id="259" r:id="rId16"/>
    <p:sldId id="354" r:id="rId17"/>
    <p:sldId id="260" r:id="rId18"/>
    <p:sldId id="357" r:id="rId19"/>
    <p:sldId id="376" r:id="rId20"/>
    <p:sldId id="355" r:id="rId21"/>
    <p:sldId id="530" r:id="rId22"/>
    <p:sldId id="358" r:id="rId23"/>
    <p:sldId id="265" r:id="rId24"/>
    <p:sldId id="377" r:id="rId25"/>
    <p:sldId id="378" r:id="rId26"/>
    <p:sldId id="380" r:id="rId27"/>
    <p:sldId id="266" r:id="rId28"/>
    <p:sldId id="381" r:id="rId29"/>
    <p:sldId id="359" r:id="rId30"/>
    <p:sldId id="360" r:id="rId31"/>
    <p:sldId id="274" r:id="rId32"/>
    <p:sldId id="384" r:id="rId33"/>
    <p:sldId id="362" r:id="rId34"/>
    <p:sldId id="385" r:id="rId35"/>
    <p:sldId id="361" r:id="rId36"/>
    <p:sldId id="387" r:id="rId37"/>
    <p:sldId id="276" r:id="rId38"/>
    <p:sldId id="277" r:id="rId39"/>
    <p:sldId id="389" r:id="rId40"/>
    <p:sldId id="369" r:id="rId41"/>
    <p:sldId id="364" r:id="rId42"/>
    <p:sldId id="391" r:id="rId43"/>
    <p:sldId id="278" r:id="rId44"/>
    <p:sldId id="394" r:id="rId45"/>
    <p:sldId id="365" r:id="rId46"/>
    <p:sldId id="398" r:id="rId47"/>
    <p:sldId id="397" r:id="rId48"/>
    <p:sldId id="401" r:id="rId49"/>
    <p:sldId id="280" r:id="rId50"/>
    <p:sldId id="402" r:id="rId51"/>
    <p:sldId id="370" r:id="rId52"/>
    <p:sldId id="367" r:id="rId53"/>
    <p:sldId id="267" r:id="rId54"/>
    <p:sldId id="404" r:id="rId55"/>
    <p:sldId id="368" r:id="rId56"/>
    <p:sldId id="408" r:id="rId57"/>
    <p:sldId id="268" r:id="rId58"/>
    <p:sldId id="409" r:id="rId59"/>
    <p:sldId id="269" r:id="rId60"/>
    <p:sldId id="371" r:id="rId61"/>
    <p:sldId id="412" r:id="rId62"/>
    <p:sldId id="413" r:id="rId63"/>
    <p:sldId id="270" r:id="rId64"/>
    <p:sldId id="415" r:id="rId65"/>
    <p:sldId id="420" r:id="rId66"/>
    <p:sldId id="417" r:id="rId67"/>
    <p:sldId id="531" r:id="rId68"/>
    <p:sldId id="272" r:id="rId69"/>
    <p:sldId id="532" r:id="rId70"/>
    <p:sldId id="419" r:id="rId71"/>
    <p:sldId id="262" r:id="rId72"/>
    <p:sldId id="423" r:id="rId73"/>
    <p:sldId id="422" r:id="rId74"/>
    <p:sldId id="372" r:id="rId75"/>
    <p:sldId id="425" r:id="rId76"/>
    <p:sldId id="533" r:id="rId77"/>
    <p:sldId id="427" r:id="rId78"/>
    <p:sldId id="263" r:id="rId79"/>
    <p:sldId id="430" r:id="rId80"/>
    <p:sldId id="428" r:id="rId81"/>
    <p:sldId id="429" r:id="rId82"/>
    <p:sldId id="264" r:id="rId83"/>
    <p:sldId id="432" r:id="rId84"/>
    <p:sldId id="434" r:id="rId85"/>
    <p:sldId id="283" r:id="rId86"/>
    <p:sldId id="437" r:id="rId87"/>
    <p:sldId id="284" r:id="rId88"/>
    <p:sldId id="285" r:id="rId89"/>
    <p:sldId id="534" r:id="rId90"/>
    <p:sldId id="535" r:id="rId91"/>
    <p:sldId id="440" r:id="rId92"/>
    <p:sldId id="536" r:id="rId93"/>
    <p:sldId id="286" r:id="rId94"/>
    <p:sldId id="442" r:id="rId95"/>
    <p:sldId id="537" r:id="rId96"/>
    <p:sldId id="444" r:id="rId97"/>
    <p:sldId id="538" r:id="rId98"/>
    <p:sldId id="445" r:id="rId99"/>
    <p:sldId id="446" r:id="rId100"/>
    <p:sldId id="289" r:id="rId101"/>
    <p:sldId id="449" r:id="rId102"/>
    <p:sldId id="558" r:id="rId103"/>
    <p:sldId id="291" r:id="rId104"/>
    <p:sldId id="292" r:id="rId105"/>
    <p:sldId id="455" r:id="rId106"/>
    <p:sldId id="540" r:id="rId107"/>
    <p:sldId id="456" r:id="rId108"/>
    <p:sldId id="457" r:id="rId109"/>
    <p:sldId id="297" r:id="rId110"/>
    <p:sldId id="518" r:id="rId111"/>
    <p:sldId id="459" r:id="rId112"/>
    <p:sldId id="298" r:id="rId113"/>
    <p:sldId id="541" r:id="rId114"/>
    <p:sldId id="460" r:id="rId115"/>
    <p:sldId id="542" r:id="rId116"/>
    <p:sldId id="299" r:id="rId117"/>
    <p:sldId id="544" r:id="rId118"/>
    <p:sldId id="543" r:id="rId119"/>
    <p:sldId id="464" r:id="rId120"/>
    <p:sldId id="465" r:id="rId121"/>
    <p:sldId id="462" r:id="rId122"/>
    <p:sldId id="300" r:id="rId123"/>
    <p:sldId id="470" r:id="rId124"/>
    <p:sldId id="301" r:id="rId125"/>
    <p:sldId id="303" r:id="rId126"/>
    <p:sldId id="473" r:id="rId127"/>
    <p:sldId id="546" r:id="rId128"/>
    <p:sldId id="475" r:id="rId129"/>
    <p:sldId id="305" r:id="rId130"/>
    <p:sldId id="520" r:id="rId131"/>
    <p:sldId id="310" r:id="rId132"/>
    <p:sldId id="521" r:id="rId133"/>
    <p:sldId id="311" r:id="rId134"/>
    <p:sldId id="522" r:id="rId135"/>
    <p:sldId id="481" r:id="rId136"/>
    <p:sldId id="312" r:id="rId137"/>
    <p:sldId id="313" r:id="rId138"/>
    <p:sldId id="484" r:id="rId139"/>
    <p:sldId id="485" r:id="rId140"/>
    <p:sldId id="568" r:id="rId141"/>
    <p:sldId id="524" r:id="rId142"/>
    <p:sldId id="486" r:id="rId143"/>
    <p:sldId id="315" r:id="rId144"/>
    <p:sldId id="316" r:id="rId145"/>
    <p:sldId id="317" r:id="rId146"/>
    <p:sldId id="569" r:id="rId147"/>
    <p:sldId id="318" r:id="rId148"/>
    <p:sldId id="489" r:id="rId149"/>
    <p:sldId id="490" r:id="rId150"/>
    <p:sldId id="319" r:id="rId151"/>
    <p:sldId id="320" r:id="rId152"/>
    <p:sldId id="567" r:id="rId153"/>
    <p:sldId id="321" r:id="rId154"/>
    <p:sldId id="566" r:id="rId155"/>
    <p:sldId id="548" r:id="rId156"/>
    <p:sldId id="492" r:id="rId157"/>
    <p:sldId id="494" r:id="rId158"/>
    <p:sldId id="551" r:id="rId159"/>
    <p:sldId id="326" r:id="rId160"/>
    <p:sldId id="504" r:id="rId161"/>
    <p:sldId id="570" r:id="rId162"/>
    <p:sldId id="327" r:id="rId163"/>
    <p:sldId id="559" r:id="rId164"/>
    <p:sldId id="328" r:id="rId165"/>
    <p:sldId id="552" r:id="rId166"/>
    <p:sldId id="505" r:id="rId167"/>
    <p:sldId id="564" r:id="rId168"/>
    <p:sldId id="331" r:id="rId169"/>
    <p:sldId id="525" r:id="rId170"/>
    <p:sldId id="506" r:id="rId171"/>
    <p:sldId id="563" r:id="rId172"/>
    <p:sldId id="526" r:id="rId173"/>
    <p:sldId id="508" r:id="rId174"/>
    <p:sldId id="333" r:id="rId175"/>
    <p:sldId id="527" r:id="rId176"/>
    <p:sldId id="511" r:id="rId177"/>
    <p:sldId id="561" r:id="rId178"/>
    <p:sldId id="334" r:id="rId179"/>
    <p:sldId id="553" r:id="rId180"/>
    <p:sldId id="512" r:id="rId181"/>
    <p:sldId id="562" r:id="rId182"/>
    <p:sldId id="565" r:id="rId18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49" autoAdjust="0"/>
  </p:normalViewPr>
  <p:slideViewPr>
    <p:cSldViewPr>
      <p:cViewPr varScale="1">
        <p:scale>
          <a:sx n="63" d="100"/>
          <a:sy n="63" d="100"/>
        </p:scale>
        <p:origin x="-151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203"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193A32-4E9B-4830-840D-E1DE5718C0ED}" type="datetimeFigureOut">
              <a:rPr lang="tr-TR" smtClean="0"/>
              <a:pPr/>
              <a:t>24.12.2023</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B58E80-80B9-4971-88CC-2A4C9A640659}" type="slidenum">
              <a:rPr lang="tr-TR" smtClean="0"/>
              <a:pPr/>
              <a:t>‹#›</a:t>
            </a:fld>
            <a:endParaRPr lang="tr-TR"/>
          </a:p>
        </p:txBody>
      </p:sp>
    </p:spTree>
    <p:extLst>
      <p:ext uri="{BB962C8B-B14F-4D97-AF65-F5344CB8AC3E}">
        <p14:creationId xmlns:p14="http://schemas.microsoft.com/office/powerpoint/2010/main" val="3026701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file:///\\tr.wikipedia.org\wiki\Matrak%25C3%25A7%25C4%25B1_Nasuh" TargetMode="External"/><Relationship Id="rId3" Type="http://schemas.openxmlformats.org/officeDocument/2006/relationships/hyperlink" Target="http://tr.wikipedia.org/wiki/T%C3%BCrk" TargetMode="External"/><Relationship Id="rId7" Type="http://schemas.openxmlformats.org/officeDocument/2006/relationships/hyperlink" Target="http://tr.wikipedia.org/wiki/Saraybosna"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tr.wikipedia.org/wiki/Matematik" TargetMode="External"/><Relationship Id="rId5" Type="http://schemas.openxmlformats.org/officeDocument/2006/relationships/hyperlink" Target="http://tr.wikipedia.org/wiki/Tarih%C3%A7i" TargetMode="External"/><Relationship Id="rId4" Type="http://schemas.openxmlformats.org/officeDocument/2006/relationships/hyperlink" Target="http://tr.wikipedia.org/wiki/Minyat%C3%BCr" TargetMode="External"/><Relationship Id="rId9" Type="http://schemas.openxmlformats.org/officeDocument/2006/relationships/hyperlink" Target="http://tr.wikipedia.org/wiki/Matrak" TargetMode="Externa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tr.wikipedia.org/w/index.php?title=Yakut-%C4%B1_Mustas%C4%B1mi&amp;action=edit&amp;redlink=1" TargetMode="External"/><Relationship Id="rId13" Type="http://schemas.openxmlformats.org/officeDocument/2006/relationships/hyperlink" Target="http://tr.wikipedia.org/wiki/Kur'an-%C4%B1_Kerim" TargetMode="External"/><Relationship Id="rId18" Type="http://schemas.openxmlformats.org/officeDocument/2006/relationships/hyperlink" Target="http://tr.wikipedia.org/wiki/1594" TargetMode="External"/><Relationship Id="rId3" Type="http://schemas.openxmlformats.org/officeDocument/2006/relationships/hyperlink" Target="http://tr.wikipedia.org/wiki/Afyonkarahisar" TargetMode="External"/><Relationship Id="rId7" Type="http://schemas.openxmlformats.org/officeDocument/2006/relationships/hyperlink" Target="http://tr.wikipedia.org/wiki/%C5%9Eeyh_Hamdullah" TargetMode="External"/><Relationship Id="rId12" Type="http://schemas.openxmlformats.org/officeDocument/2006/relationships/hyperlink" Target="http://tr.wikipedia.org/wiki/Topkap%C4%B1_M%C3%BCzesi" TargetMode="External"/><Relationship Id="rId17" Type="http://schemas.openxmlformats.org/officeDocument/2006/relationships/hyperlink" Target="http://tr.wikipedia.org/wiki/%C3%96l%C3%BCm" TargetMode="External"/><Relationship Id="rId2" Type="http://schemas.openxmlformats.org/officeDocument/2006/relationships/slide" Target="../slides/slide142.xml"/><Relationship Id="rId16" Type="http://schemas.openxmlformats.org/officeDocument/2006/relationships/hyperlink" Target="http://tr.wikipedia.org/w/index.php?title=Haf%C4%B1z_Osman&amp;action=edit&amp;redlink=1" TargetMode="External"/><Relationship Id="rId1" Type="http://schemas.openxmlformats.org/officeDocument/2006/relationships/notesMaster" Target="../notesMasters/notesMaster1.xml"/><Relationship Id="rId6" Type="http://schemas.openxmlformats.org/officeDocument/2006/relationships/hyperlink" Target="http://tr.wikipedia.org/wiki/Hattat" TargetMode="External"/><Relationship Id="rId11" Type="http://schemas.openxmlformats.org/officeDocument/2006/relationships/hyperlink" Target="http://tr.wikipedia.org/wiki/Kanuni_Sultan_S%C3%BCleyman" TargetMode="External"/><Relationship Id="rId5" Type="http://schemas.openxmlformats.org/officeDocument/2006/relationships/hyperlink" Target="http://tr.wikipedia.org/wiki/Osmanl%C4%B1" TargetMode="External"/><Relationship Id="rId15" Type="http://schemas.openxmlformats.org/officeDocument/2006/relationships/hyperlink" Target="http://tr.wikipedia.org/wiki/S%C3%BCleymaniye_Camii" TargetMode="External"/><Relationship Id="rId10" Type="http://schemas.openxmlformats.org/officeDocument/2006/relationships/hyperlink" Target="http://tr.wikipedia.org/wiki/Nesih" TargetMode="External"/><Relationship Id="rId4" Type="http://schemas.openxmlformats.org/officeDocument/2006/relationships/hyperlink" Target="http://tr.wikipedia.org/wiki/%C4%B0stanbul" TargetMode="External"/><Relationship Id="rId9" Type="http://schemas.openxmlformats.org/officeDocument/2006/relationships/hyperlink" Target="http://tr.wikipedia.org/wiki/S%C3%BCl%C3%BCs" TargetMode="External"/><Relationship Id="rId14" Type="http://schemas.openxmlformats.org/officeDocument/2006/relationships/hyperlink" Target="http://tr.wikipedia.org/wiki/Piyale_Pa%C5%9Fa_Camii"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tr.wikipedia.org/wiki/Topkap%C4%B1_Saray%C4%B1" TargetMode="External"/><Relationship Id="rId13" Type="http://schemas.openxmlformats.org/officeDocument/2006/relationships/hyperlink" Target="http://tr.wikipedia.org/w/index.php?title=%C5%9Eair_Vehbi&amp;action=edit&amp;redlink=1" TargetMode="External"/><Relationship Id="rId3" Type="http://schemas.openxmlformats.org/officeDocument/2006/relationships/hyperlink" Target="http://tr.wikipedia.org/wiki/Edirne" TargetMode="External"/><Relationship Id="rId7" Type="http://schemas.openxmlformats.org/officeDocument/2006/relationships/hyperlink" Target="http://tr.wikipedia.org/wiki/Minyat%C3%BCr" TargetMode="External"/><Relationship Id="rId12" Type="http://schemas.openxmlformats.org/officeDocument/2006/relationships/hyperlink" Target="http://tr.wikipedia.org/wiki/III._Ahmet" TargetMode="External"/><Relationship Id="rId17" Type="http://schemas.openxmlformats.org/officeDocument/2006/relationships/hyperlink" Target="http://tr.wikipedia.org/wiki/Kaygusuz_Abdal" TargetMode="External"/><Relationship Id="rId2" Type="http://schemas.openxmlformats.org/officeDocument/2006/relationships/slide" Target="../slides/slide78.xml"/><Relationship Id="rId16" Type="http://schemas.openxmlformats.org/officeDocument/2006/relationships/hyperlink" Target="http://tr.wikipedia.org/wiki/Perspektif" TargetMode="External"/><Relationship Id="rId1" Type="http://schemas.openxmlformats.org/officeDocument/2006/relationships/notesMaster" Target="../notesMasters/notesMaster1.xml"/><Relationship Id="rId6" Type="http://schemas.openxmlformats.org/officeDocument/2006/relationships/hyperlink" Target="http://tr.wikipedia.org/wiki/Lale_Devri" TargetMode="External"/><Relationship Id="rId11" Type="http://schemas.openxmlformats.org/officeDocument/2006/relationships/hyperlink" Target="http://tr.wikipedia.org/wiki/II._Mustafa" TargetMode="External"/><Relationship Id="rId5" Type="http://schemas.openxmlformats.org/officeDocument/2006/relationships/hyperlink" Target="http://tr.wikipedia.org/wiki/%C4%B0stanbul" TargetMode="External"/><Relationship Id="rId15" Type="http://schemas.openxmlformats.org/officeDocument/2006/relationships/hyperlink" Target="http://tr.wikipedia.org/wiki/Surname" TargetMode="External"/><Relationship Id="rId10" Type="http://schemas.openxmlformats.org/officeDocument/2006/relationships/hyperlink" Target="http://tr.wikipedia.org/wiki/Tezhip" TargetMode="External"/><Relationship Id="rId4" Type="http://schemas.openxmlformats.org/officeDocument/2006/relationships/hyperlink" Target="http://tr.wikipedia.org/wiki/1732" TargetMode="External"/><Relationship Id="rId9" Type="http://schemas.openxmlformats.org/officeDocument/2006/relationships/hyperlink" Target="http://tr.wikipedia.org/w/index.php?title=Nakka%C5%9Fhane&amp;action=edit&amp;redlink=1" TargetMode="External"/><Relationship Id="rId14" Type="http://schemas.openxmlformats.org/officeDocument/2006/relationships/hyperlink" Target="http://tr.wikipedia.org/wiki/172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tr.wikipedia.org/wiki/T%C3%BCrk" TargetMode="External"/><Relationship Id="rId7" Type="http://schemas.openxmlformats.org/officeDocument/2006/relationships/hyperlink" Target="http://tr.wikipedia.org/w/index.php?title=%C4%B0stanbul_%C3%9Cniversitesi_K%C3%BCt%C3%BCphanesi&amp;action=edit&amp;redlink=1"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tr.wikipedia.org/wiki/Topkap%C4%B1_Saray%C4%B1_M%C3%BCzesi" TargetMode="External"/><Relationship Id="rId5" Type="http://schemas.openxmlformats.org/officeDocument/2006/relationships/hyperlink" Target="http://tr.wikipedia.org/wiki/Vikipedi:Kaynak_g%C3%B6sterme" TargetMode="External"/><Relationship Id="rId4" Type="http://schemas.openxmlformats.org/officeDocument/2006/relationships/hyperlink" Target="http://tr.wikipedia.org/wiki/Minyat%C3%BC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tr.wikipedia.org/wiki/Beykoz" TargetMode="External"/><Relationship Id="rId3" Type="http://schemas.openxmlformats.org/officeDocument/2006/relationships/hyperlink" Target="http://tr.wikipedia.org/wiki/18._y%C3%BCzy%C4%B1l" TargetMode="External"/><Relationship Id="rId7" Type="http://schemas.openxmlformats.org/officeDocument/2006/relationships/hyperlink" Target="http://tr.wikipedia.org/w/index.php?title=Mehmet_Dede&amp;action=edit&amp;redlink=1" TargetMode="External"/><Relationship Id="rId2" Type="http://schemas.openxmlformats.org/officeDocument/2006/relationships/slide" Target="../slides/slide120.xml"/><Relationship Id="rId1" Type="http://schemas.openxmlformats.org/officeDocument/2006/relationships/notesMaster" Target="../notesMasters/notesMaster1.xml"/><Relationship Id="rId6" Type="http://schemas.openxmlformats.org/officeDocument/2006/relationships/hyperlink" Target="http://tr.wikipedia.org/wiki/Venedik" TargetMode="External"/><Relationship Id="rId5" Type="http://schemas.openxmlformats.org/officeDocument/2006/relationships/hyperlink" Target="http://tr.wikipedia.org/wiki/Mevlevi" TargetMode="External"/><Relationship Id="rId10" Type="http://schemas.openxmlformats.org/officeDocument/2006/relationships/hyperlink" Target="http://tr.wikipedia.org/wiki/Yarat%C4%B1c%C4%B1l%C4%B1k" TargetMode="External"/><Relationship Id="rId4" Type="http://schemas.openxmlformats.org/officeDocument/2006/relationships/hyperlink" Target="http://tr.wikipedia.org/wiki/III._Selim" TargetMode="External"/><Relationship Id="rId9" Type="http://schemas.openxmlformats.org/officeDocument/2006/relationships/hyperlink" Target="http://tr.wikipedia.org/wiki/Fethi_Ahmet_Pa%C5%9F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tr.wikipedia.org/wiki/Miladi_takvim" TargetMode="External"/><Relationship Id="rId13" Type="http://schemas.openxmlformats.org/officeDocument/2006/relationships/hyperlink" Target="http://tr.wikipedia.org/w/index.php?title=%C5%9Eeyh_Hamdullah&amp;action=edit&amp;section=3" TargetMode="External"/><Relationship Id="rId3" Type="http://schemas.openxmlformats.org/officeDocument/2006/relationships/hyperlink" Target="http://tr.wikipedia.org/w/index.php?title=%C5%9Eeyh_Hamdullah&amp;action=edit&amp;section=2" TargetMode="External"/><Relationship Id="rId7" Type="http://schemas.openxmlformats.org/officeDocument/2006/relationships/hyperlink" Target="http://tr.wikipedia.org/wiki/Hicri_takvim" TargetMode="External"/><Relationship Id="rId12" Type="http://schemas.openxmlformats.org/officeDocument/2006/relationships/hyperlink" Target="http://tr.wikipedia.org/wiki/Arap%C3%A7a" TargetMode="External"/><Relationship Id="rId2" Type="http://schemas.openxmlformats.org/officeDocument/2006/relationships/slide" Target="../slides/slide139.xml"/><Relationship Id="rId16" Type="http://schemas.openxmlformats.org/officeDocument/2006/relationships/hyperlink" Target="http://tr.wikipedia.org/wiki/Kur'an" TargetMode="External"/><Relationship Id="rId1" Type="http://schemas.openxmlformats.org/officeDocument/2006/relationships/notesMaster" Target="../notesMasters/notesMaster1.xml"/><Relationship Id="rId6" Type="http://schemas.openxmlformats.org/officeDocument/2006/relationships/hyperlink" Target="http://tr.wikipedia.org/wiki/Amasya" TargetMode="External"/><Relationship Id="rId11" Type="http://schemas.openxmlformats.org/officeDocument/2006/relationships/hyperlink" Target="http://tr.wikipedia.org/wiki/II._Bayezid" TargetMode="External"/><Relationship Id="rId5" Type="http://schemas.openxmlformats.org/officeDocument/2006/relationships/hyperlink" Target="http://tr.wikipedia.org/wiki/Buhara" TargetMode="External"/><Relationship Id="rId15" Type="http://schemas.openxmlformats.org/officeDocument/2006/relationships/hyperlink" Target="http://tr.wikipedia.org/w/index.php?title=%C5%9Eeyh_Hamdullah&amp;action=edit&amp;section=5" TargetMode="External"/><Relationship Id="rId10" Type="http://schemas.openxmlformats.org/officeDocument/2006/relationships/hyperlink" Target="http://tr.wikipedia.org/wiki/1429" TargetMode="External"/><Relationship Id="rId4" Type="http://schemas.openxmlformats.org/officeDocument/2006/relationships/hyperlink" Target="http://tr.wikipedia.org/wiki/Amasya_(%C5%9Fehir)" TargetMode="External"/><Relationship Id="rId9" Type="http://schemas.openxmlformats.org/officeDocument/2006/relationships/hyperlink" Target="http://tr.wikipedia.org/wiki/1426" TargetMode="External"/><Relationship Id="rId14" Type="http://schemas.openxmlformats.org/officeDocument/2006/relationships/hyperlink" Target="http://tr.wikipedia.org/w/index.php?title=%C5%9Eeyh_Hamdullah&amp;action=edit&amp;section=4"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tr.wikipedia.org/wiki/Miladi_takvim" TargetMode="External"/><Relationship Id="rId13" Type="http://schemas.openxmlformats.org/officeDocument/2006/relationships/hyperlink" Target="http://tr.wikipedia.org/w/index.php?title=%C5%9Eeyh_Hamdullah&amp;action=edit&amp;section=3" TargetMode="External"/><Relationship Id="rId3" Type="http://schemas.openxmlformats.org/officeDocument/2006/relationships/hyperlink" Target="http://tr.wikipedia.org/w/index.php?title=%C5%9Eeyh_Hamdullah&amp;action=edit&amp;section=2" TargetMode="External"/><Relationship Id="rId7" Type="http://schemas.openxmlformats.org/officeDocument/2006/relationships/hyperlink" Target="http://tr.wikipedia.org/wiki/Hicri_takvim" TargetMode="External"/><Relationship Id="rId12" Type="http://schemas.openxmlformats.org/officeDocument/2006/relationships/hyperlink" Target="http://tr.wikipedia.org/wiki/Arap%C3%A7a" TargetMode="External"/><Relationship Id="rId2" Type="http://schemas.openxmlformats.org/officeDocument/2006/relationships/slide" Target="../slides/slide140.xml"/><Relationship Id="rId16" Type="http://schemas.openxmlformats.org/officeDocument/2006/relationships/hyperlink" Target="http://tr.wikipedia.org/wiki/Kur'an" TargetMode="External"/><Relationship Id="rId1" Type="http://schemas.openxmlformats.org/officeDocument/2006/relationships/notesMaster" Target="../notesMasters/notesMaster1.xml"/><Relationship Id="rId6" Type="http://schemas.openxmlformats.org/officeDocument/2006/relationships/hyperlink" Target="http://tr.wikipedia.org/wiki/Amasya" TargetMode="External"/><Relationship Id="rId11" Type="http://schemas.openxmlformats.org/officeDocument/2006/relationships/hyperlink" Target="http://tr.wikipedia.org/wiki/II._Bayezid" TargetMode="External"/><Relationship Id="rId5" Type="http://schemas.openxmlformats.org/officeDocument/2006/relationships/hyperlink" Target="http://tr.wikipedia.org/wiki/Buhara" TargetMode="External"/><Relationship Id="rId15" Type="http://schemas.openxmlformats.org/officeDocument/2006/relationships/hyperlink" Target="http://tr.wikipedia.org/w/index.php?title=%C5%9Eeyh_Hamdullah&amp;action=edit&amp;section=5" TargetMode="External"/><Relationship Id="rId10" Type="http://schemas.openxmlformats.org/officeDocument/2006/relationships/hyperlink" Target="http://tr.wikipedia.org/wiki/1429" TargetMode="External"/><Relationship Id="rId4" Type="http://schemas.openxmlformats.org/officeDocument/2006/relationships/hyperlink" Target="http://tr.wikipedia.org/wiki/Amasya_(%C5%9Fehir)" TargetMode="External"/><Relationship Id="rId9" Type="http://schemas.openxmlformats.org/officeDocument/2006/relationships/hyperlink" Target="http://tr.wikipedia.org/wiki/1426" TargetMode="External"/><Relationship Id="rId14" Type="http://schemas.openxmlformats.org/officeDocument/2006/relationships/hyperlink" Target="http://tr.wikipedia.org/w/index.php?title=%C5%9Eeyh_Hamdullah&amp;action=edit&amp;section=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rtl="0"/>
            <a:r>
              <a:rPr lang="tr-TR" b="1" dirty="0"/>
              <a:t>Matrakçı Nasuh</a:t>
            </a:r>
            <a:r>
              <a:rPr lang="tr-TR" dirty="0"/>
              <a:t> (d. 1480 - ö. 1564 ?), </a:t>
            </a:r>
            <a:r>
              <a:rPr lang="tr-TR" dirty="0">
                <a:hlinkClick r:id="rId3" action="ppaction://hlinkfile" tooltip="Türk"/>
              </a:rPr>
              <a:t>Türk</a:t>
            </a:r>
            <a:r>
              <a:rPr lang="tr-TR" dirty="0"/>
              <a:t> </a:t>
            </a:r>
            <a:r>
              <a:rPr lang="tr-TR" dirty="0">
                <a:hlinkClick r:id="rId4" action="ppaction://hlinkfile" tooltip="Minyatür"/>
              </a:rPr>
              <a:t>minyatürcü</a:t>
            </a:r>
            <a:r>
              <a:rPr lang="tr-TR" dirty="0"/>
              <a:t>, </a:t>
            </a:r>
            <a:r>
              <a:rPr lang="tr-TR" dirty="0">
                <a:hlinkClick r:id="rId5" action="ppaction://hlinkfile" tooltip="Tarihçi"/>
              </a:rPr>
              <a:t>tarihçi</a:t>
            </a:r>
            <a:r>
              <a:rPr lang="tr-TR" dirty="0"/>
              <a:t> ve </a:t>
            </a:r>
            <a:r>
              <a:rPr lang="tr-TR" dirty="0">
                <a:hlinkClick r:id="rId6" action="ppaction://hlinkfile" tooltip="Matematik"/>
              </a:rPr>
              <a:t>matematikçi</a:t>
            </a:r>
            <a:r>
              <a:rPr lang="tr-TR" dirty="0"/>
              <a:t>. Asıl adı Nasuh b. Karagöz'dür.</a:t>
            </a:r>
          </a:p>
          <a:p>
            <a:pPr rtl="0"/>
            <a:r>
              <a:rPr lang="tr-TR" dirty="0"/>
              <a:t>Ölüm tarihi bilinmeyen Matrakçı Nasuh'un </a:t>
            </a:r>
            <a:r>
              <a:rPr lang="tr-TR" dirty="0" err="1">
                <a:hlinkClick r:id="rId7" action="ppaction://hlinkfile" tooltip="Saraybosna"/>
              </a:rPr>
              <a:t>Saraybosna</a:t>
            </a:r>
            <a:r>
              <a:rPr lang="tr-TR" dirty="0" err="1"/>
              <a:t>'da</a:t>
            </a:r>
            <a:r>
              <a:rPr lang="tr-TR" dirty="0"/>
              <a:t> doğduğu sanılmaktadır.</a:t>
            </a:r>
            <a:r>
              <a:rPr lang="tr-TR" baseline="30000" dirty="0">
                <a:hlinkClick r:id="rId8" action="ppaction://hlinkfile"/>
              </a:rPr>
              <a:t>[1]</a:t>
            </a:r>
            <a:r>
              <a:rPr lang="tr-TR" dirty="0"/>
              <a:t>Kâtip Çelebi ölüm tarihi olarak 1533′ü vermekteyse de, bunun doğru olmadığı bugün kesinleşmiştir. Çeşitli kaynaklarda onun 1547′den, 1551′den, 1553′ten sonra ölmüş olabileceği ileri sürülmektedir. Yaşamı üstüne bilgi de yok denecek kadar azdır. Dedesinin devşirme olduğuna ilişkin kesinleşmemiş ipuçları vardır. Matrakçı ya da </a:t>
            </a:r>
            <a:r>
              <a:rPr lang="tr-TR" dirty="0" err="1"/>
              <a:t>Matrakî</a:t>
            </a:r>
            <a:r>
              <a:rPr lang="tr-TR" dirty="0"/>
              <a:t> adıyla anılması, lobutu andıran sopalarla oynandığı bir tür savaş oyunu olduğu bilinen “</a:t>
            </a:r>
            <a:r>
              <a:rPr lang="tr-TR" dirty="0">
                <a:hlinkClick r:id="rId9" action="ppaction://hlinkfile" tooltip="Matrak"/>
              </a:rPr>
              <a:t>matrak</a:t>
            </a:r>
            <a:r>
              <a:rPr lang="tr-TR" dirty="0"/>
              <a:t>” oyununda çok usta olmasından ve belki de bu oyunun keşfedicisi bulunmasından ileri gelmektedir. Bu oyun hali </a:t>
            </a:r>
            <a:r>
              <a:rPr lang="tr-TR" dirty="0" err="1"/>
              <a:t>hazirda</a:t>
            </a:r>
            <a:r>
              <a:rPr lang="tr-TR" dirty="0"/>
              <a:t> eski kitaplar incelenerek ortaya çıkarılmış ve bir doğu savaş sanatları uzmanı tarafından eğitimi verilmektedir. </a:t>
            </a:r>
            <a:r>
              <a:rPr lang="tr-TR" baseline="30000" dirty="0">
                <a:hlinkClick r:id="rId8" action="ppaction://hlinkfile"/>
              </a:rPr>
              <a:t>[7]</a:t>
            </a:r>
            <a:r>
              <a:rPr lang="tr-TR" dirty="0"/>
              <a:t> Nasuh ayrıca çok usta bir </a:t>
            </a:r>
            <a:r>
              <a:rPr lang="tr-TR" dirty="0" err="1"/>
              <a:t>silahşördür</a:t>
            </a:r>
            <a:r>
              <a:rPr lang="tr-TR" dirty="0"/>
              <a:t>. Bu nedenle </a:t>
            </a:r>
            <a:r>
              <a:rPr lang="tr-TR" i="1" dirty="0" err="1"/>
              <a:t>Silahî</a:t>
            </a:r>
            <a:r>
              <a:rPr lang="tr-TR" dirty="0"/>
              <a:t> adıyla da anılırdı. Türlü silah ve mızrak oyunlarındaki ustalığı nedeniyle Osmanlı ülkesinde “</a:t>
            </a:r>
            <a:r>
              <a:rPr lang="tr-TR" dirty="0" err="1"/>
              <a:t>üstad</a:t>
            </a:r>
            <a:r>
              <a:rPr lang="tr-TR" dirty="0"/>
              <a:t>” ve “reis” olarak tanınması için 1530′da I. Süleyman (Kanuni) tarafından verilmiş bir beratı da vardı. Çeşitli silahların nasıl kullanılacağını ve dövüş yöntemlerini anlatan </a:t>
            </a:r>
            <a:r>
              <a:rPr lang="tr-TR" dirty="0" err="1"/>
              <a:t>Tuhfetü’l</a:t>
            </a:r>
            <a:r>
              <a:rPr lang="tr-TR" dirty="0"/>
              <a:t>-</a:t>
            </a:r>
            <a:r>
              <a:rPr lang="tr-TR" dirty="0" err="1"/>
              <a:t>Guzât</a:t>
            </a:r>
            <a:r>
              <a:rPr lang="tr-TR" dirty="0"/>
              <a:t> (Gazilere Armağan) adlı bir kılavuz kitap bile yazdığı söylenir.</a:t>
            </a:r>
          </a:p>
          <a:p>
            <a:endParaRPr lang="tr-TR" dirty="0"/>
          </a:p>
        </p:txBody>
      </p:sp>
      <p:sp>
        <p:nvSpPr>
          <p:cNvPr id="4" name="3 Slayt Numarası Yer Tutucusu"/>
          <p:cNvSpPr>
            <a:spLocks noGrp="1"/>
          </p:cNvSpPr>
          <p:nvPr>
            <p:ph type="sldNum" sz="quarter" idx="10"/>
          </p:nvPr>
        </p:nvSpPr>
        <p:spPr/>
        <p:txBody>
          <a:bodyPr/>
          <a:lstStyle/>
          <a:p>
            <a:fld id="{00B58E80-80B9-4971-88CC-2A4C9A640659}" type="slidenum">
              <a:rPr lang="tr-TR" smtClean="0"/>
              <a:pPr/>
              <a:t>75</a:t>
            </a:fld>
            <a:endParaRPr lang="tr-TR"/>
          </a:p>
        </p:txBody>
      </p:sp>
    </p:spTree>
    <p:extLst>
      <p:ext uri="{BB962C8B-B14F-4D97-AF65-F5344CB8AC3E}">
        <p14:creationId xmlns:p14="http://schemas.microsoft.com/office/powerpoint/2010/main" val="2446344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rtl="0"/>
            <a:r>
              <a:rPr lang="tr-TR" b="1" dirty="0" err="1"/>
              <a:t>Ahmed</a:t>
            </a:r>
            <a:r>
              <a:rPr lang="tr-TR" b="1" dirty="0"/>
              <a:t> </a:t>
            </a:r>
            <a:r>
              <a:rPr lang="tr-TR" b="1" dirty="0" err="1"/>
              <a:t>Karahisari</a:t>
            </a:r>
            <a:r>
              <a:rPr lang="tr-TR" dirty="0"/>
              <a:t> (tam adı: </a:t>
            </a:r>
            <a:r>
              <a:rPr lang="tr-TR" b="1" dirty="0" err="1"/>
              <a:t>Ahmed</a:t>
            </a:r>
            <a:r>
              <a:rPr lang="tr-TR" b="1" dirty="0"/>
              <a:t> </a:t>
            </a:r>
            <a:r>
              <a:rPr lang="tr-TR" b="1" dirty="0" err="1"/>
              <a:t>Şemseddin</a:t>
            </a:r>
            <a:r>
              <a:rPr lang="tr-TR" b="1" dirty="0"/>
              <a:t> </a:t>
            </a:r>
            <a:r>
              <a:rPr lang="tr-TR" b="1" dirty="0" err="1"/>
              <a:t>Karahisârî</a:t>
            </a:r>
            <a:r>
              <a:rPr lang="tr-TR" dirty="0"/>
              <a:t>; 1468, </a:t>
            </a:r>
            <a:r>
              <a:rPr lang="tr-TR" dirty="0" err="1">
                <a:hlinkClick r:id="rId3" action="ppaction://hlinkfile" tooltip="Afyonkarahisar"/>
              </a:rPr>
              <a:t>Afyonkarahisar</a:t>
            </a:r>
            <a:r>
              <a:rPr lang="tr-TR" dirty="0"/>
              <a:t> - 1556, </a:t>
            </a:r>
            <a:r>
              <a:rPr lang="tr-TR" dirty="0">
                <a:hlinkClick r:id="rId4" action="ppaction://hlinkfile" tooltip="İstanbul"/>
              </a:rPr>
              <a:t>İstanbul</a:t>
            </a:r>
            <a:r>
              <a:rPr lang="tr-TR" dirty="0"/>
              <a:t>), </a:t>
            </a:r>
            <a:r>
              <a:rPr lang="tr-TR" dirty="0">
                <a:hlinkClick r:id="rId5" action="ppaction://hlinkfile" tooltip="Osmanlı"/>
              </a:rPr>
              <a:t>Osmanlı</a:t>
            </a:r>
            <a:r>
              <a:rPr lang="tr-TR" dirty="0"/>
              <a:t> </a:t>
            </a:r>
            <a:r>
              <a:rPr lang="tr-TR" dirty="0">
                <a:hlinkClick r:id="rId6" action="ppaction://hlinkfile" tooltip="Hattat"/>
              </a:rPr>
              <a:t>hattatı</a:t>
            </a:r>
            <a:r>
              <a:rPr lang="tr-TR" dirty="0"/>
              <a:t>.</a:t>
            </a:r>
          </a:p>
          <a:p>
            <a:pPr rtl="0"/>
            <a:r>
              <a:rPr lang="tr-TR" dirty="0"/>
              <a:t>Diğer birçok Osmanlı hattatından farklı olarak </a:t>
            </a:r>
            <a:r>
              <a:rPr lang="tr-TR" dirty="0">
                <a:hlinkClick r:id="rId7" action="ppaction://hlinkfile" tooltip="Şeyh Hamdullah"/>
              </a:rPr>
              <a:t>Şeyh Hamdullah</a:t>
            </a:r>
            <a:r>
              <a:rPr lang="tr-TR" dirty="0"/>
              <a:t> yöntemini değil </a:t>
            </a:r>
            <a:r>
              <a:rPr lang="tr-TR" dirty="0">
                <a:hlinkClick r:id="rId8" action="ppaction://hlinkfile" tooltip="Yakut-ı Mustasımi (sayfa mevcut değil)"/>
              </a:rPr>
              <a:t>Yakut-ı </a:t>
            </a:r>
            <a:r>
              <a:rPr lang="tr-TR" dirty="0" err="1">
                <a:hlinkClick r:id="rId8" action="ppaction://hlinkfile" tooltip="Yakut-ı Mustasımi (sayfa mevcut değil)"/>
              </a:rPr>
              <a:t>Mustasımi</a:t>
            </a:r>
            <a:r>
              <a:rPr lang="tr-TR" dirty="0"/>
              <a:t> (</a:t>
            </a:r>
            <a:r>
              <a:rPr lang="tr-TR" i="1" dirty="0" err="1"/>
              <a:t>Yāqūt</a:t>
            </a:r>
            <a:r>
              <a:rPr lang="tr-TR" i="1" dirty="0"/>
              <a:t> </a:t>
            </a:r>
            <a:r>
              <a:rPr lang="tr-TR" i="1" dirty="0" err="1"/>
              <a:t>Mostaʿ</a:t>
            </a:r>
            <a:r>
              <a:rPr lang="tr-TR" i="1" dirty="0"/>
              <a:t>ṣemī </a:t>
            </a:r>
            <a:r>
              <a:rPr lang="tr-TR" i="1" dirty="0" err="1"/>
              <a:t>Jamāl</a:t>
            </a:r>
            <a:r>
              <a:rPr lang="tr-TR" i="1" dirty="0"/>
              <a:t>-al-</a:t>
            </a:r>
            <a:r>
              <a:rPr lang="tr-TR" i="1" dirty="0" err="1"/>
              <a:t>Dīn</a:t>
            </a:r>
            <a:r>
              <a:rPr lang="tr-TR" i="1" dirty="0"/>
              <a:t> </a:t>
            </a:r>
            <a:r>
              <a:rPr lang="tr-TR" i="1" dirty="0" err="1"/>
              <a:t>Abu’l</a:t>
            </a:r>
            <a:r>
              <a:rPr lang="tr-TR" i="1" dirty="0"/>
              <a:t>-</a:t>
            </a:r>
            <a:r>
              <a:rPr lang="tr-TR" i="1" dirty="0" err="1"/>
              <a:t>Majd</a:t>
            </a:r>
            <a:r>
              <a:rPr lang="tr-TR" dirty="0"/>
              <a:t>) akımını benimsemiş ve bu üslubun en güzel örneklerini vermiştir. </a:t>
            </a:r>
            <a:r>
              <a:rPr lang="tr-TR" dirty="0">
                <a:hlinkClick r:id="rId9" action="ppaction://hlinkfile" tooltip="Sülüs"/>
              </a:rPr>
              <a:t>Sülüs</a:t>
            </a:r>
            <a:r>
              <a:rPr lang="tr-TR" dirty="0"/>
              <a:t> ve </a:t>
            </a:r>
            <a:r>
              <a:rPr lang="tr-TR" dirty="0">
                <a:hlinkClick r:id="rId10" action="ppaction://hlinkfile" tooltip="Nesih"/>
              </a:rPr>
              <a:t>Nesih</a:t>
            </a:r>
            <a:r>
              <a:rPr lang="tr-TR" dirty="0"/>
              <a:t> yazının en güzel örnekleri kendisine aittir. </a:t>
            </a:r>
            <a:r>
              <a:rPr lang="tr-TR" dirty="0" err="1"/>
              <a:t>Karahisari'nin</a:t>
            </a:r>
            <a:r>
              <a:rPr lang="tr-TR" dirty="0"/>
              <a:t> bu üslubu "</a:t>
            </a:r>
            <a:r>
              <a:rPr lang="tr-TR" i="1" dirty="0" err="1"/>
              <a:t>Yâkût</a:t>
            </a:r>
            <a:r>
              <a:rPr lang="tr-TR" i="1" dirty="0"/>
              <a:t>-ı </a:t>
            </a:r>
            <a:r>
              <a:rPr lang="tr-TR" i="1" dirty="0" err="1"/>
              <a:t>Rûm</a:t>
            </a:r>
            <a:r>
              <a:rPr lang="tr-TR" dirty="0"/>
              <a:t>" diye anılmıştır. Üslubu sadece kendi öğrencisi olan birkaç hattat tarafından benimsenmiş ve diğer Osmanlı </a:t>
            </a:r>
            <a:r>
              <a:rPr lang="tr-TR" dirty="0" err="1"/>
              <a:t>hattalarınca</a:t>
            </a:r>
            <a:r>
              <a:rPr lang="tr-TR" dirty="0"/>
              <a:t> pek ilgi görmemiştir. Bunun en önemli nedeni tüm Osmanlı hattatlarının piri olarak kabul edilen Şeyh Hamdullah'ın büyük tesiridir.</a:t>
            </a:r>
          </a:p>
          <a:p>
            <a:pPr rtl="0"/>
            <a:r>
              <a:rPr lang="tr-TR" dirty="0"/>
              <a:t>En önemli yapıtı </a:t>
            </a:r>
            <a:r>
              <a:rPr lang="tr-TR" dirty="0">
                <a:hlinkClick r:id="rId11" action="ppaction://hlinkfile" tooltip="Kanuni Sultan Süleyman"/>
              </a:rPr>
              <a:t>Kanuni Sultan Süleyman</a:t>
            </a:r>
            <a:r>
              <a:rPr lang="tr-TR" dirty="0"/>
              <a:t>'ın isteği üzerine yazmış olduğu ve halen </a:t>
            </a:r>
            <a:r>
              <a:rPr lang="tr-TR" dirty="0">
                <a:hlinkClick r:id="rId12" action="ppaction://hlinkfile" tooltip="Topkapı Müzesi"/>
              </a:rPr>
              <a:t>Topkapı Müzesi</a:t>
            </a:r>
            <a:r>
              <a:rPr lang="tr-TR" dirty="0"/>
              <a:t>'nde muhafaza edilen büyük ebattaki </a:t>
            </a:r>
            <a:r>
              <a:rPr lang="tr-TR" dirty="0" err="1">
                <a:hlinkClick r:id="rId13" action="ppaction://hlinkfile" tooltip="Kur'an-ı Kerim"/>
              </a:rPr>
              <a:t>Kur'an</a:t>
            </a:r>
            <a:r>
              <a:rPr lang="tr-TR" dirty="0">
                <a:hlinkClick r:id="rId13" action="ppaction://hlinkfile" tooltip="Kur'an-ı Kerim"/>
              </a:rPr>
              <a:t>-ı Kerim</a:t>
            </a:r>
            <a:r>
              <a:rPr lang="tr-TR" dirty="0"/>
              <a:t>'dir. Diğer eserleri arasında </a:t>
            </a:r>
            <a:r>
              <a:rPr lang="tr-TR" dirty="0">
                <a:hlinkClick r:id="rId14" action="ppaction://hlinkfile" tooltip="Piyale Paşa Camii"/>
              </a:rPr>
              <a:t>Piyale Paşa Camii</a:t>
            </a:r>
            <a:r>
              <a:rPr lang="tr-TR" dirty="0"/>
              <a:t> yazıları ve </a:t>
            </a:r>
            <a:r>
              <a:rPr lang="tr-TR" dirty="0">
                <a:hlinkClick r:id="rId15" action="ppaction://hlinkfile" tooltip="Süleymaniye Camii"/>
              </a:rPr>
              <a:t>Süleymaniye Camii</a:t>
            </a:r>
            <a:r>
              <a:rPr lang="tr-TR" dirty="0"/>
              <a:t> kubbe yazıları bulunmaktadır. Yine bu cami içerisindeki pencere üstü levhaları da kendisi ve öğrencileri tarafından yazılmıştır.</a:t>
            </a:r>
          </a:p>
          <a:p>
            <a:pPr rtl="0"/>
            <a:r>
              <a:rPr lang="tr-TR" dirty="0"/>
              <a:t>Tekniği ve yazıya getirdiği yenilikler bakımından Şeyh Hamdullah ve </a:t>
            </a:r>
            <a:r>
              <a:rPr lang="tr-TR" dirty="0">
                <a:hlinkClick r:id="rId16" action="ppaction://hlinkfile" tooltip="Hafız Osman (sayfa mevcut değil)"/>
              </a:rPr>
              <a:t>Hafız Osman</a:t>
            </a:r>
            <a:r>
              <a:rPr lang="tr-TR" dirty="0"/>
              <a:t>'la beraber en önemli üç Osmanlı hattatından biri olarak kabul edilir. </a:t>
            </a:r>
            <a:r>
              <a:rPr lang="tr-TR" dirty="0" err="1"/>
              <a:t>Karahisari</a:t>
            </a:r>
            <a:r>
              <a:rPr lang="tr-TR" dirty="0"/>
              <a:t> üslubunun temsilcileri arasında öğrencisi Hasan Çelebi (</a:t>
            </a:r>
            <a:r>
              <a:rPr lang="tr-TR" i="1" dirty="0"/>
              <a:t>Hasan b. </a:t>
            </a:r>
            <a:r>
              <a:rPr lang="tr-TR" i="1" dirty="0" err="1"/>
              <a:t>Ahmed</a:t>
            </a:r>
            <a:r>
              <a:rPr lang="tr-TR" dirty="0"/>
              <a:t>) (</a:t>
            </a:r>
            <a:r>
              <a:rPr lang="tr-TR" dirty="0">
                <a:hlinkClick r:id="rId17" action="ppaction://hlinkfile" tooltip="Ölüm"/>
              </a:rPr>
              <a:t>ö.</a:t>
            </a:r>
            <a:r>
              <a:rPr lang="tr-TR" dirty="0"/>
              <a:t> </a:t>
            </a:r>
            <a:r>
              <a:rPr lang="tr-TR" dirty="0">
                <a:hlinkClick r:id="rId18" action="ppaction://hlinkfile" tooltip="1594"/>
              </a:rPr>
              <a:t>1594</a:t>
            </a:r>
            <a:r>
              <a:rPr lang="tr-TR" dirty="0"/>
              <a:t>), hocası kadar ünlü bir sanatkardır.</a:t>
            </a:r>
          </a:p>
          <a:p>
            <a:endParaRPr lang="tr-TR" dirty="0"/>
          </a:p>
        </p:txBody>
      </p:sp>
      <p:sp>
        <p:nvSpPr>
          <p:cNvPr id="4" name="3 Slayt Numarası Yer Tutucusu"/>
          <p:cNvSpPr>
            <a:spLocks noGrp="1"/>
          </p:cNvSpPr>
          <p:nvPr>
            <p:ph type="sldNum" sz="quarter" idx="10"/>
          </p:nvPr>
        </p:nvSpPr>
        <p:spPr/>
        <p:txBody>
          <a:bodyPr/>
          <a:lstStyle/>
          <a:p>
            <a:fld id="{00B58E80-80B9-4971-88CC-2A4C9A640659}" type="slidenum">
              <a:rPr lang="tr-TR" smtClean="0"/>
              <a:pPr/>
              <a:t>142</a:t>
            </a:fld>
            <a:endParaRPr lang="tr-TR"/>
          </a:p>
        </p:txBody>
      </p:sp>
    </p:spTree>
    <p:extLst>
      <p:ext uri="{BB962C8B-B14F-4D97-AF65-F5344CB8AC3E}">
        <p14:creationId xmlns:p14="http://schemas.microsoft.com/office/powerpoint/2010/main" val="340617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rtl="0"/>
            <a:r>
              <a:rPr lang="tr-TR" b="1" dirty="0" err="1"/>
              <a:t>Levni</a:t>
            </a:r>
            <a:r>
              <a:rPr lang="tr-TR" dirty="0"/>
              <a:t> (17. yüzyıl sonları, </a:t>
            </a:r>
            <a:r>
              <a:rPr lang="tr-TR" dirty="0">
                <a:hlinkClick r:id="rId3" action="ppaction://hlinkfile" tooltip="Edirne"/>
              </a:rPr>
              <a:t>Edirne</a:t>
            </a:r>
            <a:r>
              <a:rPr lang="tr-TR" dirty="0"/>
              <a:t>- </a:t>
            </a:r>
            <a:r>
              <a:rPr lang="tr-TR" dirty="0">
                <a:hlinkClick r:id="rId4" action="ppaction://hlinkfile" tooltip="1732"/>
              </a:rPr>
              <a:t>1732</a:t>
            </a:r>
            <a:r>
              <a:rPr lang="tr-TR" dirty="0"/>
              <a:t>, </a:t>
            </a:r>
            <a:r>
              <a:rPr lang="tr-TR" dirty="0">
                <a:hlinkClick r:id="rId5" action="ppaction://hlinkfile" tooltip="İstanbul"/>
              </a:rPr>
              <a:t>İstanbul</a:t>
            </a:r>
            <a:r>
              <a:rPr lang="tr-TR" dirty="0"/>
              <a:t>), asıl adı </a:t>
            </a:r>
            <a:r>
              <a:rPr lang="tr-TR" b="1" dirty="0" err="1"/>
              <a:t>Abdülcelil</a:t>
            </a:r>
            <a:r>
              <a:rPr lang="tr-TR" b="1" dirty="0"/>
              <a:t> Çelebi</a:t>
            </a:r>
            <a:r>
              <a:rPr lang="tr-TR" dirty="0"/>
              <a:t>, </a:t>
            </a:r>
            <a:r>
              <a:rPr lang="tr-TR" dirty="0">
                <a:hlinkClick r:id="rId6" action="ppaction://hlinkfile" tooltip="Lale Devri"/>
              </a:rPr>
              <a:t>Lale Devri</a:t>
            </a:r>
            <a:r>
              <a:rPr lang="tr-TR" dirty="0"/>
              <a:t>'nin en tanınmış </a:t>
            </a:r>
            <a:r>
              <a:rPr lang="tr-TR" dirty="0">
                <a:hlinkClick r:id="rId7" action="ppaction://hlinkfile" tooltip="Minyatür"/>
              </a:rPr>
              <a:t>minyatürcüsüdür</a:t>
            </a:r>
            <a:r>
              <a:rPr lang="tr-TR" dirty="0"/>
              <a:t>. Minyatür sanatına derinliği ve perspektifi getirmiş, yapay, yıldızlı ve canlı renkler yerine daha doğal renkler kullanmıştır.</a:t>
            </a:r>
          </a:p>
          <a:p>
            <a:pPr rtl="0"/>
            <a:r>
              <a:rPr lang="tr-TR" dirty="0">
                <a:hlinkClick r:id="rId8" action="ppaction://hlinkfile" tooltip="Topkapı Sarayı"/>
              </a:rPr>
              <a:t>Topkapı Sarayı</a:t>
            </a:r>
            <a:r>
              <a:rPr lang="tr-TR" dirty="0"/>
              <a:t>'ndaki haremde </a:t>
            </a:r>
            <a:r>
              <a:rPr lang="tr-TR" dirty="0" err="1">
                <a:hlinkClick r:id="rId9" action="ppaction://hlinkfile" tooltip="Nakkaşhane (sayfa mevcut değil)"/>
              </a:rPr>
              <a:t>nakkaşhanede</a:t>
            </a:r>
            <a:r>
              <a:rPr lang="tr-TR" dirty="0"/>
              <a:t> </a:t>
            </a:r>
            <a:r>
              <a:rPr lang="tr-TR" dirty="0">
                <a:hlinkClick r:id="rId10" action="ppaction://hlinkfile" tooltip="Tezhip"/>
              </a:rPr>
              <a:t>tezhip</a:t>
            </a:r>
            <a:r>
              <a:rPr lang="tr-TR" dirty="0"/>
              <a:t> ve öğrendi, daha sonra da </a:t>
            </a:r>
            <a:r>
              <a:rPr lang="tr-TR" dirty="0">
                <a:hlinkClick r:id="rId11" action="ppaction://hlinkfile" tooltip="II. Mustafa"/>
              </a:rPr>
              <a:t>II. Mustafa</a:t>
            </a:r>
            <a:r>
              <a:rPr lang="tr-TR" dirty="0"/>
              <a:t> zamanında sarayın </a:t>
            </a:r>
            <a:r>
              <a:rPr lang="tr-TR" dirty="0" err="1"/>
              <a:t>başnakkaşlığına</a:t>
            </a:r>
            <a:r>
              <a:rPr lang="tr-TR" dirty="0"/>
              <a:t> getirildi. </a:t>
            </a:r>
            <a:r>
              <a:rPr lang="tr-TR" dirty="0">
                <a:hlinkClick r:id="rId12" action="ppaction://hlinkfile" tooltip="III. Ahmet"/>
              </a:rPr>
              <a:t>III. Ahmet</a:t>
            </a:r>
            <a:r>
              <a:rPr lang="tr-TR" dirty="0"/>
              <a:t> döneminde de bu görevini sürdürdü. Lale Devri'nin insanı olmasından dolayı, minyatürlerinde daha çok eğlence sahnelerini işledi. </a:t>
            </a:r>
            <a:r>
              <a:rPr lang="tr-TR" dirty="0">
                <a:hlinkClick r:id="rId13" action="ppaction://hlinkfile" tooltip="Şair Vehbi (sayfa mevcut değil)"/>
              </a:rPr>
              <a:t>Şair Vehbi</a:t>
            </a:r>
            <a:r>
              <a:rPr lang="tr-TR" dirty="0"/>
              <a:t>'nin, III. Ahmet'in şehzadelerinin </a:t>
            </a:r>
            <a:r>
              <a:rPr lang="tr-TR" dirty="0">
                <a:hlinkClick r:id="rId14" action="ppaction://hlinkfile" tooltip="1720"/>
              </a:rPr>
              <a:t>1720</a:t>
            </a:r>
            <a:r>
              <a:rPr lang="tr-TR" dirty="0"/>
              <a:t>'deki sünnet düğünün anlatan </a:t>
            </a:r>
            <a:r>
              <a:rPr lang="tr-TR" dirty="0" err="1">
                <a:hlinkClick r:id="rId15" action="ppaction://hlinkfile" tooltip="Surname"/>
              </a:rPr>
              <a:t>Surname</a:t>
            </a:r>
            <a:r>
              <a:rPr lang="tr-TR" dirty="0" err="1"/>
              <a:t>'sini</a:t>
            </a:r>
            <a:r>
              <a:rPr lang="tr-TR" dirty="0"/>
              <a:t> süsleyen minyatürleri </a:t>
            </a:r>
            <a:r>
              <a:rPr lang="tr-TR" dirty="0" err="1"/>
              <a:t>Levni'nin</a:t>
            </a:r>
            <a:r>
              <a:rPr lang="tr-TR" dirty="0"/>
              <a:t> en ünlü eserleri arasındadır.</a:t>
            </a:r>
          </a:p>
          <a:p>
            <a:pPr rtl="0"/>
            <a:r>
              <a:rPr lang="tr-TR" dirty="0">
                <a:hlinkClick r:id="rId16" action="ppaction://hlinkfile" tooltip="Perspektif"/>
              </a:rPr>
              <a:t>Perspektif</a:t>
            </a:r>
            <a:r>
              <a:rPr lang="tr-TR" dirty="0"/>
              <a:t>, resmettiği insanların kişisel özelliklerini yansıtmaya verdiği önem, resimdeki renk ve kompozisyon uyumu Osmanlı Minyatür sanatı için oldukça önemli yeniliklerdi.</a:t>
            </a:r>
          </a:p>
          <a:p>
            <a:pPr rtl="0"/>
            <a:r>
              <a:rPr lang="tr-TR" dirty="0" err="1"/>
              <a:t>Levni'nin</a:t>
            </a:r>
            <a:r>
              <a:rPr lang="tr-TR" dirty="0"/>
              <a:t> eserleri arasında </a:t>
            </a:r>
            <a:r>
              <a:rPr lang="tr-TR" dirty="0" err="1">
                <a:hlinkClick r:id="rId17" action="ppaction://hlinkfile" tooltip="Kaygusuz Abdal"/>
              </a:rPr>
              <a:t>Kaygusuz</a:t>
            </a:r>
            <a:r>
              <a:rPr lang="tr-TR" dirty="0">
                <a:hlinkClick r:id="rId17" action="ppaction://hlinkfile" tooltip="Kaygusuz Abdal"/>
              </a:rPr>
              <a:t> Abdal</a:t>
            </a:r>
            <a:r>
              <a:rPr lang="tr-TR" dirty="0"/>
              <a:t> minyatürü bulunmaktadır</a:t>
            </a:r>
          </a:p>
          <a:p>
            <a:endParaRPr lang="tr-TR" dirty="0"/>
          </a:p>
        </p:txBody>
      </p:sp>
      <p:sp>
        <p:nvSpPr>
          <p:cNvPr id="4" name="3 Slayt Numarası Yer Tutucusu"/>
          <p:cNvSpPr>
            <a:spLocks noGrp="1"/>
          </p:cNvSpPr>
          <p:nvPr>
            <p:ph type="sldNum" sz="quarter" idx="10"/>
          </p:nvPr>
        </p:nvSpPr>
        <p:spPr/>
        <p:txBody>
          <a:bodyPr/>
          <a:lstStyle/>
          <a:p>
            <a:fld id="{00B58E80-80B9-4971-88CC-2A4C9A640659}" type="slidenum">
              <a:rPr lang="tr-TR" smtClean="0"/>
              <a:pPr/>
              <a:t>78</a:t>
            </a:fld>
            <a:endParaRPr lang="tr-TR"/>
          </a:p>
        </p:txBody>
      </p:sp>
    </p:spTree>
    <p:extLst>
      <p:ext uri="{BB962C8B-B14F-4D97-AF65-F5344CB8AC3E}">
        <p14:creationId xmlns:p14="http://schemas.microsoft.com/office/powerpoint/2010/main" val="45916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rtl="0"/>
            <a:r>
              <a:rPr lang="tr-TR" b="1" dirty="0"/>
              <a:t>Abdullah </a:t>
            </a:r>
            <a:r>
              <a:rPr lang="tr-TR" b="1" dirty="0" err="1"/>
              <a:t>Buhari</a:t>
            </a:r>
            <a:r>
              <a:rPr lang="tr-TR" dirty="0"/>
              <a:t>, 18. yüzyılda yaşamış olan ünlü bir </a:t>
            </a:r>
            <a:r>
              <a:rPr lang="tr-TR" dirty="0">
                <a:hlinkClick r:id="rId3" action="ppaction://hlinkfile" tooltip="Türk"/>
              </a:rPr>
              <a:t>Türk</a:t>
            </a:r>
            <a:r>
              <a:rPr lang="tr-TR" dirty="0"/>
              <a:t> </a:t>
            </a:r>
            <a:r>
              <a:rPr lang="tr-TR" dirty="0">
                <a:hlinkClick r:id="rId4" action="ppaction://hlinkfile" tooltip="Minyatür"/>
              </a:rPr>
              <a:t>minyatür</a:t>
            </a:r>
            <a:r>
              <a:rPr lang="tr-TR" dirty="0"/>
              <a:t> ustasıdır. Yaşamı üstüne yeterli bilgi bulunmayan Abdullah </a:t>
            </a:r>
            <a:r>
              <a:rPr lang="tr-TR" dirty="0" err="1"/>
              <a:t>Buhari'nin</a:t>
            </a:r>
            <a:r>
              <a:rPr lang="tr-TR" dirty="0"/>
              <a:t> en verimli döneminin 1735-1743 arasında olduğu bilinir</a:t>
            </a:r>
            <a:r>
              <a:rPr lang="tr-TR" baseline="30000" dirty="0"/>
              <a:t>[</a:t>
            </a:r>
            <a:r>
              <a:rPr lang="tr-TR" i="1" baseline="30000" dirty="0">
                <a:hlinkClick r:id="rId5" action="ppaction://hlinkfile" tooltip="Vikipedi:Kaynak gösterme"/>
              </a:rPr>
              <a:t>kaynak belirtilmeli</a:t>
            </a:r>
            <a:r>
              <a:rPr lang="tr-TR" baseline="30000" dirty="0"/>
              <a:t>]</a:t>
            </a:r>
            <a:r>
              <a:rPr lang="tr-TR" dirty="0"/>
              <a:t>. Gerçekçi bir anlayışla yaptığı tek figür ve çiçek çalışmaları ünlüdür. Yapıtlarının çoğu </a:t>
            </a:r>
            <a:r>
              <a:rPr lang="tr-TR" dirty="0">
                <a:hlinkClick r:id="rId6" action="ppaction://hlinkfile" tooltip="Topkapı Sarayı Müzesi"/>
              </a:rPr>
              <a:t>Topkapı Sarayı Müzesi</a:t>
            </a:r>
            <a:r>
              <a:rPr lang="tr-TR" dirty="0"/>
              <a:t>'nde ve </a:t>
            </a:r>
            <a:r>
              <a:rPr lang="tr-TR" dirty="0">
                <a:hlinkClick r:id="rId7" action="ppaction://hlinkfile" tooltip="İstanbul Üniversitesi Kütüphanesi (sayfa mevcut değil)"/>
              </a:rPr>
              <a:t>İstanbul Üniversitesi Kütüphanesi</a:t>
            </a:r>
            <a:r>
              <a:rPr lang="tr-TR" dirty="0"/>
              <a:t>'ndedir.</a:t>
            </a:r>
          </a:p>
          <a:p>
            <a:pPr rtl="0"/>
            <a:r>
              <a:rPr lang="tr-TR" dirty="0"/>
              <a:t>Geleneksel minyatür tekniğinden, batı resim geleneğine geçiş döneminin son minyatürcülerindendir. İmzalı ve tarihli yapıtlarından, özellikle 1735-1743 arasında verimli olduğu biliniyor.</a:t>
            </a:r>
          </a:p>
          <a:p>
            <a:pPr rtl="0"/>
            <a:r>
              <a:rPr lang="tr-TR" dirty="0"/>
              <a:t>Tek figür, çiçek ve manzara çalışmaları vardır. </a:t>
            </a:r>
            <a:r>
              <a:rPr lang="tr-TR" dirty="0" err="1"/>
              <a:t>Üslübundan</a:t>
            </a:r>
            <a:r>
              <a:rPr lang="tr-TR" dirty="0"/>
              <a:t>, üçüncü boyutu arayan denemelere giriştiği de anlaşılır. Yapıtlarının çoğu, İstanbul üniversitesi ve Topkapı Sarayı müzesi kitaplıklarındadır.</a:t>
            </a:r>
          </a:p>
          <a:p>
            <a:endParaRPr lang="tr-TR" dirty="0"/>
          </a:p>
        </p:txBody>
      </p:sp>
      <p:sp>
        <p:nvSpPr>
          <p:cNvPr id="4" name="3 Slayt Numarası Yer Tutucusu"/>
          <p:cNvSpPr>
            <a:spLocks noGrp="1"/>
          </p:cNvSpPr>
          <p:nvPr>
            <p:ph type="sldNum" sz="quarter" idx="10"/>
          </p:nvPr>
        </p:nvSpPr>
        <p:spPr/>
        <p:txBody>
          <a:bodyPr/>
          <a:lstStyle/>
          <a:p>
            <a:fld id="{00B58E80-80B9-4971-88CC-2A4C9A640659}" type="slidenum">
              <a:rPr lang="tr-TR" smtClean="0"/>
              <a:pPr/>
              <a:t>81</a:t>
            </a:fld>
            <a:endParaRPr lang="tr-TR"/>
          </a:p>
        </p:txBody>
      </p:sp>
    </p:spTree>
    <p:extLst>
      <p:ext uri="{BB962C8B-B14F-4D97-AF65-F5344CB8AC3E}">
        <p14:creationId xmlns:p14="http://schemas.microsoft.com/office/powerpoint/2010/main" val="2804536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İstanbul ili Fatih ilçesinde , İstanbul`un Edirnekapı ile Haliç arasındaki kara surlarına bitişik olarak inşa edilmiştir.</a:t>
            </a:r>
          </a:p>
          <a:p>
            <a:r>
              <a:rPr lang="tr-TR" dirty="0"/>
              <a:t/>
            </a:r>
            <a:br>
              <a:rPr lang="tr-TR" dirty="0"/>
            </a:br>
            <a:r>
              <a:rPr lang="tr-TR" dirty="0"/>
              <a:t>*Tekfur Sarayı, Bizans Dönemi’nden zamanımıza gelen tek saray olması ve Bizans’ın sivil mimari tarzını yansıtması nedeniyle, sadece İstanbul için değil, dünya sanat tarihi açısından da oldukça önemli bir yere sahiptir.</a:t>
            </a:r>
          </a:p>
          <a:p>
            <a:r>
              <a:rPr lang="tr-TR" dirty="0"/>
              <a:t/>
            </a:r>
            <a:br>
              <a:rPr lang="tr-TR" dirty="0"/>
            </a:br>
            <a:r>
              <a:rPr lang="tr-TR" dirty="0"/>
              <a:t>Bizans İmparatorlarının ikinci saray kompleksi Edirnekapı yakınlarında bulunan </a:t>
            </a:r>
            <a:r>
              <a:rPr lang="tr-TR" dirty="0" err="1"/>
              <a:t>Blakhernai</a:t>
            </a:r>
            <a:r>
              <a:rPr lang="tr-TR" dirty="0"/>
              <a:t> Saray kompleksidir. Bu yapı grubundan günümüze sadece bir pavyon ulaşmıştır. Tekfur Sarayı adı ile tanınan bu yapı, Bizans sarayları hakkında fikir veren bir örnektir. Eski adı ve yapılışı tarihi kesin olarak bilinememekle birlikte, 12. yüzyılın ikinci yarısına ait olduğu düşünülebilir. Yapı, Bizans Latinlerden geri alındıktan sonra onarım görmüş ve bu esnada yapıya bazı kısımlar da eklenmiştir. </a:t>
            </a:r>
          </a:p>
          <a:p>
            <a:r>
              <a:rPr lang="tr-TR" dirty="0"/>
              <a:t>Tekfur Sarayı İstanbul’un fethinden sonra çini fabrikası ve cam atölyesi olarak da kullanılmıştır. XVI. yüzyıl Piri Reis İstanbul resminde, </a:t>
            </a:r>
            <a:r>
              <a:rPr lang="tr-TR" dirty="0" err="1"/>
              <a:t>Melchior</a:t>
            </a:r>
            <a:r>
              <a:rPr lang="tr-TR" dirty="0"/>
              <a:t> </a:t>
            </a:r>
            <a:r>
              <a:rPr lang="tr-TR" dirty="0" err="1"/>
              <a:t>Lorichs’in</a:t>
            </a:r>
            <a:r>
              <a:rPr lang="tr-TR" dirty="0"/>
              <a:t> İstanbul panoramasında da sarayın sağlam bir halde olduğu, üzerinin çift meyilli bir çatı ile örtülü olduğu resmedilmiştir. Ancak bu dönemde bu sarayın ne amaçla kullanıldığı konusunda kesin bir bilgi bulunmamaktadır.</a:t>
            </a:r>
          </a:p>
        </p:txBody>
      </p:sp>
      <p:sp>
        <p:nvSpPr>
          <p:cNvPr id="4" name="3 Slayt Numarası Yer Tutucusu"/>
          <p:cNvSpPr>
            <a:spLocks noGrp="1"/>
          </p:cNvSpPr>
          <p:nvPr>
            <p:ph type="sldNum" sz="quarter" idx="10"/>
          </p:nvPr>
        </p:nvSpPr>
        <p:spPr/>
        <p:txBody>
          <a:bodyPr/>
          <a:lstStyle/>
          <a:p>
            <a:fld id="{00B58E80-80B9-4971-88CC-2A4C9A640659}" type="slidenum">
              <a:rPr lang="tr-TR" smtClean="0"/>
              <a:pPr/>
              <a:t>101</a:t>
            </a:fld>
            <a:endParaRPr lang="tr-TR"/>
          </a:p>
        </p:txBody>
      </p:sp>
    </p:spTree>
    <p:extLst>
      <p:ext uri="{BB962C8B-B14F-4D97-AF65-F5344CB8AC3E}">
        <p14:creationId xmlns:p14="http://schemas.microsoft.com/office/powerpoint/2010/main" val="1132490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rtl="0"/>
            <a:r>
              <a:rPr lang="tr-TR" b="1" dirty="0" err="1"/>
              <a:t>Çeşm</a:t>
            </a:r>
            <a:r>
              <a:rPr lang="tr-TR" b="1" dirty="0"/>
              <a:t>-i bülbül</a:t>
            </a:r>
            <a:r>
              <a:rPr lang="tr-TR" dirty="0"/>
              <a:t> (Bülbülün gözü), </a:t>
            </a:r>
            <a:r>
              <a:rPr lang="tr-TR" dirty="0">
                <a:hlinkClick r:id="rId3" action="ppaction://hlinkfile" tooltip="18. yüzyıl"/>
              </a:rPr>
              <a:t>18. yüzyılın</a:t>
            </a:r>
            <a:r>
              <a:rPr lang="tr-TR" dirty="0"/>
              <a:t> sonunda </a:t>
            </a:r>
            <a:r>
              <a:rPr lang="tr-TR" dirty="0">
                <a:hlinkClick r:id="rId4" action="ppaction://hlinkfile" tooltip="III. Selim"/>
              </a:rPr>
              <a:t>III. Selim</a:t>
            </a:r>
            <a:r>
              <a:rPr lang="tr-TR" dirty="0"/>
              <a:t>’in </a:t>
            </a:r>
            <a:r>
              <a:rPr lang="tr-TR" dirty="0">
                <a:hlinkClick r:id="rId5" action="ppaction://hlinkfile" tooltip="Mevlevi"/>
              </a:rPr>
              <a:t>Mevlevi</a:t>
            </a:r>
            <a:r>
              <a:rPr lang="tr-TR" dirty="0"/>
              <a:t> dervişi Mehmet Dede’yi cam tekniklerini öğrenmek için </a:t>
            </a:r>
            <a:r>
              <a:rPr lang="tr-TR" dirty="0">
                <a:hlinkClick r:id="rId6" action="ppaction://hlinkfile" tooltip="Venedik"/>
              </a:rPr>
              <a:t>Venedik</a:t>
            </a:r>
            <a:r>
              <a:rPr lang="tr-TR" dirty="0"/>
              <a:t>’e göndermesi sonucunda ortaya çıkmış bir cam işleme sanatıdır.</a:t>
            </a:r>
          </a:p>
          <a:p>
            <a:pPr rtl="0"/>
            <a:r>
              <a:rPr lang="tr-TR" dirty="0">
                <a:hlinkClick r:id="rId7" action="ppaction://hlinkfile" tooltip="Mehmet Dede (sayfa mevcut değil)"/>
              </a:rPr>
              <a:t>Mehmet Dede</a:t>
            </a:r>
            <a:r>
              <a:rPr lang="tr-TR" dirty="0"/>
              <a:t> opal cam tekniğini öğrendiği Venedik’ten dönüşte </a:t>
            </a:r>
            <a:r>
              <a:rPr lang="tr-TR" dirty="0">
                <a:hlinkClick r:id="rId8" action="ppaction://hlinkfile" tooltip="Beykoz"/>
              </a:rPr>
              <a:t>Beykoz</a:t>
            </a:r>
            <a:r>
              <a:rPr lang="tr-TR" dirty="0"/>
              <a:t>’da bir atölye açmış, Dede’nin Venedik’ten getirdiği bu tekniğin geliştirilmesiyle </a:t>
            </a:r>
            <a:r>
              <a:rPr lang="tr-TR" b="1" dirty="0" err="1"/>
              <a:t>çeşm</a:t>
            </a:r>
            <a:r>
              <a:rPr lang="tr-TR" b="1" dirty="0"/>
              <a:t>-i bülbül</a:t>
            </a:r>
            <a:r>
              <a:rPr lang="tr-TR" dirty="0"/>
              <a:t> ortaya çıkmıştır. Bu değerli ürünün imalatını yaygınlaştıran kişi ise Tophane Müşiri </a:t>
            </a:r>
            <a:r>
              <a:rPr lang="tr-TR" dirty="0">
                <a:hlinkClick r:id="rId9" action="ppaction://hlinkfile" tooltip="Fethi Ahmet Paşa"/>
              </a:rPr>
              <a:t>Fethi Ahmet Paşa</a:t>
            </a:r>
            <a:r>
              <a:rPr lang="tr-TR" dirty="0"/>
              <a:t>'dır.</a:t>
            </a:r>
          </a:p>
          <a:p>
            <a:pPr rtl="0"/>
            <a:r>
              <a:rPr lang="tr-TR" dirty="0" err="1"/>
              <a:t>Çeşm</a:t>
            </a:r>
            <a:r>
              <a:rPr lang="tr-TR" dirty="0"/>
              <a:t>-i Bülbül, yaratılışında kullanılan özel camcılık teknolojisinin yanı sıra, uzun işlemler ve </a:t>
            </a:r>
            <a:r>
              <a:rPr lang="tr-TR" dirty="0">
                <a:hlinkClick r:id="rId10" action="ppaction://hlinkfile" tooltip="Yaratıcılık"/>
              </a:rPr>
              <a:t>yaratıcılık</a:t>
            </a:r>
            <a:r>
              <a:rPr lang="tr-TR" dirty="0"/>
              <a:t> gerektiren bir üründür. Başlıca özelliği, ince ve renkli cam çubukların yüksek ısıda eriyip, su gibi olmuş camın içine yerleştirilmesidir. "Dönerek burulan" çizgiler, o cam formu biçimlendiren ustanın hünerini ve üslûbunu yansıtırlar.</a:t>
            </a:r>
          </a:p>
          <a:p>
            <a:pPr rtl="0"/>
            <a:r>
              <a:rPr lang="tr-TR" dirty="0" err="1"/>
              <a:t>Çeşm</a:t>
            </a:r>
            <a:r>
              <a:rPr lang="tr-TR" dirty="0"/>
              <a:t>-i bülbül olarak adlandırılan ürünler arasında vazo, sürahi, şekerlik, kase ve tabak gibi formlar bulunur.</a:t>
            </a:r>
          </a:p>
          <a:p>
            <a:endParaRPr lang="tr-TR" dirty="0"/>
          </a:p>
        </p:txBody>
      </p:sp>
      <p:sp>
        <p:nvSpPr>
          <p:cNvPr id="4" name="3 Slayt Numarası Yer Tutucusu"/>
          <p:cNvSpPr>
            <a:spLocks noGrp="1"/>
          </p:cNvSpPr>
          <p:nvPr>
            <p:ph type="sldNum" sz="quarter" idx="10"/>
          </p:nvPr>
        </p:nvSpPr>
        <p:spPr/>
        <p:txBody>
          <a:bodyPr/>
          <a:lstStyle/>
          <a:p>
            <a:fld id="{00B58E80-80B9-4971-88CC-2A4C9A640659}" type="slidenum">
              <a:rPr lang="tr-TR" smtClean="0"/>
              <a:pPr/>
              <a:t>120</a:t>
            </a:fld>
            <a:endParaRPr lang="tr-TR"/>
          </a:p>
        </p:txBody>
      </p:sp>
    </p:spTree>
    <p:extLst>
      <p:ext uri="{BB962C8B-B14F-4D97-AF65-F5344CB8AC3E}">
        <p14:creationId xmlns:p14="http://schemas.microsoft.com/office/powerpoint/2010/main" val="2593382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kern="1200" dirty="0" err="1" smtClean="0">
                <a:solidFill>
                  <a:schemeClr val="tx1"/>
                </a:solidFill>
                <a:effectLst/>
                <a:latin typeface="+mn-lt"/>
                <a:ea typeface="+mn-ea"/>
                <a:cs typeface="+mn-cs"/>
              </a:rPr>
              <a:t>Hermitage</a:t>
            </a:r>
            <a:r>
              <a:rPr lang="tr-TR" sz="1200" b="1" i="0" kern="1200" dirty="0" smtClean="0">
                <a:solidFill>
                  <a:schemeClr val="tx1"/>
                </a:solidFill>
                <a:effectLst/>
                <a:latin typeface="+mn-lt"/>
                <a:ea typeface="+mn-ea"/>
                <a:cs typeface="+mn-cs"/>
              </a:rPr>
              <a:t> Müzesi</a:t>
            </a:r>
            <a:r>
              <a:rPr lang="tr-TR" sz="1200" b="0" i="0" kern="1200" dirty="0" smtClean="0">
                <a:solidFill>
                  <a:schemeClr val="tx1"/>
                </a:solidFill>
                <a:effectLst/>
                <a:latin typeface="+mn-lt"/>
                <a:ea typeface="+mn-ea"/>
                <a:cs typeface="+mn-cs"/>
              </a:rPr>
              <a:t> dünyanın en büyük ve en eski müzelerinden biridir. Müze, 1754 yılında Büyük </a:t>
            </a:r>
            <a:r>
              <a:rPr lang="tr-TR" sz="1200" b="0" i="0" kern="1200" dirty="0" err="1" smtClean="0">
                <a:solidFill>
                  <a:schemeClr val="tx1"/>
                </a:solidFill>
                <a:effectLst/>
                <a:latin typeface="+mn-lt"/>
                <a:ea typeface="+mn-ea"/>
                <a:cs typeface="+mn-cs"/>
              </a:rPr>
              <a:t>Katerina</a:t>
            </a:r>
            <a:r>
              <a:rPr lang="tr-TR" sz="1200" b="0" i="0" kern="1200" dirty="0" smtClean="0">
                <a:solidFill>
                  <a:schemeClr val="tx1"/>
                </a:solidFill>
                <a:effectLst/>
                <a:latin typeface="+mn-lt"/>
                <a:ea typeface="+mn-ea"/>
                <a:cs typeface="+mn-cs"/>
              </a:rPr>
              <a:t> tarafından kuruldu ve 1852'de halka açıldı.</a:t>
            </a:r>
            <a:endParaRPr lang="tr-TR" dirty="0"/>
          </a:p>
        </p:txBody>
      </p:sp>
      <p:sp>
        <p:nvSpPr>
          <p:cNvPr id="4" name="Slayt Numarası Yer Tutucusu 3"/>
          <p:cNvSpPr>
            <a:spLocks noGrp="1"/>
          </p:cNvSpPr>
          <p:nvPr>
            <p:ph type="sldNum" sz="quarter" idx="10"/>
          </p:nvPr>
        </p:nvSpPr>
        <p:spPr/>
        <p:txBody>
          <a:bodyPr/>
          <a:lstStyle/>
          <a:p>
            <a:fld id="{00B58E80-80B9-4971-88CC-2A4C9A640659}" type="slidenum">
              <a:rPr lang="tr-TR" smtClean="0"/>
              <a:pPr/>
              <a:t>124</a:t>
            </a:fld>
            <a:endParaRPr lang="tr-TR"/>
          </a:p>
        </p:txBody>
      </p:sp>
    </p:spTree>
    <p:extLst>
      <p:ext uri="{BB962C8B-B14F-4D97-AF65-F5344CB8AC3E}">
        <p14:creationId xmlns:p14="http://schemas.microsoft.com/office/powerpoint/2010/main" val="14239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92500"/>
          </a:bodyPr>
          <a:lstStyle/>
          <a:p>
            <a:r>
              <a:rPr lang="tr-TR" sz="1200" b="1" kern="1200" dirty="0">
                <a:solidFill>
                  <a:schemeClr val="tx1"/>
                </a:solidFill>
                <a:latin typeface="+mn-lt"/>
                <a:ea typeface="+mn-ea"/>
                <a:cs typeface="+mn-cs"/>
              </a:rPr>
              <a:t>Cicim Dokuma</a:t>
            </a:r>
            <a:br>
              <a:rPr lang="tr-TR" sz="1200" b="1" kern="1200" dirty="0">
                <a:solidFill>
                  <a:schemeClr val="tx1"/>
                </a:solidFill>
                <a:latin typeface="+mn-lt"/>
                <a:ea typeface="+mn-ea"/>
                <a:cs typeface="+mn-cs"/>
              </a:rPr>
            </a:br>
            <a:r>
              <a:rPr lang="tr-TR" sz="1200" kern="1200" dirty="0">
                <a:solidFill>
                  <a:schemeClr val="tx1"/>
                </a:solidFill>
                <a:latin typeface="+mn-lt"/>
                <a:ea typeface="+mn-ea"/>
                <a:cs typeface="+mn-cs"/>
              </a:rPr>
              <a:t>Çözgü, atkı iplikleri arasına renkli desen iplikleri atılarak sıkıştırılmak suretiyle meydana getirilen dokuma türüdür.Cicim tersten yapılan dokumadır.Atkısı kıl olanları da oldukça yaygındır.Dokumanın yüzeyinde, sonradan iğne ile işlenmiş gibi kabarık desenler oluşturmaktadır.Cicim dokumacılığında desenler oluşturulurken atkı iplikleri ile desen iplikleri sıra takip etmektedir.Atkı ipliği atıldıktan sonra yapılacak desene göre, desen ipliği bir veya birden fazlı çözgü ipliği üzerinden atlatılarak desen oluşturulmaktadır.</a:t>
            </a:r>
            <a:r>
              <a:rPr lang="tr-TR" dirty="0"/>
              <a:t/>
            </a:r>
            <a:br>
              <a:rPr lang="tr-TR" dirty="0"/>
            </a:br>
            <a:r>
              <a:rPr lang="tr-TR" dirty="0"/>
              <a:t>Cicim dokumalarda, dokumanın yüzeyinde meydana getirilen desenler, ipliğin kalınlığına, inceliğine, serpme motifler halinde oluşuna göre değişik görünüm almaktadır.Cicim dokuma ile; heybe, sofra altı, gelin çuvalı, hurç, minder, divan örtüsü, tandır örtüsü, </a:t>
            </a:r>
            <a:r>
              <a:rPr lang="tr-TR" dirty="0" err="1"/>
              <a:t>namazlağ</a:t>
            </a:r>
            <a:r>
              <a:rPr lang="tr-TR" dirty="0"/>
              <a:t>, yaygı, yastık vb. yapılmaktadır.Cicim atkı yüzlü veya </a:t>
            </a:r>
            <a:r>
              <a:rPr lang="tr-TR" dirty="0" err="1"/>
              <a:t>bezayağı</a:t>
            </a:r>
            <a:r>
              <a:rPr lang="tr-TR" dirty="0"/>
              <a:t> tekniğiyle dokunmaktadır. Desen ipinin atılış şekline göre iki veya üç cicim çeşitleri görülmektedir.</a:t>
            </a:r>
            <a:br>
              <a:rPr lang="tr-TR" dirty="0"/>
            </a:br>
            <a:r>
              <a:rPr lang="tr-TR" b="1" dirty="0"/>
              <a:t>Zilli (Sili) Dokuma</a:t>
            </a:r>
            <a:r>
              <a:rPr lang="tr-TR" dirty="0"/>
              <a:t/>
            </a:r>
            <a:br>
              <a:rPr lang="tr-TR" dirty="0"/>
            </a:br>
            <a:r>
              <a:rPr lang="tr-TR" dirty="0"/>
              <a:t>Her desen ipliği kendi desen alanında,enine üç üstten bir alttan atlayarak geçirilmektedir.Sıra tamamlandıktan sonra, bir veya birkaç atkı atılarak sıkıştırılmaktadır.Verev desenlerde üç üstten, bir alttan yapılan işlemler her sırada çözgü ipliği kaydırılarak devam ettirilmektedir.Bazen hem dik, hem de verev dokuma birlikte olduğu gibi cicim tekniği ile karışık olarak yapılanları da görülmektedir. </a:t>
            </a:r>
            <a:br>
              <a:rPr lang="tr-TR" dirty="0"/>
            </a:br>
            <a:r>
              <a:rPr lang="tr-TR" sz="1200" kern="1200" dirty="0">
                <a:solidFill>
                  <a:schemeClr val="tx1"/>
                </a:solidFill>
                <a:latin typeface="+mn-lt"/>
                <a:ea typeface="+mn-ea"/>
                <a:cs typeface="+mn-cs"/>
              </a:rPr>
              <a:t>Kalın, kaba görünümlü zilinin çözgüsü genellikle kıldan hazırlanmaktadır.Yörük köylerinde hala dokunmakta olan zillilerin dokuma tekniğine her desen uygulanamadığından eski desenlerde değişiklik görülmektedir.Zili dokumalar, çeşitli çadır eşyası, ekin çuvalları, minder, yastık, yaygı gibi dokumalarda tercih edilmektedir.Dokuma özelliklerine göre; düz, çapraz, çerçeveli, damalı zili gibi çeşitleri bulunmaktadır. </a:t>
            </a:r>
            <a:endParaRPr lang="tr-TR" dirty="0"/>
          </a:p>
        </p:txBody>
      </p:sp>
      <p:sp>
        <p:nvSpPr>
          <p:cNvPr id="4" name="3 Slayt Numarası Yer Tutucusu"/>
          <p:cNvSpPr>
            <a:spLocks noGrp="1"/>
          </p:cNvSpPr>
          <p:nvPr>
            <p:ph type="sldNum" sz="quarter" idx="10"/>
          </p:nvPr>
        </p:nvSpPr>
        <p:spPr/>
        <p:txBody>
          <a:bodyPr/>
          <a:lstStyle/>
          <a:p>
            <a:fld id="{00B58E80-80B9-4971-88CC-2A4C9A640659}" type="slidenum">
              <a:rPr lang="tr-TR" smtClean="0"/>
              <a:pPr/>
              <a:t>128</a:t>
            </a:fld>
            <a:endParaRPr lang="tr-TR"/>
          </a:p>
        </p:txBody>
      </p:sp>
    </p:spTree>
    <p:extLst>
      <p:ext uri="{BB962C8B-B14F-4D97-AF65-F5344CB8AC3E}">
        <p14:creationId xmlns:p14="http://schemas.microsoft.com/office/powerpoint/2010/main" val="357660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55000" lnSpcReduction="20000"/>
          </a:bodyPr>
          <a:lstStyle/>
          <a:p>
            <a:pPr rtl="0"/>
            <a:r>
              <a:rPr lang="tr-TR" b="1" dirty="0"/>
              <a:t>Doğumu ve eğitimi </a:t>
            </a:r>
            <a:r>
              <a:rPr lang="tr-TR" b="0" dirty="0"/>
              <a:t>[</a:t>
            </a:r>
            <a:r>
              <a:rPr lang="tr-TR" b="0" dirty="0">
                <a:hlinkClick r:id="rId3" action="ppaction://hlinkfile" tooltip="Değiştirilen bölüm: Doğumu ve eğitimi"/>
              </a:rPr>
              <a:t>değiştir</a:t>
            </a:r>
            <a:r>
              <a:rPr lang="tr-TR" b="0" dirty="0"/>
              <a:t>]</a:t>
            </a:r>
            <a:endParaRPr lang="tr-TR" b="1" dirty="0"/>
          </a:p>
          <a:p>
            <a:pPr rtl="0"/>
            <a:r>
              <a:rPr lang="tr-TR" dirty="0"/>
              <a:t>İslam yazı sanatını zirveye taşıyan hattat olarak tanımlanan Şeyh Hamdullah </a:t>
            </a:r>
            <a:r>
              <a:rPr lang="tr-TR" dirty="0">
                <a:hlinkClick r:id="rId4" action="ppaction://hlinkfile" tooltip="Amasya (şehir)"/>
              </a:rPr>
              <a:t>Amasya</a:t>
            </a:r>
            <a:r>
              <a:rPr lang="tr-TR" dirty="0"/>
              <a:t>’da doğmuş, </a:t>
            </a:r>
            <a:r>
              <a:rPr lang="tr-TR" dirty="0" err="1">
                <a:hlinkClick r:id="rId5" action="ppaction://hlinkfile" tooltip="Buhara"/>
              </a:rPr>
              <a:t>Buhara</a:t>
            </a:r>
            <a:r>
              <a:rPr lang="tr-TR" dirty="0" err="1"/>
              <a:t>'dan</a:t>
            </a:r>
            <a:r>
              <a:rPr lang="tr-TR" dirty="0"/>
              <a:t> </a:t>
            </a:r>
            <a:r>
              <a:rPr lang="tr-TR" dirty="0">
                <a:hlinkClick r:id="rId6" action="ppaction://hlinkfile" tooltip="Amasya"/>
              </a:rPr>
              <a:t>Amasya</a:t>
            </a:r>
            <a:r>
              <a:rPr lang="tr-TR" dirty="0"/>
              <a:t>'ya göç etmiş Şeyh Mustafa'nın oğludur. Doğum tarihi kesin olarak bilinmemekle birlikte tarihçiler </a:t>
            </a:r>
            <a:r>
              <a:rPr lang="tr-TR" dirty="0">
                <a:hlinkClick r:id="rId7" action="ppaction://hlinkfile" tooltip="Hicri takvim"/>
              </a:rPr>
              <a:t>Hicri</a:t>
            </a:r>
            <a:r>
              <a:rPr lang="tr-TR" dirty="0"/>
              <a:t> 833 - 840 veya </a:t>
            </a:r>
            <a:r>
              <a:rPr lang="tr-TR" dirty="0">
                <a:hlinkClick r:id="rId8" action="ppaction://hlinkfile" tooltip="Miladi takvim"/>
              </a:rPr>
              <a:t>Milâdi</a:t>
            </a:r>
            <a:r>
              <a:rPr lang="tr-TR" dirty="0"/>
              <a:t> </a:t>
            </a:r>
            <a:r>
              <a:rPr lang="tr-TR" dirty="0">
                <a:hlinkClick r:id="rId9" action="ppaction://hlinkfile" tooltip="1426"/>
              </a:rPr>
              <a:t>1426</a:t>
            </a:r>
            <a:r>
              <a:rPr lang="tr-TR" dirty="0"/>
              <a:t> - </a:t>
            </a:r>
            <a:r>
              <a:rPr lang="tr-TR" dirty="0">
                <a:hlinkClick r:id="rId10" action="ppaction://hlinkfile" tooltip="1429"/>
              </a:rPr>
              <a:t>1429</a:t>
            </a:r>
            <a:r>
              <a:rPr lang="tr-TR" dirty="0"/>
              <a:t> olabileceğini kaydetmektedirler.</a:t>
            </a:r>
          </a:p>
          <a:p>
            <a:pPr rtl="0"/>
            <a:r>
              <a:rPr lang="tr-TR" dirty="0"/>
              <a:t>Hamdullah Çelebi, dini ilimleri ve edebi bilgileri devrinin meşhur alimi Şehzade </a:t>
            </a:r>
            <a:r>
              <a:rPr lang="tr-TR" dirty="0">
                <a:hlinkClick r:id="rId11" action="ppaction://hlinkfile" tooltip="II. Bayezid"/>
              </a:rPr>
              <a:t>II. </a:t>
            </a:r>
            <a:r>
              <a:rPr lang="tr-TR" dirty="0" err="1">
                <a:hlinkClick r:id="rId11" action="ppaction://hlinkfile" tooltip="II. Bayezid"/>
              </a:rPr>
              <a:t>Bayezid</a:t>
            </a:r>
            <a:r>
              <a:rPr lang="tr-TR" dirty="0"/>
              <a:t> ve </a:t>
            </a:r>
            <a:r>
              <a:rPr lang="tr-TR" dirty="0" err="1"/>
              <a:t>Ahmed’in</a:t>
            </a:r>
            <a:r>
              <a:rPr lang="tr-TR" dirty="0"/>
              <a:t> hocası Hatip Kasım Efendi’den tahsil etmiş, ileri seviyede </a:t>
            </a:r>
            <a:r>
              <a:rPr lang="tr-TR" dirty="0">
                <a:hlinkClick r:id="rId12" action="ppaction://hlinkfile" tooltip="Arapça"/>
              </a:rPr>
              <a:t>Arapça</a:t>
            </a:r>
            <a:r>
              <a:rPr lang="tr-TR" dirty="0"/>
              <a:t> öğrenmiştir.</a:t>
            </a:r>
          </a:p>
          <a:p>
            <a:pPr rtl="0"/>
            <a:r>
              <a:rPr lang="tr-TR" dirty="0"/>
              <a:t>İlk hat hocası </a:t>
            </a:r>
            <a:r>
              <a:rPr lang="tr-TR" dirty="0" err="1"/>
              <a:t>Sufi</a:t>
            </a:r>
            <a:r>
              <a:rPr lang="tr-TR" dirty="0"/>
              <a:t> Yahya Çelebi-</a:t>
            </a:r>
            <a:r>
              <a:rPr lang="tr-TR" dirty="0" err="1"/>
              <a:t>zâde</a:t>
            </a:r>
            <a:r>
              <a:rPr lang="tr-TR" dirty="0"/>
              <a:t> Ali Çelebi olmuştur. Onun Fatih Sultan Mehmet’e kâtip olması üzerine Amasya’da Hayrettin Halil Çelebi hocalığında yazı eğitimini tamamlamıştır. O altı el yazısını </a:t>
            </a:r>
            <a:r>
              <a:rPr lang="tr-TR" dirty="0" err="1"/>
              <a:t>Yaqut</a:t>
            </a:r>
            <a:r>
              <a:rPr lang="tr-TR" dirty="0"/>
              <a:t> al-</a:t>
            </a:r>
            <a:r>
              <a:rPr lang="tr-TR" dirty="0" err="1"/>
              <a:t>Musta'simi'nin</a:t>
            </a:r>
            <a:r>
              <a:rPr lang="tr-TR" dirty="0"/>
              <a:t> ardılı ve </a:t>
            </a:r>
            <a:r>
              <a:rPr lang="tr-TR" dirty="0" err="1"/>
              <a:t>Abdallah</a:t>
            </a:r>
            <a:r>
              <a:rPr lang="tr-TR" dirty="0"/>
              <a:t> </a:t>
            </a:r>
            <a:r>
              <a:rPr lang="tr-TR" dirty="0" err="1"/>
              <a:t>Sayrafi</a:t>
            </a:r>
            <a:r>
              <a:rPr lang="tr-TR" dirty="0"/>
              <a:t> (</a:t>
            </a:r>
            <a:r>
              <a:rPr lang="tr-TR" i="1" dirty="0" err="1"/>
              <a:t>ʿAbd</a:t>
            </a:r>
            <a:r>
              <a:rPr lang="tr-TR" i="1" dirty="0"/>
              <a:t>-</a:t>
            </a:r>
            <a:r>
              <a:rPr lang="tr-TR" i="1" dirty="0" err="1"/>
              <a:t>Allāh</a:t>
            </a:r>
            <a:r>
              <a:rPr lang="tr-TR" i="1" dirty="0"/>
              <a:t> Ṣ</a:t>
            </a:r>
            <a:r>
              <a:rPr lang="tr-TR" i="1" dirty="0" err="1"/>
              <a:t>ayrafī</a:t>
            </a:r>
            <a:r>
              <a:rPr lang="tr-TR" i="1" dirty="0"/>
              <a:t> </a:t>
            </a:r>
            <a:r>
              <a:rPr lang="tr-TR" i="1" dirty="0" err="1"/>
              <a:t>Tabrīzī</a:t>
            </a:r>
            <a:r>
              <a:rPr lang="tr-TR" dirty="0"/>
              <a:t>)'</a:t>
            </a:r>
            <a:r>
              <a:rPr lang="tr-TR" dirty="0" err="1"/>
              <a:t>nin</a:t>
            </a:r>
            <a:r>
              <a:rPr lang="tr-TR" dirty="0"/>
              <a:t> gözbebeği </a:t>
            </a:r>
            <a:r>
              <a:rPr lang="tr-TR" dirty="0" err="1"/>
              <a:t>Hayreddin</a:t>
            </a:r>
            <a:r>
              <a:rPr lang="tr-TR" dirty="0"/>
              <a:t> </a:t>
            </a:r>
            <a:r>
              <a:rPr lang="tr-TR" dirty="0" err="1"/>
              <a:t>Mar'ashi</a:t>
            </a:r>
            <a:r>
              <a:rPr lang="tr-TR" dirty="0"/>
              <a:t> (</a:t>
            </a:r>
            <a:r>
              <a:rPr lang="tr-TR" i="1" dirty="0"/>
              <a:t>Ḵ</a:t>
            </a:r>
            <a:r>
              <a:rPr lang="tr-TR" i="1" dirty="0" err="1"/>
              <a:t>ayr­al</a:t>
            </a:r>
            <a:r>
              <a:rPr lang="tr-TR" i="1" dirty="0"/>
              <a:t>-</a:t>
            </a:r>
            <a:r>
              <a:rPr lang="tr-TR" i="1" dirty="0" err="1"/>
              <a:t>Dīn</a:t>
            </a:r>
            <a:r>
              <a:rPr lang="tr-TR" i="1" dirty="0"/>
              <a:t> </a:t>
            </a:r>
            <a:r>
              <a:rPr lang="tr-TR" i="1" dirty="0" err="1"/>
              <a:t>Ma</a:t>
            </a:r>
            <a:r>
              <a:rPr lang="tr-TR" i="1" dirty="0"/>
              <a:t>ṛ</a:t>
            </a:r>
            <a:r>
              <a:rPr lang="tr-TR" i="1" dirty="0" err="1"/>
              <a:t>ʿašī</a:t>
            </a:r>
            <a:r>
              <a:rPr lang="tr-TR" dirty="0"/>
              <a:t>)'den öğrendi. Şeyh Hamdullah asıl gelişmesini Yakut </a:t>
            </a:r>
            <a:r>
              <a:rPr lang="tr-TR" dirty="0" err="1"/>
              <a:t>Musat’sımi</a:t>
            </a:r>
            <a:r>
              <a:rPr lang="tr-TR" dirty="0"/>
              <a:t> (</a:t>
            </a:r>
            <a:r>
              <a:rPr lang="tr-TR" i="1" dirty="0" err="1"/>
              <a:t>Yāqūt</a:t>
            </a:r>
            <a:r>
              <a:rPr lang="tr-TR" i="1" dirty="0"/>
              <a:t> </a:t>
            </a:r>
            <a:r>
              <a:rPr lang="tr-TR" i="1" dirty="0" err="1"/>
              <a:t>Mostaʿ</a:t>
            </a:r>
            <a:r>
              <a:rPr lang="tr-TR" i="1" dirty="0"/>
              <a:t>ṣemī </a:t>
            </a:r>
            <a:r>
              <a:rPr lang="tr-TR" i="1" dirty="0" err="1"/>
              <a:t>ʿJamāl</a:t>
            </a:r>
            <a:r>
              <a:rPr lang="tr-TR" i="1" dirty="0"/>
              <a:t>-al-</a:t>
            </a:r>
            <a:r>
              <a:rPr lang="tr-TR" i="1" dirty="0" err="1"/>
              <a:t>Dīn</a:t>
            </a:r>
            <a:r>
              <a:rPr lang="tr-TR" i="1" dirty="0"/>
              <a:t> </a:t>
            </a:r>
            <a:r>
              <a:rPr lang="tr-TR" i="1" dirty="0" err="1"/>
              <a:t>Abu’l</a:t>
            </a:r>
            <a:r>
              <a:rPr lang="tr-TR" i="1" dirty="0"/>
              <a:t>-</a:t>
            </a:r>
            <a:r>
              <a:rPr lang="tr-TR" i="1" dirty="0" err="1"/>
              <a:t>Majd</a:t>
            </a:r>
            <a:r>
              <a:rPr lang="tr-TR" dirty="0"/>
              <a:t>) ve Abdullah </a:t>
            </a:r>
            <a:r>
              <a:rPr lang="tr-TR" dirty="0" err="1"/>
              <a:t>Sayrafi’nin</a:t>
            </a:r>
            <a:r>
              <a:rPr lang="tr-TR" dirty="0"/>
              <a:t> yazıları üzerinde yaptığı uzun çalışmalar sonucunda elde etmiştir.”</a:t>
            </a:r>
          </a:p>
          <a:p>
            <a:pPr rtl="0"/>
            <a:r>
              <a:rPr lang="tr-TR" dirty="0"/>
              <a:t>Şeyh Hamdullah yazdığı yazı ve kendine has üslûbu ile ‘</a:t>
            </a:r>
            <a:r>
              <a:rPr lang="tr-TR" i="1" dirty="0" err="1"/>
              <a:t>Kıbletül</a:t>
            </a:r>
            <a:r>
              <a:rPr lang="tr-TR" i="1" dirty="0"/>
              <a:t> </a:t>
            </a:r>
            <a:r>
              <a:rPr lang="tr-TR" i="1" dirty="0" err="1"/>
              <a:t>Küttab</a:t>
            </a:r>
            <a:r>
              <a:rPr lang="tr-TR" dirty="0"/>
              <a:t>’ diye anılmıştır. Yazı onun elinde o derece gelişip güzelleşmiştir ki zamanındaki ve daha sonraki hattatlar ona benzemeye çalışmışlarsa da sanatına yaklaşabilen çok az olmuştur.</a:t>
            </a:r>
          </a:p>
          <a:p>
            <a:pPr rtl="0"/>
            <a:r>
              <a:rPr lang="tr-TR" dirty="0"/>
              <a:t>II. </a:t>
            </a:r>
            <a:r>
              <a:rPr lang="tr-TR" dirty="0" err="1"/>
              <a:t>Bayezid</a:t>
            </a:r>
            <a:r>
              <a:rPr lang="tr-TR" dirty="0"/>
              <a:t>, şehzadeliği ve Amasya valiliği sırasında Şeyh Hamdullah ile yakından ilgilenmiş, hatta Hamdullah’ın yazı hokkasını kendi elinde tutarak üstada hizmette bulunmuştur. Davetlerde de en yakınında oturtmuş, diğer misafirlerden ayrı tutmuştur.</a:t>
            </a:r>
          </a:p>
          <a:p>
            <a:pPr rtl="0"/>
            <a:r>
              <a:rPr lang="tr-TR" dirty="0"/>
              <a:t>II. </a:t>
            </a:r>
            <a:r>
              <a:rPr lang="tr-TR" dirty="0" err="1"/>
              <a:t>Bayezid</a:t>
            </a:r>
            <a:r>
              <a:rPr lang="tr-TR" dirty="0"/>
              <a:t> Hamdullah'ı İstanbul'a davet ediyor</a:t>
            </a:r>
          </a:p>
          <a:p>
            <a:pPr rtl="0"/>
            <a:r>
              <a:rPr lang="tr-TR" dirty="0"/>
              <a:t>1481'de Fatih Sultan </a:t>
            </a:r>
            <a:r>
              <a:rPr lang="tr-TR" dirty="0" err="1"/>
              <a:t>Mehmed</a:t>
            </a:r>
            <a:r>
              <a:rPr lang="tr-TR" dirty="0"/>
              <a:t> Han’ın vefatı üzerine tahta davet edilen Şehzade </a:t>
            </a:r>
            <a:r>
              <a:rPr lang="tr-TR" dirty="0" err="1"/>
              <a:t>Bayezid</a:t>
            </a:r>
            <a:r>
              <a:rPr lang="tr-TR" dirty="0"/>
              <a:t>, Amasya’dan ayrılırken hocası Şeyh Hamdullah’ı İstanbul’a davet etmiştir. </a:t>
            </a:r>
            <a:r>
              <a:rPr lang="tr-TR" dirty="0" err="1"/>
              <a:t>Bayezid</a:t>
            </a:r>
            <a:r>
              <a:rPr lang="tr-TR" dirty="0"/>
              <a:t> Han’ın saltanat tahtına çıkmasından bir süre sonra Hamdullah İstanbul’a gitmiş, Amasya’da iken arkadaşlık yaptığı Hattat Abdullah ve Hattat </a:t>
            </a:r>
            <a:r>
              <a:rPr lang="tr-TR" dirty="0" err="1"/>
              <a:t>Cemaleddin</a:t>
            </a:r>
            <a:r>
              <a:rPr lang="tr-TR" dirty="0"/>
              <a:t> </a:t>
            </a:r>
            <a:r>
              <a:rPr lang="tr-TR" dirty="0" err="1"/>
              <a:t>Amasi’nin</a:t>
            </a:r>
            <a:r>
              <a:rPr lang="tr-TR" dirty="0"/>
              <a:t> evine misafir olmuştur.</a:t>
            </a:r>
          </a:p>
          <a:p>
            <a:pPr rtl="0"/>
            <a:r>
              <a:rPr lang="tr-TR" dirty="0"/>
              <a:t>Hocasının İstanbul’a geldiğini işiten Sultan </a:t>
            </a:r>
            <a:r>
              <a:rPr lang="tr-TR" dirty="0" err="1"/>
              <a:t>Bayezid</a:t>
            </a:r>
            <a:r>
              <a:rPr lang="tr-TR" dirty="0"/>
              <a:t> Şeyh’e olan muhabbetinden, ona yakın olmak ve sohbetinde bulunmak için sarayın harem dairesi civarında oda tahsis etmiştir. Daha sonra Şeyh Hamdullah, saraya kâtip ve saray </a:t>
            </a:r>
            <a:r>
              <a:rPr lang="tr-TR" dirty="0" err="1"/>
              <a:t>hüddamlığına</a:t>
            </a:r>
            <a:r>
              <a:rPr lang="tr-TR" dirty="0"/>
              <a:t> muallim </a:t>
            </a:r>
            <a:r>
              <a:rPr lang="tr-TR" dirty="0" err="1"/>
              <a:t>tâyin</a:t>
            </a:r>
            <a:r>
              <a:rPr lang="tr-TR" dirty="0"/>
              <a:t> edilmiştir.</a:t>
            </a:r>
          </a:p>
          <a:p>
            <a:pPr rtl="0"/>
            <a:r>
              <a:rPr lang="tr-TR" b="1" dirty="0"/>
              <a:t>Hamdullah'ın okçuluğu </a:t>
            </a:r>
            <a:r>
              <a:rPr lang="tr-TR" b="0" dirty="0"/>
              <a:t>[</a:t>
            </a:r>
            <a:r>
              <a:rPr lang="tr-TR" b="0" dirty="0">
                <a:hlinkClick r:id="rId13" action="ppaction://hlinkfile" tooltip="Değiştirilen bölüm: Hamdullah'ın okçuluğu"/>
              </a:rPr>
              <a:t>değiştir</a:t>
            </a:r>
            <a:r>
              <a:rPr lang="tr-TR" b="0" dirty="0"/>
              <a:t>]</a:t>
            </a:r>
            <a:endParaRPr lang="tr-TR" b="1" dirty="0"/>
          </a:p>
          <a:p>
            <a:pPr rtl="0"/>
            <a:r>
              <a:rPr lang="tr-TR" dirty="0"/>
              <a:t>Hattatların piri Şeyh Hamdullah, “Şeyh” </a:t>
            </a:r>
            <a:r>
              <a:rPr lang="tr-TR" dirty="0" err="1"/>
              <a:t>unvânını</a:t>
            </a:r>
            <a:r>
              <a:rPr lang="tr-TR" dirty="0"/>
              <a:t> ok atıcılığından almıştır. Ok ve yay yapmakta meşhurdur. Şeyh Hamdullah iyi bir ok atıcısı olduğunu, 1100 adımlık atışıyla göstermiştir. Pehlivanlar arasında ok atış rekoru kırarak menzil sahibi üstat olmuştur.</a:t>
            </a:r>
          </a:p>
          <a:p>
            <a:pPr rtl="0"/>
            <a:r>
              <a:rPr lang="tr-TR" dirty="0"/>
              <a:t>Bu başarıları sebebiyle Padişah II.</a:t>
            </a:r>
            <a:r>
              <a:rPr lang="tr-TR" dirty="0" err="1"/>
              <a:t>Bayezid</a:t>
            </a:r>
            <a:r>
              <a:rPr lang="tr-TR" dirty="0"/>
              <a:t> tarafından </a:t>
            </a:r>
            <a:r>
              <a:rPr lang="tr-TR" dirty="0" err="1"/>
              <a:t>Mahmud</a:t>
            </a:r>
            <a:r>
              <a:rPr lang="tr-TR" dirty="0"/>
              <a:t> ve Hamza Dede’den sonra Ok Meydanı Atıcılar Tekkesi Şeyhliği’ne tayin edilmiştir.</a:t>
            </a:r>
          </a:p>
          <a:p>
            <a:pPr rtl="0"/>
            <a:r>
              <a:rPr lang="tr-TR" dirty="0"/>
              <a:t>Şeyh Hamdullah aynı zamanda iyi bir terzidir. Diktiği kaftanların dikiş yerlerini bulmakta zorlukta çekilirmiş. II. </a:t>
            </a:r>
            <a:r>
              <a:rPr lang="tr-TR" dirty="0" err="1"/>
              <a:t>Bayezid’in</a:t>
            </a:r>
            <a:r>
              <a:rPr lang="tr-TR" dirty="0"/>
              <a:t> şehzadeliği sırasında Şeyh Hamdullah kendi elleri ile diktiği ve hediye olarak verdiği kaftanda dikiş yerleri gizlenmiştir.</a:t>
            </a:r>
          </a:p>
          <a:p>
            <a:pPr rtl="0"/>
            <a:r>
              <a:rPr lang="tr-TR" b="1" dirty="0"/>
              <a:t>Son yılları ve ölümü </a:t>
            </a:r>
            <a:r>
              <a:rPr lang="tr-TR" b="0" dirty="0"/>
              <a:t>[</a:t>
            </a:r>
            <a:r>
              <a:rPr lang="tr-TR" b="0" dirty="0">
                <a:hlinkClick r:id="rId14" action="ppaction://hlinkfile" tooltip="Değiştirilen bölüm: Son yılları ve ölümü"/>
              </a:rPr>
              <a:t>değiştir</a:t>
            </a:r>
            <a:r>
              <a:rPr lang="tr-TR" b="0" dirty="0"/>
              <a:t>]</a:t>
            </a:r>
            <a:endParaRPr lang="tr-TR" b="1" dirty="0"/>
          </a:p>
          <a:p>
            <a:pPr rtl="0"/>
            <a:r>
              <a:rPr lang="tr-TR" dirty="0"/>
              <a:t>II. </a:t>
            </a:r>
            <a:r>
              <a:rPr lang="tr-TR" dirty="0" err="1"/>
              <a:t>Bayezid’in</a:t>
            </a:r>
            <a:r>
              <a:rPr lang="tr-TR" dirty="0"/>
              <a:t> vefatından sonra oğlu Sultan Selim zamanında sekiz yıl tamamen inzivaya çekilmiştir. Hem talebe yetiştirmiş, hem de manevi terbiyesine girmiş müritlerini irşat ederek günlerini geçirmiştir. Kanuni Sultan Süleyman Han’ın tahta çıkması ile tekrar padişahın teveccühüne mazhar olmuştur. 1526 yılında İstanbul’da vefat etmiştir. Vefat ettiğinde yaşı doksanın üstündedir. Mezarı </a:t>
            </a:r>
            <a:r>
              <a:rPr lang="tr-TR" dirty="0" err="1"/>
              <a:t>Karacaahmet</a:t>
            </a:r>
            <a:r>
              <a:rPr lang="tr-TR" dirty="0"/>
              <a:t> Mezarlığı'ndadır. Celi sülüs hatla yazılmış </a:t>
            </a:r>
            <a:r>
              <a:rPr lang="tr-TR" dirty="0" err="1"/>
              <a:t>mezartaşı</a:t>
            </a:r>
            <a:r>
              <a:rPr lang="tr-TR" dirty="0"/>
              <a:t> kitabesinde "</a:t>
            </a:r>
            <a:r>
              <a:rPr lang="tr-TR" dirty="0" err="1"/>
              <a:t>Reisü'l</a:t>
            </a:r>
            <a:r>
              <a:rPr lang="tr-TR" dirty="0"/>
              <a:t>-</a:t>
            </a:r>
            <a:r>
              <a:rPr lang="tr-TR" dirty="0" err="1"/>
              <a:t>hattatin</a:t>
            </a:r>
            <a:r>
              <a:rPr lang="tr-TR" dirty="0"/>
              <a:t> Hamdullah el-maruf </a:t>
            </a:r>
            <a:r>
              <a:rPr lang="tr-TR" dirty="0" err="1"/>
              <a:t>bi</a:t>
            </a:r>
            <a:r>
              <a:rPr lang="tr-TR" dirty="0"/>
              <a:t>-</a:t>
            </a:r>
            <a:r>
              <a:rPr lang="tr-TR" dirty="0" err="1"/>
              <a:t>ibni'ş</a:t>
            </a:r>
            <a:r>
              <a:rPr lang="tr-TR" dirty="0"/>
              <a:t>-Şeyh </a:t>
            </a:r>
            <a:r>
              <a:rPr lang="tr-TR" dirty="0" err="1"/>
              <a:t>rahmetullahi</a:t>
            </a:r>
            <a:r>
              <a:rPr lang="tr-TR" dirty="0"/>
              <a:t> aleyh Hicri 927/Miladi 1521" yazılıdır.</a:t>
            </a:r>
          </a:p>
          <a:p>
            <a:pPr rtl="0"/>
            <a:r>
              <a:rPr lang="tr-TR" b="1" dirty="0"/>
              <a:t>Eserleri </a:t>
            </a:r>
            <a:r>
              <a:rPr lang="tr-TR" b="0" dirty="0"/>
              <a:t>[</a:t>
            </a:r>
            <a:r>
              <a:rPr lang="tr-TR" b="0" dirty="0">
                <a:hlinkClick r:id="rId15" action="ppaction://hlinkfile" tooltip="Değiştirilen bölüm: Eserleri"/>
              </a:rPr>
              <a:t>değiştir</a:t>
            </a:r>
            <a:r>
              <a:rPr lang="tr-TR" b="0" dirty="0"/>
              <a:t>]</a:t>
            </a:r>
            <a:endParaRPr lang="tr-TR" b="1" dirty="0"/>
          </a:p>
          <a:p>
            <a:pPr rtl="0"/>
            <a:r>
              <a:rPr lang="tr-TR" dirty="0"/>
              <a:t>Şeyh Hamdullah doksanı aşan yaşı ile hayata veda ettiği zaman, geride 30 </a:t>
            </a:r>
            <a:r>
              <a:rPr lang="tr-TR" dirty="0" err="1"/>
              <a:t>Mushâf</a:t>
            </a:r>
            <a:r>
              <a:rPr lang="tr-TR" dirty="0"/>
              <a:t>-ı Şerif, 50 </a:t>
            </a:r>
            <a:r>
              <a:rPr lang="tr-TR" dirty="0" err="1"/>
              <a:t>En’am</a:t>
            </a:r>
            <a:r>
              <a:rPr lang="tr-TR" dirty="0"/>
              <a:t>-ı Şerif ve cüz, 121 </a:t>
            </a:r>
            <a:r>
              <a:rPr lang="tr-TR" dirty="0" err="1"/>
              <a:t>murakka</a:t>
            </a:r>
            <a:r>
              <a:rPr lang="tr-TR" baseline="30000" dirty="0">
                <a:hlinkClick r:id="" action="ppaction://hlinkfile"/>
              </a:rPr>
              <a:t>[1]</a:t>
            </a:r>
            <a:r>
              <a:rPr lang="tr-TR" dirty="0"/>
              <a:t> ve kıt’a</a:t>
            </a:r>
            <a:r>
              <a:rPr lang="tr-TR" baseline="30000" dirty="0">
                <a:hlinkClick r:id="" action="ppaction://hlinkfile"/>
              </a:rPr>
              <a:t>[2]</a:t>
            </a:r>
            <a:r>
              <a:rPr lang="tr-TR" dirty="0"/>
              <a:t> 8 ilmi eser, 6 dua mecmuası bırakmıştır. İlim ve sanat dünyamıza bilhassa altı nevi yazıda eserler vermiştir. 47 adet Mushaf-ı Şerif, </a:t>
            </a:r>
            <a:r>
              <a:rPr lang="tr-TR" dirty="0" err="1"/>
              <a:t>Meşarik</a:t>
            </a:r>
            <a:r>
              <a:rPr lang="tr-TR" dirty="0"/>
              <a:t> ve </a:t>
            </a:r>
            <a:r>
              <a:rPr lang="tr-TR" dirty="0" err="1"/>
              <a:t>Mesahib</a:t>
            </a:r>
            <a:r>
              <a:rPr lang="tr-TR" dirty="0"/>
              <a:t>-i Şerif, bine ulaşan Enam</a:t>
            </a:r>
            <a:r>
              <a:rPr lang="tr-TR" baseline="30000" dirty="0">
                <a:hlinkClick r:id="" action="ppaction://hlinkfile"/>
              </a:rPr>
              <a:t>[3]</a:t>
            </a:r>
            <a:r>
              <a:rPr lang="tr-TR" dirty="0"/>
              <a:t>, </a:t>
            </a:r>
            <a:r>
              <a:rPr lang="tr-TR" dirty="0" err="1"/>
              <a:t>Kehf</a:t>
            </a:r>
            <a:r>
              <a:rPr lang="tr-TR" dirty="0"/>
              <a:t>, </a:t>
            </a:r>
            <a:r>
              <a:rPr lang="tr-TR" dirty="0" err="1"/>
              <a:t>Nebe</a:t>
            </a:r>
            <a:r>
              <a:rPr lang="tr-TR" dirty="0"/>
              <a:t> sureleri, tomar kıt’a ve </a:t>
            </a:r>
            <a:r>
              <a:rPr lang="tr-TR" dirty="0" err="1"/>
              <a:t>murakka</a:t>
            </a:r>
            <a:r>
              <a:rPr lang="tr-TR" dirty="0"/>
              <a:t> yazmıştır. Mimaride tezyini bir unsur olan celi yazılarla pek az meşgul olmakla beraber bilinen celi yazıları İstanbul’un </a:t>
            </a:r>
            <a:r>
              <a:rPr lang="tr-TR" dirty="0" err="1"/>
              <a:t>Firûz</a:t>
            </a:r>
            <a:r>
              <a:rPr lang="tr-TR" dirty="0"/>
              <a:t> Ağa Camii, Davut Paşa Camii, </a:t>
            </a:r>
            <a:r>
              <a:rPr lang="tr-TR" dirty="0" err="1"/>
              <a:t>Bayezid</a:t>
            </a:r>
            <a:r>
              <a:rPr lang="tr-TR" dirty="0"/>
              <a:t> Camii kitabeleri ile Edirne </a:t>
            </a:r>
            <a:r>
              <a:rPr lang="tr-TR" dirty="0" err="1"/>
              <a:t>Bayezid</a:t>
            </a:r>
            <a:r>
              <a:rPr lang="tr-TR" dirty="0"/>
              <a:t> Camii kitabeleri onun eseridir. Ayrıca geç 15. yüzyılda Şeyh Hamdullah tarafından </a:t>
            </a:r>
            <a:r>
              <a:rPr lang="tr-TR" dirty="0" err="1">
                <a:hlinkClick r:id="rId16" action="ppaction://hlinkfile" tooltip="Kur'an"/>
              </a:rPr>
              <a:t>Kur'an</a:t>
            </a:r>
            <a:r>
              <a:rPr lang="tr-TR" dirty="0"/>
              <a:t> kopyalanmıştır.</a:t>
            </a:r>
          </a:p>
          <a:p>
            <a:endParaRPr lang="tr-TR" dirty="0"/>
          </a:p>
        </p:txBody>
      </p:sp>
      <p:sp>
        <p:nvSpPr>
          <p:cNvPr id="4" name="3 Slayt Numarası Yer Tutucusu"/>
          <p:cNvSpPr>
            <a:spLocks noGrp="1"/>
          </p:cNvSpPr>
          <p:nvPr>
            <p:ph type="sldNum" sz="quarter" idx="10"/>
          </p:nvPr>
        </p:nvSpPr>
        <p:spPr/>
        <p:txBody>
          <a:bodyPr/>
          <a:lstStyle/>
          <a:p>
            <a:fld id="{00B58E80-80B9-4971-88CC-2A4C9A640659}" type="slidenum">
              <a:rPr lang="tr-TR" smtClean="0"/>
              <a:pPr/>
              <a:t>139</a:t>
            </a:fld>
            <a:endParaRPr lang="tr-TR"/>
          </a:p>
        </p:txBody>
      </p:sp>
    </p:spTree>
    <p:extLst>
      <p:ext uri="{BB962C8B-B14F-4D97-AF65-F5344CB8AC3E}">
        <p14:creationId xmlns:p14="http://schemas.microsoft.com/office/powerpoint/2010/main" val="3397876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55000" lnSpcReduction="20000"/>
          </a:bodyPr>
          <a:lstStyle/>
          <a:p>
            <a:pPr rtl="0"/>
            <a:r>
              <a:rPr lang="tr-TR" b="1" dirty="0"/>
              <a:t>Doğumu ve eğitimi </a:t>
            </a:r>
            <a:r>
              <a:rPr lang="tr-TR" b="0" dirty="0"/>
              <a:t>[</a:t>
            </a:r>
            <a:r>
              <a:rPr lang="tr-TR" b="0" dirty="0">
                <a:hlinkClick r:id="rId3" action="ppaction://hlinkfile" tooltip="Değiştirilen bölüm: Doğumu ve eğitimi"/>
              </a:rPr>
              <a:t>değiştir</a:t>
            </a:r>
            <a:r>
              <a:rPr lang="tr-TR" b="0" dirty="0"/>
              <a:t>]</a:t>
            </a:r>
            <a:endParaRPr lang="tr-TR" b="1" dirty="0"/>
          </a:p>
          <a:p>
            <a:pPr rtl="0"/>
            <a:r>
              <a:rPr lang="tr-TR" dirty="0"/>
              <a:t>İslam yazı sanatını zirveye taşıyan hattat olarak tanımlanan Şeyh Hamdullah </a:t>
            </a:r>
            <a:r>
              <a:rPr lang="tr-TR" dirty="0">
                <a:hlinkClick r:id="rId4" action="ppaction://hlinkfile" tooltip="Amasya (şehir)"/>
              </a:rPr>
              <a:t>Amasya</a:t>
            </a:r>
            <a:r>
              <a:rPr lang="tr-TR" dirty="0"/>
              <a:t>’da doğmuş, </a:t>
            </a:r>
            <a:r>
              <a:rPr lang="tr-TR" dirty="0" err="1">
                <a:hlinkClick r:id="rId5" action="ppaction://hlinkfile" tooltip="Buhara"/>
              </a:rPr>
              <a:t>Buhara</a:t>
            </a:r>
            <a:r>
              <a:rPr lang="tr-TR" dirty="0" err="1"/>
              <a:t>'dan</a:t>
            </a:r>
            <a:r>
              <a:rPr lang="tr-TR" dirty="0"/>
              <a:t> </a:t>
            </a:r>
            <a:r>
              <a:rPr lang="tr-TR" dirty="0">
                <a:hlinkClick r:id="rId6" action="ppaction://hlinkfile" tooltip="Amasya"/>
              </a:rPr>
              <a:t>Amasya</a:t>
            </a:r>
            <a:r>
              <a:rPr lang="tr-TR" dirty="0"/>
              <a:t>'ya göç etmiş Şeyh Mustafa'nın oğludur. Doğum tarihi kesin olarak bilinmemekle birlikte tarihçiler </a:t>
            </a:r>
            <a:r>
              <a:rPr lang="tr-TR" dirty="0">
                <a:hlinkClick r:id="rId7" action="ppaction://hlinkfile" tooltip="Hicri takvim"/>
              </a:rPr>
              <a:t>Hicri</a:t>
            </a:r>
            <a:r>
              <a:rPr lang="tr-TR" dirty="0"/>
              <a:t> 833 - 840 veya </a:t>
            </a:r>
            <a:r>
              <a:rPr lang="tr-TR" dirty="0">
                <a:hlinkClick r:id="rId8" action="ppaction://hlinkfile" tooltip="Miladi takvim"/>
              </a:rPr>
              <a:t>Milâdi</a:t>
            </a:r>
            <a:r>
              <a:rPr lang="tr-TR" dirty="0"/>
              <a:t> </a:t>
            </a:r>
            <a:r>
              <a:rPr lang="tr-TR" dirty="0">
                <a:hlinkClick r:id="rId9" action="ppaction://hlinkfile" tooltip="1426"/>
              </a:rPr>
              <a:t>1426</a:t>
            </a:r>
            <a:r>
              <a:rPr lang="tr-TR" dirty="0"/>
              <a:t> - </a:t>
            </a:r>
            <a:r>
              <a:rPr lang="tr-TR" dirty="0">
                <a:hlinkClick r:id="rId10" action="ppaction://hlinkfile" tooltip="1429"/>
              </a:rPr>
              <a:t>1429</a:t>
            </a:r>
            <a:r>
              <a:rPr lang="tr-TR" dirty="0"/>
              <a:t> olabileceğini kaydetmektedirler.</a:t>
            </a:r>
          </a:p>
          <a:p>
            <a:pPr rtl="0"/>
            <a:r>
              <a:rPr lang="tr-TR" dirty="0"/>
              <a:t>Hamdullah Çelebi, dini ilimleri ve edebi bilgileri devrinin meşhur alimi Şehzade </a:t>
            </a:r>
            <a:r>
              <a:rPr lang="tr-TR" dirty="0">
                <a:hlinkClick r:id="rId11" action="ppaction://hlinkfile" tooltip="II. Bayezid"/>
              </a:rPr>
              <a:t>II. </a:t>
            </a:r>
            <a:r>
              <a:rPr lang="tr-TR" dirty="0" err="1">
                <a:hlinkClick r:id="rId11" action="ppaction://hlinkfile" tooltip="II. Bayezid"/>
              </a:rPr>
              <a:t>Bayezid</a:t>
            </a:r>
            <a:r>
              <a:rPr lang="tr-TR" dirty="0"/>
              <a:t> ve </a:t>
            </a:r>
            <a:r>
              <a:rPr lang="tr-TR" dirty="0" err="1"/>
              <a:t>Ahmed’in</a:t>
            </a:r>
            <a:r>
              <a:rPr lang="tr-TR" dirty="0"/>
              <a:t> hocası Hatip Kasım Efendi’den tahsil etmiş, ileri seviyede </a:t>
            </a:r>
            <a:r>
              <a:rPr lang="tr-TR" dirty="0">
                <a:hlinkClick r:id="rId12" action="ppaction://hlinkfile" tooltip="Arapça"/>
              </a:rPr>
              <a:t>Arapça</a:t>
            </a:r>
            <a:r>
              <a:rPr lang="tr-TR" dirty="0"/>
              <a:t> öğrenmiştir.</a:t>
            </a:r>
          </a:p>
          <a:p>
            <a:pPr rtl="0"/>
            <a:r>
              <a:rPr lang="tr-TR" dirty="0"/>
              <a:t>İlk hat hocası </a:t>
            </a:r>
            <a:r>
              <a:rPr lang="tr-TR" dirty="0" err="1"/>
              <a:t>Sufi</a:t>
            </a:r>
            <a:r>
              <a:rPr lang="tr-TR" dirty="0"/>
              <a:t> Yahya Çelebi-</a:t>
            </a:r>
            <a:r>
              <a:rPr lang="tr-TR" dirty="0" err="1"/>
              <a:t>zâde</a:t>
            </a:r>
            <a:r>
              <a:rPr lang="tr-TR" dirty="0"/>
              <a:t> Ali Çelebi olmuştur. Onun Fatih Sultan Mehmet’e kâtip olması üzerine Amasya’da Hayrettin Halil Çelebi hocalığında yazı eğitimini tamamlamıştır. O altı el yazısını </a:t>
            </a:r>
            <a:r>
              <a:rPr lang="tr-TR" dirty="0" err="1"/>
              <a:t>Yaqut</a:t>
            </a:r>
            <a:r>
              <a:rPr lang="tr-TR" dirty="0"/>
              <a:t> al-</a:t>
            </a:r>
            <a:r>
              <a:rPr lang="tr-TR" dirty="0" err="1"/>
              <a:t>Musta'simi'nin</a:t>
            </a:r>
            <a:r>
              <a:rPr lang="tr-TR" dirty="0"/>
              <a:t> ardılı ve </a:t>
            </a:r>
            <a:r>
              <a:rPr lang="tr-TR" dirty="0" err="1"/>
              <a:t>Abdallah</a:t>
            </a:r>
            <a:r>
              <a:rPr lang="tr-TR" dirty="0"/>
              <a:t> </a:t>
            </a:r>
            <a:r>
              <a:rPr lang="tr-TR" dirty="0" err="1"/>
              <a:t>Sayrafi</a:t>
            </a:r>
            <a:r>
              <a:rPr lang="tr-TR" dirty="0"/>
              <a:t> (</a:t>
            </a:r>
            <a:r>
              <a:rPr lang="tr-TR" i="1" dirty="0" err="1"/>
              <a:t>ʿAbd</a:t>
            </a:r>
            <a:r>
              <a:rPr lang="tr-TR" i="1" dirty="0"/>
              <a:t>-</a:t>
            </a:r>
            <a:r>
              <a:rPr lang="tr-TR" i="1" dirty="0" err="1"/>
              <a:t>Allāh</a:t>
            </a:r>
            <a:r>
              <a:rPr lang="tr-TR" i="1" dirty="0"/>
              <a:t> Ṣ</a:t>
            </a:r>
            <a:r>
              <a:rPr lang="tr-TR" i="1" dirty="0" err="1"/>
              <a:t>ayrafī</a:t>
            </a:r>
            <a:r>
              <a:rPr lang="tr-TR" i="1" dirty="0"/>
              <a:t> </a:t>
            </a:r>
            <a:r>
              <a:rPr lang="tr-TR" i="1" dirty="0" err="1"/>
              <a:t>Tabrīzī</a:t>
            </a:r>
            <a:r>
              <a:rPr lang="tr-TR" dirty="0"/>
              <a:t>)'</a:t>
            </a:r>
            <a:r>
              <a:rPr lang="tr-TR" dirty="0" err="1"/>
              <a:t>nin</a:t>
            </a:r>
            <a:r>
              <a:rPr lang="tr-TR" dirty="0"/>
              <a:t> gözbebeği </a:t>
            </a:r>
            <a:r>
              <a:rPr lang="tr-TR" dirty="0" err="1"/>
              <a:t>Hayreddin</a:t>
            </a:r>
            <a:r>
              <a:rPr lang="tr-TR" dirty="0"/>
              <a:t> </a:t>
            </a:r>
            <a:r>
              <a:rPr lang="tr-TR" dirty="0" err="1"/>
              <a:t>Mar'ashi</a:t>
            </a:r>
            <a:r>
              <a:rPr lang="tr-TR" dirty="0"/>
              <a:t> (</a:t>
            </a:r>
            <a:r>
              <a:rPr lang="tr-TR" i="1" dirty="0"/>
              <a:t>Ḵ</a:t>
            </a:r>
            <a:r>
              <a:rPr lang="tr-TR" i="1" dirty="0" err="1"/>
              <a:t>ayr­al</a:t>
            </a:r>
            <a:r>
              <a:rPr lang="tr-TR" i="1" dirty="0"/>
              <a:t>-</a:t>
            </a:r>
            <a:r>
              <a:rPr lang="tr-TR" i="1" dirty="0" err="1"/>
              <a:t>Dīn</a:t>
            </a:r>
            <a:r>
              <a:rPr lang="tr-TR" i="1" dirty="0"/>
              <a:t> </a:t>
            </a:r>
            <a:r>
              <a:rPr lang="tr-TR" i="1" dirty="0" err="1"/>
              <a:t>Ma</a:t>
            </a:r>
            <a:r>
              <a:rPr lang="tr-TR" i="1" dirty="0"/>
              <a:t>ṛ</a:t>
            </a:r>
            <a:r>
              <a:rPr lang="tr-TR" i="1" dirty="0" err="1"/>
              <a:t>ʿašī</a:t>
            </a:r>
            <a:r>
              <a:rPr lang="tr-TR" dirty="0"/>
              <a:t>)'den öğrendi. Şeyh Hamdullah asıl gelişmesini Yakut </a:t>
            </a:r>
            <a:r>
              <a:rPr lang="tr-TR" dirty="0" err="1"/>
              <a:t>Musat’sımi</a:t>
            </a:r>
            <a:r>
              <a:rPr lang="tr-TR" dirty="0"/>
              <a:t> (</a:t>
            </a:r>
            <a:r>
              <a:rPr lang="tr-TR" i="1" dirty="0" err="1"/>
              <a:t>Yāqūt</a:t>
            </a:r>
            <a:r>
              <a:rPr lang="tr-TR" i="1" dirty="0"/>
              <a:t> </a:t>
            </a:r>
            <a:r>
              <a:rPr lang="tr-TR" i="1" dirty="0" err="1"/>
              <a:t>Mostaʿ</a:t>
            </a:r>
            <a:r>
              <a:rPr lang="tr-TR" i="1" dirty="0"/>
              <a:t>ṣemī </a:t>
            </a:r>
            <a:r>
              <a:rPr lang="tr-TR" i="1" dirty="0" err="1"/>
              <a:t>ʿJamāl</a:t>
            </a:r>
            <a:r>
              <a:rPr lang="tr-TR" i="1" dirty="0"/>
              <a:t>-al-</a:t>
            </a:r>
            <a:r>
              <a:rPr lang="tr-TR" i="1" dirty="0" err="1"/>
              <a:t>Dīn</a:t>
            </a:r>
            <a:r>
              <a:rPr lang="tr-TR" i="1" dirty="0"/>
              <a:t> </a:t>
            </a:r>
            <a:r>
              <a:rPr lang="tr-TR" i="1" dirty="0" err="1"/>
              <a:t>Abu’l</a:t>
            </a:r>
            <a:r>
              <a:rPr lang="tr-TR" i="1" dirty="0"/>
              <a:t>-</a:t>
            </a:r>
            <a:r>
              <a:rPr lang="tr-TR" i="1" dirty="0" err="1"/>
              <a:t>Majd</a:t>
            </a:r>
            <a:r>
              <a:rPr lang="tr-TR" dirty="0"/>
              <a:t>) ve Abdullah </a:t>
            </a:r>
            <a:r>
              <a:rPr lang="tr-TR" dirty="0" err="1"/>
              <a:t>Sayrafi’nin</a:t>
            </a:r>
            <a:r>
              <a:rPr lang="tr-TR" dirty="0"/>
              <a:t> yazıları üzerinde yaptığı uzun çalışmalar sonucunda elde etmiştir.”</a:t>
            </a:r>
          </a:p>
          <a:p>
            <a:pPr rtl="0"/>
            <a:r>
              <a:rPr lang="tr-TR" dirty="0"/>
              <a:t>Şeyh Hamdullah yazdığı yazı ve kendine has üslûbu ile ‘</a:t>
            </a:r>
            <a:r>
              <a:rPr lang="tr-TR" i="1" dirty="0" err="1"/>
              <a:t>Kıbletül</a:t>
            </a:r>
            <a:r>
              <a:rPr lang="tr-TR" i="1" dirty="0"/>
              <a:t> </a:t>
            </a:r>
            <a:r>
              <a:rPr lang="tr-TR" i="1" dirty="0" err="1"/>
              <a:t>Küttab</a:t>
            </a:r>
            <a:r>
              <a:rPr lang="tr-TR" dirty="0"/>
              <a:t>’ diye anılmıştır. Yazı onun elinde o derece gelişip güzelleşmiştir ki zamanındaki ve daha sonraki hattatlar ona benzemeye çalışmışlarsa da sanatına yaklaşabilen çok az olmuştur.</a:t>
            </a:r>
          </a:p>
          <a:p>
            <a:pPr rtl="0"/>
            <a:r>
              <a:rPr lang="tr-TR" dirty="0"/>
              <a:t>II. </a:t>
            </a:r>
            <a:r>
              <a:rPr lang="tr-TR" dirty="0" err="1"/>
              <a:t>Bayezid</a:t>
            </a:r>
            <a:r>
              <a:rPr lang="tr-TR" dirty="0"/>
              <a:t>, şehzadeliği ve Amasya valiliği sırasında Şeyh Hamdullah ile yakından ilgilenmiş, hatta Hamdullah’ın yazı hokkasını kendi elinde tutarak üstada hizmette bulunmuştur. Davetlerde de en yakınında oturtmuş, diğer misafirlerden ayrı tutmuştur.</a:t>
            </a:r>
          </a:p>
          <a:p>
            <a:pPr rtl="0"/>
            <a:r>
              <a:rPr lang="tr-TR" dirty="0"/>
              <a:t>II. </a:t>
            </a:r>
            <a:r>
              <a:rPr lang="tr-TR" dirty="0" err="1"/>
              <a:t>Bayezid</a:t>
            </a:r>
            <a:r>
              <a:rPr lang="tr-TR" dirty="0"/>
              <a:t> Hamdullah'ı İstanbul'a davet ediyor</a:t>
            </a:r>
          </a:p>
          <a:p>
            <a:pPr rtl="0"/>
            <a:r>
              <a:rPr lang="tr-TR" dirty="0"/>
              <a:t>1481'de Fatih Sultan </a:t>
            </a:r>
            <a:r>
              <a:rPr lang="tr-TR" dirty="0" err="1"/>
              <a:t>Mehmed</a:t>
            </a:r>
            <a:r>
              <a:rPr lang="tr-TR" dirty="0"/>
              <a:t> Han’ın vefatı üzerine tahta davet edilen Şehzade </a:t>
            </a:r>
            <a:r>
              <a:rPr lang="tr-TR" dirty="0" err="1"/>
              <a:t>Bayezid</a:t>
            </a:r>
            <a:r>
              <a:rPr lang="tr-TR" dirty="0"/>
              <a:t>, Amasya’dan ayrılırken hocası Şeyh Hamdullah’ı İstanbul’a davet etmiştir. </a:t>
            </a:r>
            <a:r>
              <a:rPr lang="tr-TR" dirty="0" err="1"/>
              <a:t>Bayezid</a:t>
            </a:r>
            <a:r>
              <a:rPr lang="tr-TR" dirty="0"/>
              <a:t> Han’ın saltanat tahtına çıkmasından bir süre sonra Hamdullah İstanbul’a gitmiş, Amasya’da iken arkadaşlık yaptığı Hattat Abdullah ve Hattat </a:t>
            </a:r>
            <a:r>
              <a:rPr lang="tr-TR" dirty="0" err="1"/>
              <a:t>Cemaleddin</a:t>
            </a:r>
            <a:r>
              <a:rPr lang="tr-TR" dirty="0"/>
              <a:t> </a:t>
            </a:r>
            <a:r>
              <a:rPr lang="tr-TR" dirty="0" err="1"/>
              <a:t>Amasi’nin</a:t>
            </a:r>
            <a:r>
              <a:rPr lang="tr-TR" dirty="0"/>
              <a:t> evine misafir olmuştur.</a:t>
            </a:r>
          </a:p>
          <a:p>
            <a:pPr rtl="0"/>
            <a:r>
              <a:rPr lang="tr-TR" dirty="0"/>
              <a:t>Hocasının İstanbul’a geldiğini işiten Sultan </a:t>
            </a:r>
            <a:r>
              <a:rPr lang="tr-TR" dirty="0" err="1"/>
              <a:t>Bayezid</a:t>
            </a:r>
            <a:r>
              <a:rPr lang="tr-TR" dirty="0"/>
              <a:t> Şeyh’e olan muhabbetinden, ona yakın olmak ve sohbetinde bulunmak için sarayın harem dairesi civarında oda tahsis etmiştir. Daha sonra Şeyh Hamdullah, saraya kâtip ve saray </a:t>
            </a:r>
            <a:r>
              <a:rPr lang="tr-TR" dirty="0" err="1"/>
              <a:t>hüddamlığına</a:t>
            </a:r>
            <a:r>
              <a:rPr lang="tr-TR" dirty="0"/>
              <a:t> muallim </a:t>
            </a:r>
            <a:r>
              <a:rPr lang="tr-TR" dirty="0" err="1"/>
              <a:t>tâyin</a:t>
            </a:r>
            <a:r>
              <a:rPr lang="tr-TR" dirty="0"/>
              <a:t> edilmiştir.</a:t>
            </a:r>
          </a:p>
          <a:p>
            <a:pPr rtl="0"/>
            <a:r>
              <a:rPr lang="tr-TR" b="1" dirty="0"/>
              <a:t>Hamdullah'ın okçuluğu </a:t>
            </a:r>
            <a:r>
              <a:rPr lang="tr-TR" b="0" dirty="0"/>
              <a:t>[</a:t>
            </a:r>
            <a:r>
              <a:rPr lang="tr-TR" b="0" dirty="0">
                <a:hlinkClick r:id="rId13" action="ppaction://hlinkfile" tooltip="Değiştirilen bölüm: Hamdullah'ın okçuluğu"/>
              </a:rPr>
              <a:t>değiştir</a:t>
            </a:r>
            <a:r>
              <a:rPr lang="tr-TR" b="0" dirty="0"/>
              <a:t>]</a:t>
            </a:r>
            <a:endParaRPr lang="tr-TR" b="1" dirty="0"/>
          </a:p>
          <a:p>
            <a:pPr rtl="0"/>
            <a:r>
              <a:rPr lang="tr-TR" dirty="0"/>
              <a:t>Hattatların piri Şeyh Hamdullah, “Şeyh” </a:t>
            </a:r>
            <a:r>
              <a:rPr lang="tr-TR" dirty="0" err="1"/>
              <a:t>unvânını</a:t>
            </a:r>
            <a:r>
              <a:rPr lang="tr-TR" dirty="0"/>
              <a:t> ok atıcılığından almıştır. Ok ve yay yapmakta meşhurdur. Şeyh Hamdullah iyi bir ok atıcısı olduğunu, 1100 adımlık atışıyla göstermiştir. Pehlivanlar arasında ok atış rekoru kırarak menzil sahibi üstat olmuştur.</a:t>
            </a:r>
          </a:p>
          <a:p>
            <a:pPr rtl="0"/>
            <a:r>
              <a:rPr lang="tr-TR" dirty="0"/>
              <a:t>Bu başarıları sebebiyle Padişah II.</a:t>
            </a:r>
            <a:r>
              <a:rPr lang="tr-TR" dirty="0" err="1"/>
              <a:t>Bayezid</a:t>
            </a:r>
            <a:r>
              <a:rPr lang="tr-TR" dirty="0"/>
              <a:t> tarafından </a:t>
            </a:r>
            <a:r>
              <a:rPr lang="tr-TR" dirty="0" err="1"/>
              <a:t>Mahmud</a:t>
            </a:r>
            <a:r>
              <a:rPr lang="tr-TR" dirty="0"/>
              <a:t> ve Hamza Dede’den sonra Ok Meydanı Atıcılar Tekkesi Şeyhliği’ne tayin edilmiştir.</a:t>
            </a:r>
          </a:p>
          <a:p>
            <a:pPr rtl="0"/>
            <a:r>
              <a:rPr lang="tr-TR" dirty="0"/>
              <a:t>Şeyh Hamdullah aynı zamanda iyi bir terzidir. Diktiği kaftanların dikiş yerlerini bulmakta zorlukta çekilirmiş. II. </a:t>
            </a:r>
            <a:r>
              <a:rPr lang="tr-TR" dirty="0" err="1"/>
              <a:t>Bayezid’in</a:t>
            </a:r>
            <a:r>
              <a:rPr lang="tr-TR" dirty="0"/>
              <a:t> şehzadeliği sırasında Şeyh Hamdullah kendi elleri ile diktiği ve hediye olarak verdiği kaftanda dikiş yerleri gizlenmiştir.</a:t>
            </a:r>
          </a:p>
          <a:p>
            <a:pPr rtl="0"/>
            <a:r>
              <a:rPr lang="tr-TR" b="1" dirty="0"/>
              <a:t>Son yılları ve ölümü </a:t>
            </a:r>
            <a:r>
              <a:rPr lang="tr-TR" b="0" dirty="0"/>
              <a:t>[</a:t>
            </a:r>
            <a:r>
              <a:rPr lang="tr-TR" b="0" dirty="0">
                <a:hlinkClick r:id="rId14" action="ppaction://hlinkfile" tooltip="Değiştirilen bölüm: Son yılları ve ölümü"/>
              </a:rPr>
              <a:t>değiştir</a:t>
            </a:r>
            <a:r>
              <a:rPr lang="tr-TR" b="0" dirty="0"/>
              <a:t>]</a:t>
            </a:r>
            <a:endParaRPr lang="tr-TR" b="1" dirty="0"/>
          </a:p>
          <a:p>
            <a:pPr rtl="0"/>
            <a:r>
              <a:rPr lang="tr-TR" dirty="0"/>
              <a:t>II. </a:t>
            </a:r>
            <a:r>
              <a:rPr lang="tr-TR" dirty="0" err="1"/>
              <a:t>Bayezid’in</a:t>
            </a:r>
            <a:r>
              <a:rPr lang="tr-TR" dirty="0"/>
              <a:t> vefatından sonra oğlu Sultan Selim zamanında sekiz yıl tamamen inzivaya çekilmiştir. Hem talebe yetiştirmiş, hem de manevi terbiyesine girmiş müritlerini irşat ederek günlerini geçirmiştir. Kanuni Sultan Süleyman Han’ın tahta çıkması ile tekrar padişahın teveccühüne mazhar olmuştur. 1526 yılında İstanbul’da vefat etmiştir. Vefat ettiğinde yaşı doksanın üstündedir. Mezarı </a:t>
            </a:r>
            <a:r>
              <a:rPr lang="tr-TR" dirty="0" err="1"/>
              <a:t>Karacaahmet</a:t>
            </a:r>
            <a:r>
              <a:rPr lang="tr-TR" dirty="0"/>
              <a:t> Mezarlığı'ndadır. Celi sülüs hatla yazılmış </a:t>
            </a:r>
            <a:r>
              <a:rPr lang="tr-TR" dirty="0" err="1"/>
              <a:t>mezartaşı</a:t>
            </a:r>
            <a:r>
              <a:rPr lang="tr-TR" dirty="0"/>
              <a:t> kitabesinde "</a:t>
            </a:r>
            <a:r>
              <a:rPr lang="tr-TR" dirty="0" err="1"/>
              <a:t>Reisü'l</a:t>
            </a:r>
            <a:r>
              <a:rPr lang="tr-TR" dirty="0"/>
              <a:t>-</a:t>
            </a:r>
            <a:r>
              <a:rPr lang="tr-TR" dirty="0" err="1"/>
              <a:t>hattatin</a:t>
            </a:r>
            <a:r>
              <a:rPr lang="tr-TR" dirty="0"/>
              <a:t> Hamdullah el-maruf </a:t>
            </a:r>
            <a:r>
              <a:rPr lang="tr-TR" dirty="0" err="1"/>
              <a:t>bi</a:t>
            </a:r>
            <a:r>
              <a:rPr lang="tr-TR" dirty="0"/>
              <a:t>-</a:t>
            </a:r>
            <a:r>
              <a:rPr lang="tr-TR" dirty="0" err="1"/>
              <a:t>ibni'ş</a:t>
            </a:r>
            <a:r>
              <a:rPr lang="tr-TR" dirty="0"/>
              <a:t>-Şeyh </a:t>
            </a:r>
            <a:r>
              <a:rPr lang="tr-TR" dirty="0" err="1"/>
              <a:t>rahmetullahi</a:t>
            </a:r>
            <a:r>
              <a:rPr lang="tr-TR" dirty="0"/>
              <a:t> aleyh Hicri 927/Miladi 1521" yazılıdır.</a:t>
            </a:r>
          </a:p>
          <a:p>
            <a:pPr rtl="0"/>
            <a:r>
              <a:rPr lang="tr-TR" b="1" dirty="0"/>
              <a:t>Eserleri </a:t>
            </a:r>
            <a:r>
              <a:rPr lang="tr-TR" b="0" dirty="0"/>
              <a:t>[</a:t>
            </a:r>
            <a:r>
              <a:rPr lang="tr-TR" b="0" dirty="0">
                <a:hlinkClick r:id="rId15" action="ppaction://hlinkfile" tooltip="Değiştirilen bölüm: Eserleri"/>
              </a:rPr>
              <a:t>değiştir</a:t>
            </a:r>
            <a:r>
              <a:rPr lang="tr-TR" b="0" dirty="0"/>
              <a:t>]</a:t>
            </a:r>
            <a:endParaRPr lang="tr-TR" b="1" dirty="0"/>
          </a:p>
          <a:p>
            <a:pPr rtl="0"/>
            <a:r>
              <a:rPr lang="tr-TR" dirty="0"/>
              <a:t>Şeyh Hamdullah doksanı aşan yaşı ile hayata veda ettiği zaman, geride 30 </a:t>
            </a:r>
            <a:r>
              <a:rPr lang="tr-TR" dirty="0" err="1"/>
              <a:t>Mushâf</a:t>
            </a:r>
            <a:r>
              <a:rPr lang="tr-TR" dirty="0"/>
              <a:t>-ı Şerif, 50 </a:t>
            </a:r>
            <a:r>
              <a:rPr lang="tr-TR" dirty="0" err="1"/>
              <a:t>En’am</a:t>
            </a:r>
            <a:r>
              <a:rPr lang="tr-TR" dirty="0"/>
              <a:t>-ı Şerif ve cüz, 121 </a:t>
            </a:r>
            <a:r>
              <a:rPr lang="tr-TR" dirty="0" err="1"/>
              <a:t>murakka</a:t>
            </a:r>
            <a:r>
              <a:rPr lang="tr-TR" baseline="30000" dirty="0">
                <a:hlinkClick r:id="" action="ppaction://hlinkfile"/>
              </a:rPr>
              <a:t>[1]</a:t>
            </a:r>
            <a:r>
              <a:rPr lang="tr-TR" dirty="0"/>
              <a:t> ve kıt’a</a:t>
            </a:r>
            <a:r>
              <a:rPr lang="tr-TR" baseline="30000" dirty="0">
                <a:hlinkClick r:id="" action="ppaction://hlinkfile"/>
              </a:rPr>
              <a:t>[2]</a:t>
            </a:r>
            <a:r>
              <a:rPr lang="tr-TR" dirty="0"/>
              <a:t> 8 ilmi eser, 6 dua mecmuası bırakmıştır. İlim ve sanat dünyamıza bilhassa altı nevi yazıda eserler vermiştir. 47 adet Mushaf-ı Şerif, </a:t>
            </a:r>
            <a:r>
              <a:rPr lang="tr-TR" dirty="0" err="1"/>
              <a:t>Meşarik</a:t>
            </a:r>
            <a:r>
              <a:rPr lang="tr-TR" dirty="0"/>
              <a:t> ve </a:t>
            </a:r>
            <a:r>
              <a:rPr lang="tr-TR" dirty="0" err="1"/>
              <a:t>Mesahib</a:t>
            </a:r>
            <a:r>
              <a:rPr lang="tr-TR" dirty="0"/>
              <a:t>-i Şerif, bine ulaşan Enam</a:t>
            </a:r>
            <a:r>
              <a:rPr lang="tr-TR" baseline="30000" dirty="0">
                <a:hlinkClick r:id="" action="ppaction://hlinkfile"/>
              </a:rPr>
              <a:t>[3]</a:t>
            </a:r>
            <a:r>
              <a:rPr lang="tr-TR" dirty="0"/>
              <a:t>, </a:t>
            </a:r>
            <a:r>
              <a:rPr lang="tr-TR" dirty="0" err="1"/>
              <a:t>Kehf</a:t>
            </a:r>
            <a:r>
              <a:rPr lang="tr-TR" dirty="0"/>
              <a:t>, </a:t>
            </a:r>
            <a:r>
              <a:rPr lang="tr-TR" dirty="0" err="1"/>
              <a:t>Nebe</a:t>
            </a:r>
            <a:r>
              <a:rPr lang="tr-TR" dirty="0"/>
              <a:t> sureleri, tomar kıt’a ve </a:t>
            </a:r>
            <a:r>
              <a:rPr lang="tr-TR" dirty="0" err="1"/>
              <a:t>murakka</a:t>
            </a:r>
            <a:r>
              <a:rPr lang="tr-TR" dirty="0"/>
              <a:t> yazmıştır. Mimaride tezyini bir unsur olan celi yazılarla pek az meşgul olmakla beraber bilinen celi yazıları İstanbul’un </a:t>
            </a:r>
            <a:r>
              <a:rPr lang="tr-TR" dirty="0" err="1"/>
              <a:t>Firûz</a:t>
            </a:r>
            <a:r>
              <a:rPr lang="tr-TR" dirty="0"/>
              <a:t> Ağa Camii, Davut Paşa Camii, </a:t>
            </a:r>
            <a:r>
              <a:rPr lang="tr-TR" dirty="0" err="1"/>
              <a:t>Bayezid</a:t>
            </a:r>
            <a:r>
              <a:rPr lang="tr-TR" dirty="0"/>
              <a:t> Camii kitabeleri ile Edirne </a:t>
            </a:r>
            <a:r>
              <a:rPr lang="tr-TR" dirty="0" err="1"/>
              <a:t>Bayezid</a:t>
            </a:r>
            <a:r>
              <a:rPr lang="tr-TR" dirty="0"/>
              <a:t> Camii kitabeleri onun eseridir. Ayrıca geç 15. yüzyılda Şeyh Hamdullah tarafından </a:t>
            </a:r>
            <a:r>
              <a:rPr lang="tr-TR" dirty="0" err="1">
                <a:hlinkClick r:id="rId16" action="ppaction://hlinkfile" tooltip="Kur'an"/>
              </a:rPr>
              <a:t>Kur'an</a:t>
            </a:r>
            <a:r>
              <a:rPr lang="tr-TR" dirty="0"/>
              <a:t> kopyalanmıştır.</a:t>
            </a:r>
          </a:p>
          <a:p>
            <a:endParaRPr lang="tr-TR" dirty="0"/>
          </a:p>
        </p:txBody>
      </p:sp>
      <p:sp>
        <p:nvSpPr>
          <p:cNvPr id="4" name="3 Slayt Numarası Yer Tutucusu"/>
          <p:cNvSpPr>
            <a:spLocks noGrp="1"/>
          </p:cNvSpPr>
          <p:nvPr>
            <p:ph type="sldNum" sz="quarter" idx="10"/>
          </p:nvPr>
        </p:nvSpPr>
        <p:spPr/>
        <p:txBody>
          <a:bodyPr/>
          <a:lstStyle/>
          <a:p>
            <a:fld id="{00B58E80-80B9-4971-88CC-2A4C9A640659}" type="slidenum">
              <a:rPr lang="tr-TR" smtClean="0"/>
              <a:pPr/>
              <a:t>140</a:t>
            </a:fld>
            <a:endParaRPr lang="tr-TR"/>
          </a:p>
        </p:txBody>
      </p:sp>
    </p:spTree>
    <p:extLst>
      <p:ext uri="{BB962C8B-B14F-4D97-AF65-F5344CB8AC3E}">
        <p14:creationId xmlns:p14="http://schemas.microsoft.com/office/powerpoint/2010/main" val="3397876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24.12.2023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pPr/>
              <a:t>24.12.2023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pPr/>
              <a:t>24.12.2023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pPr/>
              <a:t>24.12.2023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24.12.2023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A23720DD-5B6D-40BF-8493-A6B52D484E6B}" type="datetimeFigureOut">
              <a:rPr lang="tr-TR" smtClean="0"/>
              <a:pPr/>
              <a:t>24.12.2023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A23720DD-5B6D-40BF-8493-A6B52D484E6B}" type="datetimeFigureOut">
              <a:rPr lang="tr-TR" smtClean="0"/>
              <a:pPr/>
              <a:t>24.12.2023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A23720DD-5B6D-40BF-8493-A6B52D484E6B}" type="datetimeFigureOut">
              <a:rPr lang="tr-TR" smtClean="0"/>
              <a:pPr/>
              <a:t>24.12.2023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24.12.2023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24.12.2023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24.12.2023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24.12.2023</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hyperlink" Target="http://www.google.com.tr/url?sa=i&amp;source=images&amp;cd=&amp;cad=rja&amp;docid=dxXU52OxWOyZrM&amp;tbnid=SfMOde2gOtmR_M:&amp;ved=0CAgQjRwwAA&amp;url=http://tr.wikipedia.org/wiki/Siyer&amp;ei=DGETUfDPE4fctAbo8oHACA&amp;psig=AFQjCNFt-DiHaB7j_NyXpvuBafm5RQSgjw&amp;ust=1360310924352880" TargetMode="External"/><Relationship Id="rId2" Type="http://schemas.openxmlformats.org/officeDocument/2006/relationships/hyperlink" Target="http://www.google.com.tr/url?sa=i&amp;source=images&amp;cd=&amp;cad=rja&amp;docid=R3yQJNPTYJplEM&amp;tbnid=WkbXpWubGXn-AM:&amp;ved=0CAgQjRwwADgZ&amp;url=http://sanatsever2009.wordpress.com/tag/tezhip/&amp;ei=I18TUYWVNI_VsgbG4IGQCg&amp;psig=AFQjCNGve-qO5bVNUmucchP9IX0H1qmRIw&amp;ust=1360310435884222" TargetMode="Externa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5.jpeg"/><Relationship Id="rId4" Type="http://schemas.openxmlformats.org/officeDocument/2006/relationships/hyperlink" Target="http://www.google.com.tr/url?sa=i&amp;source=images&amp;cd=&amp;cad=rja&amp;docid=yBjRSOR4X4-jpM&amp;tbnid=ICFwJ62eXx-jhM:&amp;ved=0CAgQjRwwADgY&amp;url=http://www.firmasec.com/firma/fkmmrf-kutahya-cini-yapi-tasarim/&amp;ei=gl8TUaG-OsTjswbkjoCYDQ&amp;psig=AFQjCNGjOXN6WleVPEea8j8nnrwPrPT-LQ&amp;ust=1360310530986790" TargetMode="External"/><Relationship Id="rId9" Type="http://schemas.openxmlformats.org/officeDocument/2006/relationships/hyperlink" Target="http://www.google.com.tr/url?sa=i&amp;source=images&amp;cd=&amp;cad=rja&amp;docid=FtFQsfDvGD6vsM&amp;tbnid=3Kf6fly6qb7S3M:&amp;ved=0CAgQjRwwAA&amp;url=http://urun.gittigidiyor.com/antika-sanat/altin-patineli-tabakli-cesmi-bulbul-beyaz-54243796&amp;ei=lnYTUZOvNILDtQb2zYD4Aw&amp;psig=AFQjCNGgavOdpOimEvp76iRyP4aMFsk7UA&amp;ust=136031643890328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www.google.com.tr/url?sa=i&amp;source=images&amp;cd=&amp;cad=rja&amp;docid=fO9fBmrxrO3k9M&amp;tbnid=oOLbc9PY55ZO3M:&amp;ved=0CAgQjRwwADgu&amp;url=http://www.forumdas.net/turistik-yerler/tekfur-sarayi-nerede-144182/&amp;ei=XcsLUd2YAYnQtAbCg4DoBA&amp;psig=AFQjCNGHPR4NUpmWkhVzqsG38_-_Bcrm0w&amp;ust=1359813853070530"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hyperlink" Target="https://www.google.com.tr/url?sa=i&amp;url=https://arkeofili.com/iznikte-14-ve-17-yuzyillara-ait-cini-firinlari-bulundu/&amp;psig=AOvVaw2IdOmumyEOcoEd1vzSKJjn&amp;ust=1672638045960000&amp;source=images&amp;cd=vfe&amp;ved=0CBEQjhxqFwoTCLCk6LvUpfwCFQAAAAAdAAAAABBe"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www.google.com.tr/url?sa=i&amp;source=images&amp;cd=&amp;cad=rja&amp;docid=B0YhCImhF_65EM&amp;tbnid=zQ-FkjMI0jmorM:&amp;ved=0CAgQjRwwADgc&amp;url=http://www.definegizemi.com/antik_para/iii-osman-han&amp;ei=aM0LUdH1F4bOswaE1IHoDg&amp;psig=AFQjCNH4YtNhWvF6vCruvVKbPg40RcW9fQ&amp;ust=1359814376436957" TargetMode="External"/><Relationship Id="rId3" Type="http://schemas.openxmlformats.org/officeDocument/2006/relationships/image" Target="../media/image114.jpeg"/><Relationship Id="rId7" Type="http://schemas.openxmlformats.org/officeDocument/2006/relationships/image" Target="../media/image116.jpeg"/><Relationship Id="rId2" Type="http://schemas.openxmlformats.org/officeDocument/2006/relationships/hyperlink" Target="http://www.google.com.tr/url?sa=i&amp;source=imgres&amp;cd=&amp;cad=rja&amp;docid=6irMHZy-_n9F9M&amp;tbnid=4-7ORZePw1l4fM:&amp;ved=0CAwQjRwwAA&amp;url=http://www.egitimkutuphanesi.com/geleneksel-tombak-sanati-osmanli-maden-sanati/&amp;ei=acwLUZeUBsnMsgbnjYCACw&amp;psig=AFQjCNEeoyejhCsKYvCBedapCKgUoGeFLw&amp;ust=1359814121147557" TargetMode="External"/><Relationship Id="rId1" Type="http://schemas.openxmlformats.org/officeDocument/2006/relationships/slideLayout" Target="../slideLayouts/slideLayout7.xml"/><Relationship Id="rId6" Type="http://schemas.openxmlformats.org/officeDocument/2006/relationships/hyperlink" Target="http://www.google.com.tr/url?sa=i&amp;source=images&amp;cd=&amp;cad=rja&amp;docid=90M7lMKIocqulM&amp;tbnid=CPSBhkKML_flCM:&amp;ved=0CAgQjRwwAA&amp;url=http://www.tsk.tr/2_genel_bilgiler/2_6_askeri_muze/album/kesici_silahlar/kesici_silahlar.htm&amp;ei=HM0LUZ-sLoK0tAbxq4DACQ&amp;psig=AFQjCNHTiCFO6R8F3XwCrZIa78MgrulEnQ&amp;ust=1359814300812143" TargetMode="External"/><Relationship Id="rId5" Type="http://schemas.openxmlformats.org/officeDocument/2006/relationships/image" Target="../media/image115.jpeg"/><Relationship Id="rId4" Type="http://schemas.openxmlformats.org/officeDocument/2006/relationships/hyperlink" Target="http://www.google.com.tr/url?sa=i&amp;source=imgres&amp;cd=&amp;cad=rja&amp;docid=Qw9wZ7mewZFKZM&amp;tbnid=phmCC2HPqZXtSM:&amp;ved=0CAwQjRwwAA&amp;url=http://www.forumacil.com/turk-tarihi/379109-anadolu-selcuklu-donemi-maden-sanati.html&amp;ei=t8wLUcLSPI-MswaE-oHICQ&amp;psig=AFQjCNFSfMoiWnK5vHhLO1DR1MyQFxR2ow&amp;ust=1359814200052240" TargetMode="External"/><Relationship Id="rId9" Type="http://schemas.openxmlformats.org/officeDocument/2006/relationships/image" Target="../media/image117.jpeg"/></Relationships>
</file>

<file path=ppt/slides/_rels/slide10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www.google.com.tr/url?sa=i&amp;source=images&amp;cd=&amp;cad=rja&amp;docid=di_T0e-RqYPi7M&amp;tbnid=O7y5z2iUJVXOsM:&amp;ved=0CAgQjRwwADge&amp;url=http://www.restorasyonmerkezi.com/forum/content.php?86-David-Koleksiyonu%E2%80%99nda-Bulunan-Baz-Trk-Eserleri-Ve-Dndrdkleri&amp;ei=Q2gPUfnpI9DItAbPkIHYDw&amp;psig=AFQjCNGHTohKw5QdaejMcneQUdZuGaayIw&amp;ust=1360050627628406" TargetMode="Externa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google.com.tr/url?sa=i&amp;source=images&amp;cd=&amp;cad=rja&amp;docid=auDUtytsV2LDWM&amp;tbnid=KKAWol4GDb1suM:&amp;ved=0CAgQjRwwAA&amp;url=http://www.gorselsanatlar.org/geleneksel-el-sanatlari/tombak-sanati/&amp;ei=QX0PUbXWGcHHtQbk2ICIDw&amp;psig=AFQjCNFtKCjp5SoT3Wj3x7DJsALDtmjvwA&amp;ust=1360056001462585"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www.google.com.tr/url?sa=i&amp;source=images&amp;cd=&amp;cad=rja&amp;docid=tw-zKlL4EFFHjM&amp;tbnid=yF18kNb0fl4dZM:&amp;ved=0CAgQjRwwAA&amp;url=http://www.egitimkutuphanesi.com/osmanlida-maden-sanati-osmanlinin-sanat-okulu-ehli-hiref-fetihlerle-gelisen-sanat-madendeki-cevher/&amp;ei=3IgPUYvTEcjTtAbA6YH4DQ&amp;psig=AFQjCNHSni-unKVIfbCZl8a5HeJr3a3UVQ&amp;ust=1360058972339130"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www.google.com.tr/url?sa=i&amp;source=images&amp;cd=&amp;cad=rja&amp;docid=7xAEXqUY0VyeCM&amp;tbnid=QWGyjwPn4l8TVM:&amp;ved=0CAgQjRwwAA&amp;url=http://www.albumislam.com/2011/10/interior-of-kaaba.html&amp;ei=dIoPUbbUDsrZtAaAzoDgBA&amp;psig=AFQjCNE2fDN7QtQbhiUqvEMqfjeAsNXECQ&amp;ust=1360059380277964"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www.google.com.tr/url?sa=i&amp;source=images&amp;cd=&amp;cad=rja&amp;docid=upRK8eoFDrsV2M&amp;tbnid=mNqSOfLukGhpZM:&amp;ved=0CAgQjRwwAA&amp;url=http://www.christies.com/lotfinder/lot/an-abbasid-glass-mosaic-floor-tile-fragment-5125154-details.aspx&amp;ei=kowPUdSeJ9HHtAb6xYHYAQ&amp;psig=AFQjCNGND1IrGxqAOKNUFRyYgX7K45pcIA&amp;ust=1360059922689468" TargetMode="Externa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google.com.tr/url?sa=i&amp;source=images&amp;cd=&amp;cad=rja&amp;docid=z_g8X1LcFDa0TM&amp;tbnid=wzUPxlezGS2DbM:&amp;ved=0CAgQjRwwAA&amp;url=http://www.estanbul.com/memluk-sanati-89295.html&amp;ei=14wPUaOpLIfotQbKmoH4DA&amp;psig=AFQjCNFZHBeNuyW3oW8TtXVLh-PlXi636g&amp;ust=1360059991777415"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www.google.com.tr/url?sa=i&amp;source=images&amp;cd=&amp;cad=rja&amp;docid=NedGRgEnTTQ-sM&amp;tbnid=jN1cffF4qsmKEM:&amp;ved=0CAgQjRwwAA&amp;url=http://arkeolojihaber.net/tag/kubadabad-sarayi/&amp;ei=2pEPUebKN87Lswbi-IH4Cg&amp;psig=AFQjCNFaNfrH5TxtANzs360AKhIj_g-Myw&amp;ust=1360061274946655" TargetMode="Externa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jpg"/><Relationship Id="rId4" Type="http://schemas.openxmlformats.org/officeDocument/2006/relationships/hyperlink" Target="http://www.google.com.tr/url?sa=i&amp;source=images&amp;cd=&amp;cad=rja&amp;docid=NedGRgEnTTQ-sM&amp;tbnid=jN1cffF4qsmKEM:&amp;ved=0CAYQjhwwAA&amp;url=http://arkeolojihaber.net/tag/kubadabad-sarayi/&amp;ei=2pEPUebKN87Lswbi-IH4Cg&amp;psig=AFQjCNFaNfrH5TxtANzs360AKhIj_g-Myw&amp;ust=1360061274946655"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www.google.com.tr/url?sa=i&amp;source=images&amp;cd=&amp;cad=rja&amp;docid=GLIxUqFrhfIMeM&amp;tbnid=PstmZ2a6Rmt5fM:&amp;ved=0CAgQjRwwAA&amp;url=http://www.galapera.org/istanbul/tekfursarayi/tekfursarayi.html&amp;ei=3JsPUdnPM4SLswaRxYGIAg&amp;psig=AFQjCNG-QKTNQIc1xsi4MzVfXZL8GBcW0A&amp;ust=1360063836914747"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www.google.com.tr/url?sa=i&amp;rct=j&amp;q=Anatolian+seljuk++figure&amp;source=images&amp;cd=&amp;cad=rja&amp;docid=LJ24eFoAIHDvlM&amp;tbnid=BoIOxCxv4PPF2M:&amp;ved=0CAMQjhw&amp;url=http://forums.taleworlds.com/index.php?topic=211189.45&amp;ei=GLYHUaPyC4fltQahuoHgDw&amp;psig=AFQjCNHgYl3dt4Z-j3rndh2R5nRmLeMcaQ&amp;ust=1359538483251538" TargetMode="External"/><Relationship Id="rId2" Type="http://schemas.openxmlformats.org/officeDocument/2006/relationships/hyperlink" Target="http://www.google.com.tr/url?sa=i&amp;rct=j&amp;q=fat%C4%B1mid+figure&amp;source=images&amp;cd=&amp;cad=rja&amp;docid=PKd8qf9JLd6TmM&amp;tbnid=DlWgP0k5a5aNxM:&amp;ved=0CAUQjRw&amp;url=http://warfare.uphero.com/Medieval/Fatimid_bowl-man_with_cups-Fostat-11-12C.htm&amp;ei=N5cHUcDFEIHXtAbAi4AQ&amp;psig=AFQjCNGLZlm8Lh7sBQCtzTwUAEHpFmVMTQ&amp;ust=1359538360168163" TargetMode="Externa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hyperlink" Target="http://www.google.com.tr/url?sa=i&amp;rct=j&amp;q=Anatolian+seljuk++figure&amp;source=images&amp;cd=&amp;cad=rja&amp;docid=LJ24eFoAIHDvlM&amp;tbnid=BoIOxCxv4PPF2M:&amp;ved=0CAUQjRw&amp;url=http://forums.taleworlds.com/index.php?topic=211189.45&amp;ei=spcHUbfKDsjGswa90oCYAw&amp;psig=AFQjCNHgYl3dt4Z-j3rndh2R5nRmLeMcaQ&amp;ust=1359538483251538" TargetMode="External"/><Relationship Id="rId4" Type="http://schemas.openxmlformats.org/officeDocument/2006/relationships/hyperlink" Target="http://www.google.com.tr/url?sa=i&amp;rct=j&amp;q=fat%C4%B1mid+figure&amp;source=images&amp;cd=&amp;cad=rja&amp;docid=PKd8qf9JLd6TmM&amp;tbnid=DlWgP0k5a5aNxM:&amp;ved=0CAMQjhw&amp;url=http://warfare.uphero.com/Medieval/Fatimid_bowl-man_with_cups-Fostat-11-12C.htm&amp;ei=gJcHUbfLHseVswa9zYHwCw&amp;psig=AFQjCNGLZlm8Lh7sBQCtzTwUAEHpFmVMTQ&amp;ust=1359538360168163"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6.jpg"/></Relationships>
</file>

<file path=ppt/slides/_rels/slide1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www.google.com.tr/url?sa=i&amp;source=images&amp;cd=&amp;cad=rja&amp;docid=4A0w8y1mWjamrM&amp;tbnid=wS3x2mQ74Mi1BM:&amp;ved=0CAgQjRwwAA&amp;url=http://www.resimle.net/resim7478.html&amp;ei=7d4QUdmmLcbdtAbK1YDwCw&amp;psig=AFQjCNG6BngYfREzixHFDua1FBIWLqXKWQ&amp;ust=1360146541776522" TargetMode="Externa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www.google.com.tr/url?sa=i&amp;source=images&amp;cd=&amp;cad=rja&amp;docid=KJlqZVNvSIJYEM&amp;tbnid=h7BSpSphN4rJ_M:&amp;ved=0CAgQjRwwAA&amp;url=http://www.tarihnotlari.com/turk-haliciliginin-tarihcesi/&amp;ei=eQYRUfaCPcrMswbytICIBg&amp;psig=AFQjCNHX6FbhAo2kkE3CVRoqPeSouUSjzQ&amp;ust=1360156666094475" TargetMode="Externa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5.jpeg"/><Relationship Id="rId7" Type="http://schemas.openxmlformats.org/officeDocument/2006/relationships/hyperlink" Target="http://www.google.com.tr/url?sa=i&amp;source=images&amp;cd=&amp;cad=rja&amp;docid=sAgI6O5_WvsNZM&amp;tbnid=aKNSnQnadBRG8M:&amp;ved=0CAgQjRwwADgX&amp;url=http://www.felsefeekibi.com/sanat/sanattarihi/sanat_tarihi_Osmanli_Sanati.html&amp;ei=2BYRUd6gEs7MsgaY24DwAw&amp;psig=AFQjCNG5e9b7zBct0hcMydAk9-EzB-LyTg&amp;ust=1360160856340478" TargetMode="External"/><Relationship Id="rId2" Type="http://schemas.openxmlformats.org/officeDocument/2006/relationships/hyperlink" Target="http://www.google.com.tr/url?sa=i&amp;source=images&amp;cd=&amp;cad=rja&amp;docid=9r_lzZ0qbfTirM&amp;tbnid=AFYw0ZX5o8gHtM:&amp;ved=0CAgQjRwwADgU&amp;url=http://www.halidesenmodel.com/2012/02/hali-motifleri-ejderha-motif-ornekleri.html&amp;ei=mhIRUc20NormtQaz4IHgDQ&amp;psig=AFQjCNEOi12U5mHM9o4z12eS0IDL3ctIDw&amp;ust=1360159770979080" TargetMode="Externa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hyperlink" Target="http://www.google.com.tr/url?sa=i&amp;source=images&amp;cd=&amp;cad=rja&amp;docid=KJlqZVNvSIJYEM&amp;tbnid=h7BSpSphN4rJ_M:&amp;ved=0CAgQjRwwAA&amp;url=http://www.tarihnotlari.com/turk-haliciliginin-tarihcesi/&amp;ei=ehMRUfzHKcj0sga_wYG4CA&amp;psig=AFQjCNFm8aYN4QLIr0iB1p8B99Dt27boUA&amp;ust=1360159994746184"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www.google.com.tr/url?sa=i&amp;source=images&amp;cd=&amp;cad=rja&amp;docid=DuvcajiNGQHyDM&amp;tbnid=cH_4t9Hke8Ej7M:&amp;ved=0CAgQjRwwAA&amp;url=http://urun.gittigidiyor.com/antika-sanat/ipek-dokuma-antika-cicim-35858345&amp;ei=dhgRUZy3I4HKtQa2hoGYCQ&amp;psig=AFQjCNFuV2OOdpislFcloI5ja85oI5kl6Q&amp;ust=1360161270633450"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147.jpeg"/></Relationships>
</file>

<file path=ppt/slides/_rels/slide12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www.google.com.tr/url?sa=i&amp;source=images&amp;cd=&amp;cad=rja&amp;docid=rIOF-kM42aWy5M&amp;tbnid=YQhnEKqqO1-W7M:&amp;ved=0CAgQjRwwAA&amp;url=http://urun.gittigidiyor.com/ev-dekorasyon-bahce/15-indirimle-harika-el-dokuma-kilim-14357744&amp;ei=qRoRUa_GHMnVsgbXq4DYCQ&amp;psig=AFQjCNEMOVv06yGvfk8nVSHXmr2asroj_A&amp;ust=1360161833496288"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m.tr/url?sa=i&amp;source=images&amp;cd=&amp;cad=rja&amp;docid=hVTcaypuaxsZSM&amp;tbnid=_R2ngSixMhJBPM:&amp;ved=0CAgQjRwwADjEAg&amp;url=http://ozadiyamanlilar.blogcu.com/osmanli-sanati-minyatur/2381157&amp;ei=2LgHUZOyE8eWtAaI5oCABQ&amp;psig=AFQjCNFNklQOORTEed0aYkdZb5X1T3vk8A&amp;ust=1359546968359800"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www.google.com.tr/url?sa=i&amp;source=images&amp;cd=&amp;cad=rja&amp;docid=rkow9-Bzyd62EM&amp;tbnid=mWVMSz5nuspQgM:&amp;ved=0CAgQjRwwAA&amp;url=http://www.corumbayat.com/forum/showthread.php/1216-T%C3%BCrkmen-kilimi-%C3%BCretiyoruz&amp;ei=9RsRUei2EpH4sgbmkYBA&amp;psig=AFQjCNGrJC9PYyWt8okZTPDXMhmqENda4g&amp;ust=1360162165415409"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http://www.google.com.tr/url?sa=i&amp;source=images&amp;cd=&amp;cad=rja&amp;docid=CjugpIu6ynnqXM&amp;tbnid=zaK6tguSuznGvM:&amp;ved=0CAgQjRwwAA&amp;url=http://www.edebyahu.com/fotograf/535/hattat-huseyin-oksuz-celi-sulus-levha-husn-i-hat&amp;ei=LiIRUZiSOsWotAbK2IHQCg&amp;psig=AFQjCNHOU8tEu1HTHPVZ2P5QEfOriYI6-Q&amp;ust=1360163758995112" TargetMode="External"/><Relationship Id="rId2" Type="http://schemas.openxmlformats.org/officeDocument/2006/relationships/hyperlink" Target="http://www.google.com.tr/url?sa=i&amp;source=images&amp;cd=&amp;cad=rja&amp;docid=yxqxPFRbu6WU2M&amp;tbnid=frL82QyLNg-57M:&amp;ved=0CAYQjhwwADgU&amp;url=http://www.dunyabizim.com/?aType=haber&amp;ArticleID=12298&amp;ei=ZyERUZyUA4SLswask4DAAw&amp;psig=AFQjCNF6eyMukcc2qmHwMeVn6w1PRTXLqw&amp;ust=1360163559099676" TargetMode="External"/><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hyperlink" Target="http://www.google.com.tr/url?sa=i&amp;source=images&amp;cd=&amp;cad=rja&amp;docid=pSRaOCn6QkuVrM&amp;tbnid=T_YHhYvJmJFaKM:&amp;ved=0CAgQjRwwAA&amp;url=http://www.kemalelitemiz.com/hattat-huseyin-oksuz.html&amp;ei=WCIRUZGpNY_KswbJvYHoCA&amp;psig=AFQjCNHkL3jRroF3Q2u9P2SjdP2MJjOjDg&amp;ust=1360163800928003" TargetMode="External"/><Relationship Id="rId4" Type="http://schemas.openxmlformats.org/officeDocument/2006/relationships/image" Target="../media/image151.jpeg"/></Relationships>
</file>

<file path=ppt/slides/_rels/slide13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hyperlink" Target="http://www.google.com.tr/url?sa=i&amp;source=images&amp;cd=&amp;cad=rja&amp;docid=CyhGA08WYXpiRM&amp;tbnid=6BAyA_fe8AvcxM:&amp;ved=0CAgQjRwwADhq&amp;url=http://ayhancakar.tumblr.com/page/3&amp;ei=cSMRUfiMMInQtAaAg4HgBQ&amp;psig=AFQjCNFQK0WTitG-7Kvwoi0GHv9LhdoBwA&amp;ust=1360164081830830" TargetMode="External"/><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hyperlink" Target="http://www.google.com.tr/url?sa=i&amp;source=images&amp;cd=&amp;cad=rja&amp;docid=l0zTcNi_SSLUoM&amp;tbnid=cAS4KKwFvHzZVM:&amp;ved=0CAgQjRwwADi-AQ&amp;url=http://www.milligorusforum.biz/kultur-sanat-egitim/16160-klasik-husn-i-hat-eserleri.html&amp;ei=xSMRUcKTIsbItQbEx4CYDA&amp;psig=AFQjCNGFYd7VA_N48v3M-sfguUv791r52g&amp;ust=1360164165617133"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hyperlink" Target="http://www.google.com.tr/url?sa=i&amp;source=images&amp;cd=&amp;cad=rja&amp;docid=tAUiQJLh99zyeM&amp;tbnid=QdcrwqXJUdyfAM:&amp;ved=0CAgQjRwwADhV&amp;url=http://www.ancientscripts.com/nabataean.html&amp;ei=VyURUbyzFYLVtAbZ-4GQCA&amp;psig=AFQjCNFLdZZJN90RSpAHyrzRNYcTh5I40w&amp;ust=1360164567412012" TargetMode="Externa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hyperlink" Target="http://www.google.com.tr/url?sa=i&amp;source=images&amp;cd=&amp;cad=rja&amp;docid=ZhFcPW0X4Ym3sM&amp;tbnid=xZiPnseqMFy88M:&amp;ved=0CAgQjRwwADgX&amp;url=http://engse.wordpress.com/category/sinsi-islam/&amp;ei=_SQRUf3fH5GWswbthIGICw&amp;psig=AFQjCNE_eXE5qyBj3i8MWhQlanRs5beZsw&amp;ust=1360164477628936" TargetMode="Externa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hyperlink" Target="http://www.google.com.tr/url?sa=i&amp;source=images&amp;cd=&amp;cad=rja&amp;docid=M-AiJiWOEtwnlM&amp;tbnid=LQ6IT8k-dRIYbM:&amp;ved=0CAYQjhwwAA&amp;url=http://www.antiques.com/classified/Antiquities/Ancient-Near-East/Antique-Umayyad-Wall-Plaque-with-Kufic-Text---PF-6186&amp;ei=yyYRUePYDczKsgb4uoCYBQ&amp;psig=AFQjCNF5TJ7LFDxJAW0QnKH7wSZvQGvRfQ&amp;ust=1360164939267121" TargetMode="External"/><Relationship Id="rId2" Type="http://schemas.openxmlformats.org/officeDocument/2006/relationships/hyperlink" Target="http://www.google.com.tr/url?sa=i&amp;source=images&amp;cd=&amp;cad=rja&amp;docid=VGmv590Fna66JM&amp;tbnid=sDINiMCAlXDpSM:&amp;ved=0CAgQjRwwAA&amp;url=http://www.coincommunity.com/forum/topic.asp?ARCHIVE=true&amp;TOPIC_ID=27698&amp;ei=LSYRUffqOoHWtAbh5oHgBg&amp;psig=AFQjCNFv1YbdflNPmQtOpYsvxDwHZuiHyA&amp;ust=1360164782005583" TargetMode="External"/><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hyperlink" Target="http://www.google.com.tr/url?sa=i&amp;source=images&amp;cd=&amp;cad=rja&amp;docid=M-AiJiWOEtwnlM&amp;tbnid=LQ6IT8k-dRIYbM:&amp;ved=0CAgQjRwwAA&amp;url=http://www.antiques.com/classified/Antiquities/Ancient-Near-East/Antique-Umayyad-Wall-Plaque-with-Kufic-Text---PF-6186&amp;ei=yyYRUePYDczKsgb4uoCYBQ&amp;psig=AFQjCNF5TJ7LFDxJAW0QnKH7wSZvQGvRfQ&amp;ust=1360164939267121" TargetMode="External"/><Relationship Id="rId4" Type="http://schemas.openxmlformats.org/officeDocument/2006/relationships/hyperlink" Target="http://www.google.com.tr/url?sa=i&amp;source=images&amp;cd=&amp;cad=rja&amp;docid=VGmv590Fna66JM&amp;tbnid=sDINiMCAlXDpSM:&amp;ved=0CAYQjhwwAA&amp;url=http://www.coincommunity.com/forum/topic.asp?ARCHIVE=true&amp;TOPIC_ID=27698&amp;ei=LSYRUffqOoHWtAbh5oHgBg&amp;psig=AFQjCNFv1YbdflNPmQtOpYsvxDwHZuiHyA&amp;ust=1360164782005583"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www.google.com.tr/url?sa=i&amp;source=images&amp;cd=&amp;cad=rja&amp;docid=vAp51nthwA5_sM&amp;tbnid=7TyEYG7iw-LFXM:&amp;ved=0CAgQjRwwAA&amp;url=http://islamic-arts.org/2011/ibn-al-bawwab-master-calligrapher/&amp;ei=iicRUaSDCIbVsgarj4FQ&amp;psig=AFQjCNHzYBHLgCWBB83oz268YzS7iuV-rg&amp;ust=1360165130170438" TargetMode="External"/><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hyperlink" Target="http://www.google.com.tr/url?sa=i&amp;source=images&amp;cd=&amp;cad=rja&amp;docid=DfOSps40XjUOVM&amp;tbnid=RK3FVpFJq7a6BM:&amp;ved=0CAgQjRwwADhQ&amp;url=http://islamic-arts.org/2011/styles-of-calligraphy/&amp;ei=XigRUejfHIj3sga9uoC4Dw&amp;psig=AFQjCNHIHUuS35feMjVYNwVh7CaX1ui8Vw&amp;ust=1360165342604169" TargetMode="External"/></Relationships>
</file>

<file path=ppt/slides/_rels/slide137.xml.rels><?xml version="1.0" encoding="UTF-8" standalone="yes"?>
<Relationships xmlns="http://schemas.openxmlformats.org/package/2006/relationships"><Relationship Id="rId8" Type="http://schemas.openxmlformats.org/officeDocument/2006/relationships/hyperlink" Target="http://www.google.com.tr/url?sa=i&amp;source=images&amp;cd=&amp;cad=rja&amp;docid=oy_2EMj_denpKM&amp;tbnid=GOaDHxh7moUYBM:&amp;ved=0CAgQjRwwAA&amp;url=http://www.ruzname.net/hat_sanati_resimleri&amp;ei=u_QRUf-AF8vRsgbP54CgDA&amp;psig=AFQjCNEhyBn6w7SzQiIfPDaDD6JU9ptyCw&amp;ust=1360217659411175" TargetMode="External"/><Relationship Id="rId3" Type="http://schemas.openxmlformats.org/officeDocument/2006/relationships/image" Target="../media/image161.jpeg"/><Relationship Id="rId7" Type="http://schemas.openxmlformats.org/officeDocument/2006/relationships/image" Target="../media/image163.jpeg"/><Relationship Id="rId12" Type="http://schemas.openxmlformats.org/officeDocument/2006/relationships/image" Target="../media/image166.png"/><Relationship Id="rId2" Type="http://schemas.openxmlformats.org/officeDocument/2006/relationships/hyperlink" Target="http://www.google.com.tr/url?sa=i&amp;source=images&amp;cd=&amp;cad=rja&amp;docid=w5P923LKG8JWQM&amp;tbnid=AXwU-b56x9htJM:&amp;ved=0CAgQjRwwAA&amp;url=http://sulus.nedir.com/&amp;ei=_S4RUfPOH87Eswa5lIDwCQ&amp;psig=AFQjCNHnYcUfvmnPVDVOr0moKb0RnEsHLg&amp;ust=1360167037558499" TargetMode="External"/><Relationship Id="rId1" Type="http://schemas.openxmlformats.org/officeDocument/2006/relationships/slideLayout" Target="../slideLayouts/slideLayout7.xml"/><Relationship Id="rId6" Type="http://schemas.openxmlformats.org/officeDocument/2006/relationships/hyperlink" Target="http://www.google.com.tr/url?sa=i&amp;source=images&amp;cd=&amp;cad=rja&amp;docid=oy_2EMj_denpKM&amp;tbnid=NB46bGYXkav4zM:&amp;ved=0CAgQjRwwAA&amp;url=http://www.ruzname.net/hat_sanati_resimleri&amp;ei=xi8RUbmWFseWtAaHkIGICg&amp;psig=AFQjCNGmEpWHElMLiSwWwzXMTbdxhZ7LHQ&amp;ust=1360167238421779" TargetMode="External"/><Relationship Id="rId11" Type="http://schemas.openxmlformats.org/officeDocument/2006/relationships/image" Target="../media/image165.jpeg"/><Relationship Id="rId5" Type="http://schemas.openxmlformats.org/officeDocument/2006/relationships/image" Target="../media/image162.jpeg"/><Relationship Id="rId10" Type="http://schemas.openxmlformats.org/officeDocument/2006/relationships/hyperlink" Target="http://www.google.com.tr/url?sa=i&amp;source=images&amp;cd=&amp;cad=rja&amp;docid=VG4g2qyFLcL08M&amp;tbnid=rmwpl4wBlRGf6M:&amp;ved=0CAgQjRwwAA&amp;url=http://www.islamseli.com/hat-sanati/70789-hat-yazi-turleri.html&amp;ei=L_URUe_5FIjKswapy4C4DA&amp;psig=AFQjCNFxXzT7qYzsywulxo093o4vejuRAQ&amp;ust=1360217775370525" TargetMode="External"/><Relationship Id="rId4" Type="http://schemas.openxmlformats.org/officeDocument/2006/relationships/hyperlink" Target="http://www.google.com.tr/url?sa=i&amp;source=images&amp;cd=&amp;cad=rja&amp;docid=Bs1M8vAi8tFJzM&amp;tbnid=7TNiICFYWj71dM:&amp;ved=0CAgQjRwwAA&amp;url=http://gelenekselturkelsanatlari.com/54-urun-Hadisi-Serif1.html&amp;ei=aC8RUZSvC8XGtAaq8oHICg&amp;psig=AFQjCNETTLSd_YpbEnRb36Ds9ACh2tPB6Q&amp;ust=1360167144231333" TargetMode="External"/><Relationship Id="rId9" Type="http://schemas.openxmlformats.org/officeDocument/2006/relationships/image" Target="../media/image164.jpeg"/></Relationships>
</file>

<file path=ppt/slides/_rels/slide13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hyperlink" Target="http://www.google.com.tr/url?sa=i&amp;source=images&amp;cd=&amp;cad=rja&amp;docid=PHLgqeFxeaxFBM&amp;tbnid=3WBxLVHMuWRF5M:&amp;ved=0CAgQjRwwAA&amp;url=http://www.kitapokuyoruz.com/kitap/71431/Sultan-II-Beyazit-Han--Dunyaya-Nizam-Verenler/&amp;ei=if4RUbe7I4LDtQbKgoHgCw&amp;psig=AFQjCNEkoNvS_Ia21Bjecf-uhjXBpcyHwA&amp;ust=1360220169607371" TargetMode="External"/><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13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om.tr/url?sa=i&amp;source=images&amp;cd=&amp;cad=rja&amp;docid=RXd6Gi_OBnIX0M&amp;tbnid=FqgAIriTdz_YJM:&amp;ved=0CAgQjRwwADj_Ag&amp;url=http://www.wardom.org/osmanlida-minyatur-t126404.html?p=1142797&amp;ei=fbkHUf_SHsjOtAbMooGIDQ&amp;psig=AFQjCNGwfH6HXOYp_jSYVUNn3C3PaUhXeA&amp;ust=1359547133542720" TargetMode="Externa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www.google.com.tr/url?sa=i&amp;source=images&amp;cd=&amp;cad=rja&amp;docid=_Dk_jZUAVN8DaM&amp;tbnid=JKAxbthARN6IUM:&amp;ved=0CAgQjRwwAA&amp;url=http://www.kalemguzeli.org/hatteserleriayrinti.php?KNO=209&amp;HKNO=20&amp;ei=uDgSUYOmIoTLswbf54CICA&amp;psig=AFQjCNHJCsJWeb2BNQg6fRCEk84Px8KJoQ&amp;ust=1360235064620464" TargetMode="Externa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hyperlink" Target="http://www.google.com.tr/url?sa=i&amp;source=images&amp;cd=&amp;cad=rja&amp;docid=kN9gr6YLO6hs0M&amp;tbnid=HBIx11sduaDOeM:&amp;ved=0CAgQjRwwAA&amp;url=http://www.kalemguzeli.org/hatteserleriayrinti.php?KNO=1087&amp;HKNO=20&amp;ei=FjoSUdWVIpDEsgb4vYDABg&amp;psig=AFQjCNEJElqxx1h7LaXwtwczZhtPxRzncQ&amp;ust=1360235414605536"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hyperlink" Target="http://www.google.com.tr/url?sa=i&amp;source=images&amp;cd=&amp;cad=rja&amp;docid=jJdbsB1Lsxl4dM&amp;tbnid=hdFNUH3AtWQBJM:&amp;ved=0CAgQjRwwAA&amp;url=http://www.blog.modernyurtlar.com/gecmis-ve-gelecek.html&amp;ei=tTsSUaHDL4XVsgbu3oCAAw&amp;psig=AFQjCNFR5YzedEMa13rxJgP282SPdMJhQQ&amp;ust=1360235829810737" TargetMode="Externa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hyperlink" Target="http://www.google.com.tr/url?sa=i&amp;source=images&amp;cd=&amp;cad=rja&amp;docid=cvahbJ0ibkch_M&amp;tbnid=-tp0iuXN1lK8zM:&amp;ved=0CAgQjRwwAA&amp;url=http://www.osmanlica.gen.tr/goster.asp?id=25&amp;ei=cD0SUf3MJc3htQbu-YG4Cg&amp;psig=AFQjCNGCWTf-GdOD7RHk_768IyeL99f5Vg&amp;ust=1360236272660553" TargetMode="External"/><Relationship Id="rId1" Type="http://schemas.openxmlformats.org/officeDocument/2006/relationships/slideLayout" Target="../slideLayouts/slideLayout7.xml"/><Relationship Id="rId5" Type="http://schemas.openxmlformats.org/officeDocument/2006/relationships/image" Target="../media/image178.jpeg"/><Relationship Id="rId4" Type="http://schemas.openxmlformats.org/officeDocument/2006/relationships/hyperlink" Target="http://www.google.com.tr/url?sa=i&amp;source=images&amp;cd=&amp;cad=rja&amp;docid=zzr6HxiBDtYicM&amp;tbnid=tXk8b-07E7B2nM:&amp;ved=0CAgQjRwwAA&amp;url=http://husnuhatsanati.blogspot.com/2011/02/ihlas-suresi-rika.html&amp;ei=xD0SUdWpO8KOtQbmjYHQDA&amp;psig=AFQjCNG5O_pxwrH_75KsHBxDlfXyNmN_Xg&amp;ust=1360236357009227"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hyperlink" Target="http://www.google.com.tr/url?sa=i&amp;source=images&amp;cd=&amp;cad=rja&amp;docid=XjqUTR8ps6Vn-M&amp;tbnid=OPwBsoYdrWUTNM:&amp;ved=0CAgQjRwwAA&amp;url=http://dusuncekahvesi.wordpress.com/2011/01/06/siyakat/&amp;ei=d0ESUfrQIM_MswbTyoHYAg&amp;psig=AFQjCNHFJcqOozv0Oru4huWjc_H91iOeug&amp;ust=1360237303584234" TargetMode="Externa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hyperlink" Target="http://www.google.com.tr/url?sa=i&amp;source=images&amp;cd=&amp;cad=rja&amp;docid=wY8KOLatVNsowM&amp;tbnid=2_gJBsUBpbGzTM:&amp;ved=0CAgQjRwwADgX&amp;url=http://aspetta.blogcu.com/hat-sanati-ve-mizan-olcu/6077533&amp;ei=U0wSUZa9KYnGswbkgoGwAw&amp;psig=AFQjCNF-9xkXQd-vWnYC7DUTZleCGyCdRg&amp;ust=1360240083739893" TargetMode="External"/><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hyperlink" Target="http://www.google.com.tr/url?sa=i&amp;source=images&amp;cd=&amp;cad=rja&amp;docid=UyAYdllMm_OI6M&amp;tbnid=2yoU0pwEnzTNyM:&amp;ved=0CAgQjRwwADgX&amp;url=http://manidaryorumlar.blogspot.com/2010/10/hat-sanati.html&amp;ei=y0wSUbegNYjQsgaY2IHwCA&amp;psig=AFQjCNGF4pE8B01Xe5ls84PhpV0AN6HEDA&amp;ust=1360240203910389" TargetMode="External"/><Relationship Id="rId4" Type="http://schemas.openxmlformats.org/officeDocument/2006/relationships/image" Target="../media/image18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hyperlink" Target="http://www.google.com.tr/url?sa=i&amp;source=images&amp;cd=&amp;cad=rja&amp;docid=IpCn0hrIiOIWaM&amp;tbnid=DyRglPUbG8qAYM:&amp;ved=0CAgQjRwwADg2&amp;url=http://www.kalemguzeli.org/hatteserleriayrinti.php?KNO=1531&amp;HKNO=20&amp;ei=bU8SUdScL43MsgagnoBg&amp;psig=AFQjCNHnXesZXqouLWVQYNRUat7mKSbmVw&amp;ust=1360240877837058" TargetMode="Externa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hyperlink" Target="http://www.google.com.tr/url?sa=i&amp;source=images&amp;cd=&amp;cad=rja&amp;docid=VN7QL3aFZn6VCM&amp;tbnid=g6iV-dIVaaGs5M:&amp;ved=0CAgQjRwwADgU&amp;url=http://www.turkulerleerzurum.com/genel/hattat-haci-sevket-ozdem-askaletasagil-koyu.html&amp;ei=k1ASUajDOMTCtAbosIGwDQ&amp;psig=AFQjCNFglVIhbjpvpE7t_WpMQyTszaSqVg&amp;ust=1360241171969926" TargetMode="Externa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hyperlink" Target="http://www.google.com.tr/url?sa=i&amp;source=images&amp;cd=&amp;cad=rja&amp;docid=EqM3MHQHgyfTsM&amp;tbnid=MVDICFLAByStvM:&amp;ved=0CAgQjRwwAA&amp;url=http://diwanikraf.com/2012/12/11/ferhat-kurlu-class/ferhat-kurlu-lesson3/&amp;ei=7oATUZOLNcfHtQa-yoDgDw&amp;psig=AFQjCNHdsHnRW8RZx60IVbM8Hr3p0B_hpA&amp;ust=1360319086933827" TargetMode="External"/><Relationship Id="rId2" Type="http://schemas.openxmlformats.org/officeDocument/2006/relationships/hyperlink" Target="http://www.google.com.tr/url?sa=i&amp;source=images&amp;cd=&amp;cad=rja&amp;docid=gNOk6oUNRFbkYM&amp;tbnid=WvmGcje-8q0YmM:&amp;ved=0CAYQjhwwAA&amp;url=http://diwanikraf.com/2012/12/11/ferhat-kurlu-class/ferhat-kurlu-lesson7/&amp;ei=gIATUd66Do7ktQb_yYB4&amp;psig=AFQjCNHXG7JLVLaoPWvG8HYBDFiPSzpo0g&amp;ust=1360318976286110" TargetMode="External"/><Relationship Id="rId1" Type="http://schemas.openxmlformats.org/officeDocument/2006/relationships/slideLayout" Target="../slideLayouts/slideLayout7.xml"/><Relationship Id="rId5" Type="http://schemas.openxmlformats.org/officeDocument/2006/relationships/image" Target="../media/image193.jpg"/><Relationship Id="rId4" Type="http://schemas.openxmlformats.org/officeDocument/2006/relationships/image" Target="../media/image192.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m.tr/url?sa=i&amp;source=images&amp;cd=&amp;cad=rja&amp;docid=nYD7uG_z3bXVfM&amp;tbnid=n3muL054a-UVyM:&amp;ved=0CAgQjRwwADjPAQ&amp;url=http://flickrhivemind.net/Tags/mezarta%C5%9F%C4%B1/Interesting&amp;ei=EckHUdfzN9DktQaaqYFo&amp;psig=AFQjCNHebn7HFFQrLop4Ld3YRHZCViDPaA&amp;ust=1359551121969611" TargetMode="Externa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60.xml.rels><?xml version="1.0" encoding="UTF-8" standalone="yes"?>
<Relationships xmlns="http://schemas.openxmlformats.org/package/2006/relationships"><Relationship Id="rId8" Type="http://schemas.openxmlformats.org/officeDocument/2006/relationships/hyperlink" Target="http://www.google.com.tr/url?sa=i&amp;source=images&amp;cd=&amp;cad=rja&amp;docid=JL09Gl6GQsoE6M&amp;tbnid=KNIZNbu8G2-QNM:&amp;ved=0CAgQjRwwAA&amp;url=http://www.gezgindergi.com/aile-albumunden-fotograflarla-hattat-mustafa-halim-ozyazici/&amp;ei=woMTUaqxJYXUsgaO4IHQCw&amp;psig=AFQjCNGh9TfYqiOORiPGThbJmhwiFvkqWQ&amp;ust=1360319810654094" TargetMode="External"/><Relationship Id="rId3" Type="http://schemas.openxmlformats.org/officeDocument/2006/relationships/image" Target="../media/image194.jpeg"/><Relationship Id="rId7" Type="http://schemas.openxmlformats.org/officeDocument/2006/relationships/image" Target="../media/image196.jpeg"/><Relationship Id="rId2" Type="http://schemas.openxmlformats.org/officeDocument/2006/relationships/hyperlink" Target="http://www.google.com.tr/url?sa=i&amp;source=images&amp;cd=&amp;cad=rja&amp;docid=-BI6IMLMAv8DAM&amp;tbnid=rODPzZmaBn_9yM:&amp;ved=0CAgQjRwwAA&amp;url=http://www.hattatismailhakkiio.k12.tr/hattatismailhakki.html&amp;ei=4oITUff8BcjmswakrIGQDg&amp;psig=AFQjCNGwBCLB9tD5SIzPUQVjF61VgYU5Lg&amp;ust=1360319586191853" TargetMode="External"/><Relationship Id="rId1" Type="http://schemas.openxmlformats.org/officeDocument/2006/relationships/slideLayout" Target="../slideLayouts/slideLayout7.xml"/><Relationship Id="rId6" Type="http://schemas.openxmlformats.org/officeDocument/2006/relationships/hyperlink" Target="http://www.google.com.tr/url?sa=i&amp;source=images&amp;cd=&amp;cad=rja&amp;docid=DNV5xopGawuVXM&amp;tbnid=VRbIWkrLGWfP4M:&amp;ved=0CAgQjRwwAA&amp;url=http://www.nurnet.org/tevafuklu-kuran-ve-hamid-aytac/&amp;ei=iIMTUZbWI4fHswapx4DQBQ&amp;psig=AFQjCNFLVejuvRkyyYu-MhWjTZvV9kjG5A&amp;ust=1360319752624677" TargetMode="External"/><Relationship Id="rId5" Type="http://schemas.openxmlformats.org/officeDocument/2006/relationships/image" Target="../media/image195.jpeg"/><Relationship Id="rId10" Type="http://schemas.openxmlformats.org/officeDocument/2006/relationships/image" Target="../media/image198.jpeg"/><Relationship Id="rId4" Type="http://schemas.openxmlformats.org/officeDocument/2006/relationships/hyperlink" Target="http://www.google.com.tr/url?sa=i&amp;source=images&amp;cd=&amp;cad=rja&amp;docid=hLKoeofQKXSDbM&amp;tbnid=aMRpBdRhg39X3M:&amp;ved=0CAgQjRwwAA&amp;url=http://www.aydaaktay.com/ustalar.asp&amp;ei=TYMTUf2EH8mQswa-oIHQCg&amp;psig=AFQjCNHrfdzbFUoqHXGVgNELzg8wpFp20A&amp;ust=1360319693553048" TargetMode="External"/><Relationship Id="rId9" Type="http://schemas.openxmlformats.org/officeDocument/2006/relationships/image" Target="../media/image197.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hyperlink" Target="http://www.google.com.tr/url?sa=i&amp;source=images&amp;cd=&amp;cad=rja&amp;docid=MeFIASzbKpF-qM&amp;tbnid=pFnjlxqSn4DD3M:&amp;ved=0CAgQjRwwADgZ&amp;url=http://www.kocaeliaydinlarocagi.org.tr/Yazi.aspx?ID=1880&amp;ei=GIUTUaWIK8bYtAbpioD4Cg&amp;psig=AFQjCNFQSDNNy4NZ9kyt7kQd06uvK3FMjQ&amp;ust=1360320152755598" TargetMode="Externa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hyperlink" Target="http://www.google.com.tr/url?sa=i&amp;source=images&amp;cd=&amp;cad=rja&amp;docid=DDfZzFGFB5KC7M&amp;tbnid=CCDCl4sNV70XBM:&amp;ved=0CAgQjRwwAA&amp;url=http://www.elyapimlari.com/hm/Resim?Resimno=8516&amp;ei=WosTUZGRE5DntQaDoIGoCw&amp;psig=AFQjCNFcExM9GH-f314rMMKURQA5ofAaRg&amp;ust=1360321754388802" TargetMode="Externa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hyperlink" Target="http://www.google.com.tr/url?sa=i&amp;source=images&amp;cd=&amp;cad=rja&amp;docid=67_boHkgnBbUKM&amp;tbnid=szjhAAMgJqF2uM:&amp;ved=0CAgQjRwwADhs&amp;url=http://brokenarrow.olx.com/ebru-water-marbling-classes-at-raindrop-turkish-house-tulsa-iid-261320182&amp;ei=X5YTUeKaM4rNsga0yoDoAQ&amp;psig=AFQjCNGRTMYuT-U6fa2Nt4fp3TNXuKCmwQ&amp;ust=1360324575886838" TargetMode="Externa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hyperlink" Target="http://www.google.com.tr/url?sa=i&amp;source=images&amp;cd=&amp;cad=rja&amp;docid=2txFoXQpjjdkYM&amp;tbnid=zQ3MFl-iLf1yRM:&amp;ved=0CAgQjRwwAA&amp;url=http://www.gulseminvelidedeoglu.com/hatip-ebru-1-2.html&amp;ei=PKATUcfzL9DZsgaPvIDYBw&amp;psig=AFQjCNHpk3PQDF_yHjV9RqtW_lnX8Umf6w&amp;ust=1360327100827688" TargetMode="Externa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hyperlink" Target="http://www.google.com.tr/url?sa=i&amp;source=images&amp;cd=&amp;cad=rja&amp;docid=8-uCctnBysJjmM&amp;tbnid=Uv-1tKmMshr93M:&amp;ved=0CAgQjRwwAA&amp;url=http://vefa.erolkara.net/kitaptabibi.htm&amp;ei=5KQTUZn-No7BtAa83oCgCA&amp;psig=AFQjCNHwnXsSd57Q5CYa4X7CFtdMQk9osg&amp;ust=1360328292932501" TargetMode="Externa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hyperlink" Target="http://www.google.com.tr/url?sa=i&amp;source=images&amp;cd=&amp;cad=rja&amp;docid=HAzlvLHg5bys7M&amp;tbnid=qEBYa5loMk5aDM:&amp;ved=0CAgQjRwwADh7&amp;url=http://www.tsk.tr/2_genel_bilgiler/2_6_askeri_muze/album/binicilik/binicilik.htm&amp;ei=wb8TUfrUEI_AtAa47ID4Dw&amp;psig=AFQjCNEDzOmr0qFFAd2jn0ArWLCi3CGbXw&amp;ust=1360335169343111" TargetMode="External"/><Relationship Id="rId1" Type="http://schemas.openxmlformats.org/officeDocument/2006/relationships/slideLayout" Target="../slideLayouts/slideLayout7.xml"/><Relationship Id="rId5" Type="http://schemas.openxmlformats.org/officeDocument/2006/relationships/image" Target="../media/image215.jpeg"/><Relationship Id="rId4" Type="http://schemas.openxmlformats.org/officeDocument/2006/relationships/hyperlink" Target="http://www.google.com.tr/url?sa=i&amp;source=images&amp;cd=&amp;cad=rja&amp;docid=hxBDhB460NALfM&amp;tbnid=wVXLjx6G0uTHuM:&amp;ved=0CAgQjRwwAA&amp;url=http://meryemboztan.blogspot.com/2012/04/cark.html&amp;ei=YMATUeDaL4GYtQbu6oG4Ag&amp;psig=AFQjCNGio6clHxrL1i6KD6MKdkJ5twm7mA&amp;ust=1360335328814771"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hyperlink" Target="http://www.google.com.tr/url?sa=i&amp;source=images&amp;cd=&amp;cad=rja&amp;docid=0_HfiEKE4jetyM&amp;tbnid=er-rswX3TCSZ3M:&amp;ved=0CAgQjRwwAA&amp;url=http://kuraninislami.tr.gg/KURAN-h-IN-VAHY.htm&amp;ei=vLMTUZjYF4jftAaVmYCoCg&amp;psig=AFQjCNGFJhWMH16vt0masE6q255C5CDWmg&amp;ust=1360332092436385" TargetMode="Externa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hyperlink" Target="http://www.google.com.tr/url?sa=i&amp;source=images&amp;cd=&amp;cad=rja&amp;docid=Walwb5-3vv8JjM&amp;tbnid=iCvFj8UuHF2V1M:&amp;ved=0CAgQjRwwAA&amp;url=http://www.hatdergisi.com/HAT%20DERG%C4%B0S%C4%B0/cilt_sanati.htm&amp;ei=e7wTUdq8NI7MtAbp64DQCA&amp;psig=AFQjCNHW9VWt5wWVMenCdKVsAeMtRIMsaA&amp;ust=1360334331890801" TargetMode="Externa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19.gif"/><Relationship Id="rId2" Type="http://schemas.openxmlformats.org/officeDocument/2006/relationships/hyperlink" Target="http://www.google.com.tr/url?sa=i&amp;source=images&amp;cd=&amp;cad=rja&amp;docid=QjW58sL0MvwKzM&amp;tbnid=JqHO_QqxYneBmM:&amp;ved=0CAgQjRwwAA&amp;url=http://www.on5yirmi5.com/genc/haber.111738/uluslararasi-cilt-sanati-bulusmasi-gerceklesti.html&amp;ei=-b0TUfNDgrS0BsDbgZgB&amp;psig=AFQjCNE-pLUrakc7znKg2TMkjHBVbSLJZw&amp;ust=1360334713058274"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om.tr/url?sa=i&amp;source=images&amp;cd=&amp;cad=rja&amp;docid=J44EyQJDUY1xiM&amp;tbnid=jDX7CCsLfr8jiM:&amp;ved=0CAgQjRwwADhg&amp;url=http://www.studyblue.com/notes/note/n/midterm-exam/deck/151561&amp;ei=IPwHUYiWBYnAtAaanIGAAg&amp;psig=AFQjCNGaP7YbEs2_SXT2LRoXsv93ITL8Iw&amp;ust=1359564192136358" TargetMode="Externa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hyperlink" Target="http://www.google.com.tr/url?sa=i&amp;source=images&amp;cd=&amp;cad=rja&amp;docid=dsgyd-gKJ5iKLM&amp;tbnid=2FYe-S1ixy0t4M:&amp;ved=0CAgQjRwwAA&amp;url=http://www.diniurunler.com/kuran-i-kerim-rahle-boy-ozel-ciltli-ozel-kutulu/&amp;ei=37YTUfG6LYOUtQaupYGwAQ&amp;psig=AFQjCNFXVsnvPZ_GuIq6pc4Nb-SL04X7Sg&amp;ust=1360332895863419" TargetMode="Externa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tr/url?sa=i&amp;source=images&amp;cd=&amp;cad=rja&amp;docid=477vnSUt8ZfZmM&amp;tbnid=pj7eXp5YolBFaM:&amp;ved=0CAgQjRwwAA&amp;url=http://ahsaptasabirizleri.com/ANA_SAYFA/geleneksel_motiflerimiz/Geleneksel_motiflerimiz.htm&amp;ei=OP0HUerUNYbNswbfoIG4CQ&amp;psig=AFQjCNEZVLL2zvDzNt8XVrFoj0B_cg2ctQ&amp;ust=135956447295001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oogle.com.tr/url?sa=i&amp;source=images&amp;cd=&amp;cad=rja&amp;docid=kawGGemaByB4DM&amp;tbnid=_-LsrzPIxJXlEM:&amp;ved=0CAgQjRwwAA&amp;url=http://www.hatdergisi.com/HAT%20DERG%C4%B0S%C4%B0/tezhip_susleme_sanati.htm&amp;ei=3v0HUZzoEYnNswaV7oHQAg&amp;psig=AFQjCNHsVGuwoLV98f7dIcckTMxkV6niPw&amp;ust=1359564638369566"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m.tr/url?sa=i&amp;source=images&amp;cd=&amp;cad=rja&amp;docid=1ziV9ROpK4p77M&amp;tbnid=ylLCjua9FqH5wM:&amp;ved=0CAgQjRwwAA&amp;url=http://www.cizimerkezi.com/forum/cizim-sozluk/352-susleme-sanati-sozlugu.html&amp;ei=YdsHUbKhEcTitQbJ1YAI&amp;psig=AFQjCNGxbUu-_vcVBc-xR6KAs1emdme5lQ&amp;ust=1359555809333418" TargetMode="Externa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hyperlink" Target="http://www.google.com.tr/url?sa=i&amp;source=images&amp;cd=&amp;cad=rja&amp;docid=tk4IfVJde0qWJM&amp;tbnid=gY-Dcc6JTqqD3M:&amp;ved=0CAgQjRwwAA&amp;url=http://www.motiftr.com/L/TR/mid/158/&amp;ei=nNsHUb72CcfDtAbqnoDACQ&amp;psig=AFQjCNG77vb6kEbXx2qOohP-Jq4WXtl28Q&amp;ust=135955586820243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com.tr/url?sa=i&amp;source=images&amp;cd=&amp;cad=rja&amp;docid=73JoJCueYVPMmM&amp;tbnid=MdrYyXJZPEWmDM:&amp;ved=0CAgQjRwwADgh&amp;url=http://www.yagliboyatablolar.com.tr/productv/929/hat-yazisi-hat-011.html&amp;ei=Md0HUZDaCMrltQaEr4F4&amp;psig=AFQjCNFEg_66VeQ_7z1pB8EO29uqBHa7Gw&amp;ust=1359556273207225"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om.tr/url?sa=i&amp;source=images&amp;cd=&amp;cad=rja&amp;docid=QIa7moAATbA3rM&amp;tbnid=CdWgE83l112yfM:&amp;ved=0CAgQjRwwADg0&amp;url=http://urun.gittigidiyor.com/antika-sanat/ebru-hat-sanati-el-yazisi-hu-65121212&amp;ei=5d0HUbOSLYuPswaWjoGwBQ&amp;psig=AFQjCNHCeQ5IfYaEEanDpcDyHP0F_pTEng&amp;ust=1359556453795986"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tr/url?sa=i&amp;source=images&amp;cd=&amp;cad=rja&amp;docid=dx5aJWUQ7w2mJM&amp;tbnid=IyWuGze-X5HkEM:&amp;ved=0CAgQjRwwADgO&amp;url=http://www.nostaljim.org/B3/viewtopic.php?f=57&amp;t=5463&amp;ei=3d4HUe6rI8fntQb88IDwAg&amp;psig=AFQjCNGQ5KAj6f-DQ5clmf4VBqrNVY92qA&amp;ust=1359556701614980"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google.com.tr/url?sa=i&amp;source=images&amp;cd=&amp;cad=rja&amp;docid=nAhzWPJn3YjBvM&amp;tbnid=vzf45RM0P9JqNM:&amp;ved=0CAgQjRwwADge&amp;url=http://alirizaeren.blogspot.com/2009_06_01_archive.html&amp;ei=HN8HUZbQF4aTswaxkoG4BA&amp;psig=AFQjCNH0rsznA5ze6LExGjMKourD80TnMw&amp;ust=1359556764444631"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tr/url?sa=i&amp;rct=j&amp;q=arabesk+s%C3%BCsleme&amp;source=images&amp;cd=&amp;cad=rja&amp;docid=BMHlHZjXlXHteM&amp;tbnid=ftvXhSNN29BQwM:&amp;ved=0CAUQjRw&amp;url=http://www.hatdergisi.com/HAT%20DERG%C4%B0S%C4%B0/ahsap_yakma_sanati.htm&amp;ei=2WcHUfyQJYjZsgbtioDIBA&amp;bvm=bv.41524429,d.Yms&amp;psig=AFQjCNG2frKxHs5GovTSM1rCzJKEkKeIrA&amp;ust=1359526234386683" TargetMode="Externa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google.com.tr/url?sa=i&amp;rct=j&amp;q=divri%C4%9Fi+%C5%9Fifahane+tonoz&amp;source=images&amp;cd=&amp;cad=rja&amp;docid=sbbaFj8QkjHHgM&amp;tbnid=9j4uJPH81B_8-M:&amp;ved=0CAUQjRw&amp;url=http://www.flickr.com/photos/97806863@N00/3563411259/&amp;ei=ltKZUffrEsWotAa61IC4Dg&amp;psig=AFQjCNF8jYbKFNJe09QEgnoRkFb5Co5TqQ&amp;ust=1369121736805161" TargetMode="Externa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om.tr/url?sa=i&amp;source=images&amp;cd=&amp;cad=rja&amp;docid=HJOakygluMkX7M&amp;tbnid=ZAua02WwbPb2nM:&amp;ved=0CAgQjRwwAA&amp;url=http://www.merakname.com/fresk-nedir/&amp;ei=1QQIUfekGI3ptQb5v4HoDg&amp;psig=AFQjCNF1qaIP0pRHKAMuGFndu_q6GvfKsg&amp;ust=1359566421430017"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google.com.tr/url?sa=i&amp;rct=j&amp;q=umayyad+fresco&amp;source=images&amp;cd=&amp;cad=rja&amp;docid=FUJll6Idb328tM&amp;tbnid=OX9GrO9RQPjReM:&amp;ved=0CAUQjRw&amp;url=http://www.atlastours.net/jordan/desertcastles.html&amp;ei=lQUIUf2QGoWSswaj24CgDQ&amp;bvm=bv.41524429,d.Yms&amp;psig=AFQjCNHk7HlCSpD6PdS7FLyhyxG-en7scw&amp;ust=1359566614177934"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m.tr/url?sa=i&amp;rct=j&amp;q=uygur+fresk&amp;source=images&amp;cd=&amp;cad=rja&amp;docid=s4XpAPH0gzopSM&amp;tbnid=gjZL7iLI6iMAMM:&amp;ved=0CAUQjRw&amp;url=http://www.bilinmeyenturktarihi.com/turklerde-din-olgusu/genel/uygur-turklerinin-inanc-sistemlerinin-resim-sanatlarina-etkileri/&amp;ei=X7kIUeCHJIXAswaPuIDIDw&amp;bvm=bv.41642243,d.Yms&amp;psig=AFQjCNGGAaSdjE6P_yo4aZz1QSEYdD9Xcg&amp;ust=1359612619335315" TargetMode="Externa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hyperlink" Target="http://www.google.com.tr/url?sa=i&amp;source=images&amp;cd=&amp;cad=rja&amp;docid=Q5SQ3ZhBZ0AtSM&amp;tbnid=L1wC8Dj9CZEdwM:&amp;ved=0CAgQjRwwAA&amp;url=http://graphicleftovers.com/graphic/1777711-umayyad-mosque-mosaic-in-damascus-syria&amp;ei=07wIUafnI8jktQaJ-4Ao&amp;psig=AFQjCNG4lHxq7Bn19-qNbu3IQXM290yWTA&amp;ust=1359613523618356" TargetMode="External"/><Relationship Id="rId1" Type="http://schemas.openxmlformats.org/officeDocument/2006/relationships/slideLayout" Target="../slideLayouts/slideLayout7.xml"/><Relationship Id="rId6" Type="http://schemas.openxmlformats.org/officeDocument/2006/relationships/hyperlink" Target="http://www.google.com.tr/url?sa=i&amp;source=images&amp;cd=&amp;cad=rja&amp;docid=-7h1qRyV0uRBYM&amp;tbnid=fRwyav7nDZy9DM:&amp;ved=0CAgQjRwwAA&amp;url=http://www.studyblue.com/notes/note/n/untitled-flashcards/deck/2431424&amp;ei=eL8IUe23NI_5sgap3ICwAg&amp;psig=AFQjCNG7G_e2b4SpeKiYUzLjek61dRfhHg&amp;ust=1359614200888450" TargetMode="External"/><Relationship Id="rId5" Type="http://schemas.openxmlformats.org/officeDocument/2006/relationships/image" Target="../media/image47.jpeg"/><Relationship Id="rId4" Type="http://schemas.openxmlformats.org/officeDocument/2006/relationships/hyperlink" Target="http://www.google.com.tr/url?sa=i&amp;source=images&amp;cd=&amp;cad=rja&amp;docid=QdpDmt4FWQOERM&amp;tbnid=uAsC8WAj5Uo-kM:&amp;ved=0CAgQjRwwAA&amp;url=http://westwards.typepad.com/photos/jordan/amrafresco.html&amp;ei=tL0IUd78HYXRsgbzrYDwDQ&amp;psig=AFQjCNE148vmy3yMqQePyJFhLpSCoqB67w&amp;ust=1359613748525432"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google.com.tr/url?sa=i&amp;source=images&amp;cd=&amp;cad=rja&amp;docid=G9q4RwA3VQv3oM&amp;tbnid=EABqSI_flbFhJM:&amp;ved=0CAgQjRwwAA&amp;url=http://smarthistory.khanacademy.org/the-great-mosque-of-cordoba-spain.html&amp;ei=8r8IUaSoD8WItAax8YDYBw&amp;psig=AFQjCNFTCp-0CRjJQCZwV-bgaffcM52OGQ&amp;ust=1359614322293203" TargetMode="Externa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hyperlink" Target="http://www.google.com.tr/url?sa=i&amp;source=images&amp;cd=&amp;cad=rja&amp;docid=TfiJJwE4AH7EmM&amp;tbnid=u0gupQSQmdYJqM:&amp;ved=0CAgQjRwwADjwAQ&amp;url=http://2eyeswatching.com/2012/07/02/alhambra/&amp;ei=a8EIUaiyMYz4sgbd3oHYBw&amp;psig=AFQjCNH_oqKhZo3BD5kiYQ0qlksNSV2txw&amp;ust=1359614699841128"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m.tr/url?sa=i&amp;source=images&amp;cd=&amp;cad=rja&amp;docid=-a0CBkGsS_Xw8M&amp;tbnid=PVUhuXrFvwLYKM:&amp;ved=0CAgQjRwwAA&amp;url=http://tesaum.sdu.edu.tr/tr/minyatur/minyatur-4228s.html&amp;ei=EcwIUc43y8WzBqPZgdgP&amp;psig=AFQjCNE1Hdsil3OUXqPy4AEfJrjj43X3zA&amp;ust=1359617425041295"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tr/url?sa=i&amp;rct=j&amp;q=elhamra+s%C3%BCsleme&amp;source=images&amp;cd=&amp;cad=rja&amp;docid=MAO_H6Nvj6ii2M&amp;tbnid=eRhjL0S6g1bc2M:&amp;ved=0CAUQjRw&amp;url=http://www.hayalleme.com/trk-islam-sanatinda-mhr-i-sleyman-motifi/&amp;ei=zWoHUdjEGondswbd64GYCA&amp;psig=AFQjCNEOjmLYodHJviAwYAVEQazdr3rmkg&amp;ust=1359526989809130"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com.tr/url?sa=i&amp;source=images&amp;cd=&amp;cad=rja&amp;docid=YyHaXpuoQBljzM&amp;tbnid=MqJWBrP3fvmoqM:&amp;ved=0CAgQjRwwAA&amp;url=http://pegsandtails.wordpress.com/2010/04/22/making-a-mulberry-corner-cabinet-part-eleven/&amp;ei=nMsIUbOKAoXVtAaBnID4BA&amp;psig=AFQjCNEBILTmtKNeqU1P-pCNXeHPp2ubew&amp;ust=1359617308066722" TargetMode="Externa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hyperlink" Target="http://www.google.com.tr/url?sa=i&amp;source=images&amp;cd=&amp;cad=rja&amp;docid=1dww37tNvjLhfM&amp;tbnid=uBem-m1tWQErgM:&amp;ved=0CAgQjRwwAA&amp;url=http://webmineral.com/specimens/picshow.php?id=1415&amp;ei=xMsIUfHAB4zPsgak9oDwDQ&amp;psig=AFQjCNFAg8Fw75qQQF3jOCUeFMsqbIE6Eg&amp;ust=1359617348148067"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com.tr/url?sa=i&amp;source=images&amp;cd=&amp;cad=rja&amp;docid=yZ7KDqjwUhr4eM&amp;tbnid=FUUaZ-t5Z-KCuM:&amp;ved=0CAgQjRwwAA&amp;url=http://www.kalem.biz/yazi.asp?islem=yazidetay&amp;id=2287&amp;db=1&amp;ei=y84IUffBBceUswbi1YHwBA&amp;psig=AFQjCNGLMV1txO7tUIXfZo2jgNhJENxfQA&amp;ust=1359618123127895" TargetMode="Externa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hyperlink" Target="http://www.google.com.tr/url?sa=i&amp;source=images&amp;cd=&amp;cad=rja&amp;docid=OUIlR0Ht1XqJkM&amp;tbnid=QZHmyYOKreWINM:&amp;ved=0CAgQjRwwADh8&amp;url=http://85.153.7.82/~artboya/bayi/urunler.php?katId=526&amp;tur=F&amp;ei=EM8IUZLUJcXltQa8tIHQDA&amp;psig=AFQjCNH_CJPJ_fWcULr3v1I33TXffetAhQ&amp;ust=1359618192651087"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google.com.tr/url?sa=i&amp;source=images&amp;cd=&amp;cad=rja&amp;docid=wuq74EGmqqOTDM&amp;tbnid=GWWjmOzzJZRymM:&amp;ved=0CAgQjRwwADiUAQ&amp;url=http://www.gata.edu.tr/kutup/minyatur.asp&amp;ei=k_AIUcKULorQsgaHiYHgBw&amp;psig=AFQjCNETOu2T9db13bexaSoCvldGslMjLQ&amp;ust=1359626771811415" TargetMode="Externa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google.com.tr/url?sa=i&amp;source=images&amp;cd=&amp;cad=rja&amp;docid=fITm4q7ynCypuM&amp;tbnid=QbbdsePUWesnOM:&amp;ved=0CAgQjRwwAA&amp;url=http://www.nedirturk.com/kategori/buyuk-selcuklu-sultanlari&amp;ei=xgYJUbv1DczHtAaXjIDwAw&amp;psig=AFQjCNGFZpeQS4m4dDkTOjRFqA088c6Q8Q&amp;ust=1359632454280700"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google.com.tr/url?sa=i&amp;source=images&amp;cd=&amp;cad=rja&amp;docid=6J3OzRelDTo9zM&amp;tbnid=9C8OBjJCtAh9YM:&amp;ved=0CAgQjRwwAA&amp;url=http://blog.milliyet.com.tr/yanlis-hesap-yine-bagdat-tan-donmus/Blog/?BlogNo=390956&amp;ei=0AgJUa3dD4nesgb8yoHYBA&amp;psig=AFQjCNErhMsKrP_-mlouh3f2muopnhb6sw&amp;ust=1359632976293868"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hyperlink" Target="http://www.google.com.tr/url?sa=i&amp;rct=j&amp;q=palmet+ve+lotus&amp;source=images&amp;cd=&amp;cad=rja&amp;docid=kawGGemaByB4DM&amp;tbnid=_-LsrzPIxJXlEM:&amp;ved=0CAUQjRw&amp;url=http://www.hatdergisi.com/HAT%20DERG%C4%B0S%C4%B0/tezhip_susleme_sanati.htm&amp;ei=9msHUeilI8_4sgamhIGYDg&amp;psig=AFQjCNEgGM8al599KSDls1iejoumU5mesA&amp;ust=1359527287284343" TargetMode="External"/><Relationship Id="rId1" Type="http://schemas.openxmlformats.org/officeDocument/2006/relationships/slideLayout" Target="../slideLayouts/slideLayout7.xml"/><Relationship Id="rId6" Type="http://schemas.openxmlformats.org/officeDocument/2006/relationships/hyperlink" Target="http://www.google.com.tr/url?sa=i&amp;rct=j&amp;q=bitkisel+s%C3%BCsleme&amp;source=images&amp;cd=&amp;cad=rja&amp;docid=QETGwUTsmx1YdM&amp;tbnid=mA9yTYHmNUxf6M:&amp;ved=0CAUQjRw&amp;url=http://www.turkishajan.com/genel-kultur/turk-susleme-sanati-11444.html&amp;ei=a24HUc_SEsfBtAbW_ICIDQ&amp;bvm=bv.41524429,d.Yms&amp;psig=AFQjCNEak4Fkrc9ARWSRSOJRO-mv3Z1zOw&amp;ust=1359527915671623" TargetMode="External"/><Relationship Id="rId5" Type="http://schemas.openxmlformats.org/officeDocument/2006/relationships/image" Target="../media/image11.jpeg"/><Relationship Id="rId4" Type="http://schemas.openxmlformats.org/officeDocument/2006/relationships/hyperlink" Target="http://www.google.com.tr/url?sa=i&amp;rct=j&amp;q=palmet+ve+lotus&amp;source=images&amp;cd=&amp;cad=rja&amp;docid=l_azAyoMmGmXkM&amp;tbnid=BM-OSnPRAdb5gM:&amp;ved=0CAUQjRw&amp;url=http://www.mailce.com/iznik-cinilerindeki-desenlerin-anlamlari.html&amp;ei=9msHUeilI8_4sgamhIGYDg&amp;psig=AFQjCNEgGM8al599KSDls1iejoumU5mesA&amp;ust=1359527287284343"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google.com.tr/url?sa=i&amp;source=images&amp;cd=&amp;cad=rja&amp;docid=NVN1LdhzZ6_-oM&amp;tbnid=2tSupk6VjLO3VM:&amp;ved=0CAgQjRwwAA&amp;url=http://automaticturk.wordpress.com/category/gunun-sozu/&amp;ei=LgkJUeuSA83ptQbUjYHADA&amp;psig=AFQjCNGhXwp8sxkejjXZnKezE3TSVLlBcA&amp;ust=1359633070089056"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google.com.tr/url?sa=i&amp;source=images&amp;cd=&amp;cad=rja&amp;docid=KCH5umB55IlUaM&amp;tbnid=XtfMlXrBeieTpM:&amp;ved=0CAgQjRwwAA&amp;url=http://www.heritage-images.com/Preview/PreviewPage.aspx?id=2559768&amp;pricing=true&amp;licenseType=RM&amp;ei=BwoJUYfIJc_ItAasqYB4&amp;psig=AFQjCNHlDIiC5Wm82OGtDfbvGsekiSc_YQ&amp;ust=1359633287732627" TargetMode="Externa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hyperlink" Target="http://www.google.com.tr/url?sa=i&amp;source=images&amp;cd=&amp;cad=rja&amp;docid=C2a2v2zO7fE95M&amp;tbnid=GzT9cnOt20FPqM:&amp;ved=0CAgQjRwwADgR&amp;url=http://warfare.uphero.com/Turk/Romance_of_Varqa_and_Gulshah-7.htm&amp;ei=SAoJUf2TFoLVtAbkpYEI&amp;psig=AFQjCNE5g0ikk0GaNzCNVS915-AUXPp_Gg&amp;ust=1359633352402728"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google.com.tr/url?sa=i&amp;rct=j&amp;q=%C5%9Firaz+herat+semerkant+harita&amp;source=images&amp;cd=&amp;cad=rja&amp;docid=xYY2fS2ixN0bhM&amp;tbnid=1_JzzWMVrvNo2M:&amp;ved=0CAUQjRw&amp;url=http://ercaninal.blogspot.com/2013/01/timur-aksak-timur.html&amp;ei=o00KUfODFsXRtAaBl4GYDQ&amp;bvm=bv.41642243,d.Yms&amp;psig=AFQjCNG5qIfG30eMZxanyspXouWlCyk_Vw&amp;ust=1359716100752604"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upload.wikimedia.org/wikipedia/commons/b/bd/Bellini_selfportrait.jpg" TargetMode="External"/><Relationship Id="rId1" Type="http://schemas.openxmlformats.org/officeDocument/2006/relationships/slideLayout" Target="../slideLayouts/slideLayout7.xml"/><Relationship Id="rId5" Type="http://schemas.openxmlformats.org/officeDocument/2006/relationships/hyperlink" Target="http://tr.wikipedia.org/wiki/1507" TargetMode="External"/><Relationship Id="rId4" Type="http://schemas.openxmlformats.org/officeDocument/2006/relationships/hyperlink" Target="http://tr.wikipedia.org/wiki/1429"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www.google.com.tr/url?sa=i&amp;rct=j&amp;q=g%C3%BCl+koklayan+fatih+&amp;source=images&amp;cd=&amp;cad=rja&amp;docid=ikGtblZf33uvCM&amp;tbnid=F2l-fgrD_iac8M:&amp;ved=0CAUQjRw&amp;url=http://cizer.wordpress.com/2012/03/30/karikaturist-fatih-sultan-mehmet/fatih_sultan_mehmet_01/&amp;ei=dlAKUY2KBcqStAaqxIDQAg&amp;bvm=bv.41642243,d.Yms&amp;psig=AFQjCNHa4Vok9y9RjU5H418Lahrt1xd-uQ&amp;ust=1359716846441689"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upload.wikimedia.org/wikipedia/commons/9/94/Sultan_II._Bayezit.JPG"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upload.wikimedia.org/wikipedia/commons/e/e9/EmperorSuleiman.jpg" TargetMode="External"/><Relationship Id="rId1" Type="http://schemas.openxmlformats.org/officeDocument/2006/relationships/slideLayout" Target="../slideLayouts/slideLayout7.xml"/><Relationship Id="rId4" Type="http://schemas.openxmlformats.org/officeDocument/2006/relationships/hyperlink" Target="http://tr.wikipedia.org/wiki/Titian"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hyperlink" Target="http://tr.wikipedia.org/wiki/Osmanl%C4%B1_Donanmas%C4%B1'n%C4%B1n_Toulon'da_k%C4%B1%C5%9Flamas%C4%B1" TargetMode="External"/><Relationship Id="rId2" Type="http://schemas.openxmlformats.org/officeDocument/2006/relationships/hyperlink" Target="//upload.wikimedia.org/wikipedia/commons/c/c6/Barbarossa_fleet_wintering_in_Toulon_1543.jpg" TargetMode="External"/><Relationship Id="rId1" Type="http://schemas.openxmlformats.org/officeDocument/2006/relationships/slideLayout" Target="../slideLayouts/slideLayout7.xml"/><Relationship Id="rId6" Type="http://schemas.openxmlformats.org/officeDocument/2006/relationships/hyperlink" Target="http://tr.wikipedia.org/wiki/Toulon" TargetMode="External"/><Relationship Id="rId5" Type="http://schemas.openxmlformats.org/officeDocument/2006/relationships/hyperlink" Target="http://tr.wikipedia.org/wiki/Fransa" TargetMode="External"/><Relationship Id="rId4" Type="http://schemas.openxmlformats.org/officeDocument/2006/relationships/hyperlink" Target="http://tr.wikipedia.org/wiki/Osmanl%C4%B1_Donanmas%C4%B1"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upload.wikimedia.org/wikipedia/commons/4/4a/Muhammad_at_Badr.jpg" TargetMode="Externa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hyperlink" Target="//upload.wikimedia.org/wikipedia/commons/9/9c/Siyer-i_Nebi_223b.jpg" TargetMode="External"/><Relationship Id="rId4" Type="http://schemas.openxmlformats.org/officeDocument/2006/relationships/hyperlink" Target="http://tr.wikipedia.org/wiki/Bedir_Sava%C5%9F%C4%B1"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google.com.tr/url?sa=i&amp;rct=j&amp;q=ka%C5%9Fi+evani&amp;source=images&amp;cd=&amp;cad=rja&amp;docid=C3eUtBuS3TFYYM&amp;tbnid=IgoR63Wxs8T0lM:&amp;ved=0CAUQjRw&amp;url=http://kadifeklos.blogspot.com/2013/01/normal-0-21-microsoftinternetexplorer4_6.html&amp;ei=pVoKUY7BJ4m0tAbNr4D4BQ&amp;bvm=bv.41642243,d.Yms&amp;psig=AFQjCNFx9aBlt0kv76i79XCkQ6OIyW4iTw&amp;ust=1359719429834430" TargetMode="Externa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hyperlink" Target="http://www.google.com.tr/url?sa=i&amp;rct=j&amp;q=ka%C5%9Fi+evani&amp;source=images&amp;cd=&amp;cad=rja&amp;docid=wT0l_PLXl9SAwM&amp;tbnid=5GMLXg30J9nEEM:&amp;ved=0CAUQjRw&amp;url=http://www.iznikkulturu.tr.gg/%C7ini.htm&amp;ei=7loKUa7lJoz6sgb0goH4AQ&amp;bvm=bv.41642243,d.Yms&amp;psig=AFQjCNFx9aBlt0kv76i79XCkQ6OIyW4iTw&amp;ust=1359719429834430"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8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www.google.com.tr/url?sa=i&amp;rct=j&amp;q=+minaret+ghazni&amp;source=images&amp;cd=&amp;cad=rja&amp;docid=sSljotByj2GMmM&amp;tbnid=LklXpu28XQXIVM:&amp;ved=0CAUQjRw&amp;url=http://www.corbisimages.com/stock-photo/rights-managed/AL008099/minaret-of-massud-iii-in-ghazni-decorative&amp;ei=24MKUcrnKoma0QHjjoHYAg&amp;bvm=bv.41642243,d.Yms&amp;psig=AFQjCNHOvO9McxDdr3v7uq3cr0VPnS46rA&amp;ust=1359729802327663"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google.com.tr/url?sa=i&amp;rct=j&amp;q=iranian+seljuk+minaret&amp;source=images&amp;cd=&amp;cad=rja&amp;docid=jvs5StfLb-8OlM&amp;tbnid=jtc9MyaIQ9XXuM:&amp;ved=0CAUQjRw&amp;url=http://www.ancient.eu.com/article/484/&amp;ei=2aYLUdX5H4_esgbf4IHIBw&amp;bvm=bv.41867550,d.Yms&amp;psig=AFQjCNE2zIUI4f2l65GpNe1cWgFRjC9vpA&amp;ust=1359804492872187"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tr/url?sa=i&amp;rct=j&amp;q=stilize+s%C3%BCslemeler+islam&amp;source=images&amp;cd=&amp;cad=rja&amp;docid=sT2l69mbjK1A4M&amp;tbnid=uibGRJzRAoXjNM:&amp;ved=0CAUQjRw&amp;url=http://www.edebiyadvesanatakademisi.com/sanat/54-turklerde_cini_sanati.html&amp;ei=VHIHUcK3BYLXtAbs-YCIDw&amp;psig=AFQjCNFV16Qz8tPW-YGvMB_wZqJ_HeYUDg&amp;ust=1359528916974129"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hyperlink" Target="http://www.google.com.tr/url?sa=i&amp;source=images&amp;cd=&amp;cad=rja&amp;docid=wp8As7z16iuV8M&amp;tbnid=qtMsiyaw_Dpd0M:&amp;ved=0CAYQjhwwADgN&amp;url=http://www.flickr.com/photos/asien_special_tours/5283131042/&amp;ei=1K4LUbyMEsnbtAbh-IGgDA&amp;psig=AFQjCNF8fs9cVbc9N_HeFDw0DG_kIQHcXg&amp;ust=1359806548410853" TargetMode="External"/><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www.google.com.tr/url?sa=i&amp;source=images&amp;cd=&amp;cad=rja&amp;docid=xXSotPKHka8P6M&amp;tbnid=E9mhr9YKqvDPjM:&amp;ved=0CAgQjRwwADgd&amp;url=http://www.mustafacambaz.com/details.php?image_id=20003&amp;ei=WK8LUYzGCMfdsgbGyIGQDg&amp;psig=AFQjCNEQwqsGdxNv3HXO63wpivEh2doj-g&amp;ust=1359806680178985" TargetMode="Externa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hyperlink" Target="http://www.google.com.tr/url?sa=i&amp;source=images&amp;cd=&amp;cad=rja&amp;docid=2A_lef5TjBpOPM&amp;tbnid=SzEXuJWegYFJlM:&amp;ved=0CAgQjRwwADgM&amp;url=http://www.flickriver.com/groups/ankara_camileri/pool/interesting/&amp;ei=rK8LUd3qE4TntQbmmIHYBQ&amp;psig=AFQjCNE8kmDr0TvUqrh6jUypz30tGbozhQ&amp;ust=1359806764357183"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www.google.com.tr/url?sa=i&amp;source=images&amp;cd=&amp;cad=rja&amp;docid=60Satprxd8GdwM&amp;tbnid=CrjNJ0T4BmKEBM:&amp;ved=0CAgQjRwwAA&amp;url=http://www.bursa.bel.tr/hizmetler/sayfa/749&amp;ei=P7ILUaWtE8uRswaXmYHYBQ&amp;psig=AFQjCNHaFUs1zUwa6-hDPjdlM-6FqxuBSw&amp;ust=1359807423367080" TargetMode="External"/><Relationship Id="rId2" Type="http://schemas.openxmlformats.org/officeDocument/2006/relationships/hyperlink" Target="http://www.google.com.tr/url?sa=i&amp;source=images&amp;cd=&amp;cad=rja&amp;docid=7VDvB1mauOfiKM&amp;tbnid=0fdpq0n1M-rDQM:&amp;ved=0CAYQjhwwAA&amp;url=http://www.lifeinbursa.com/fotografx/4/19343/camiler/iznik_yesil_cami.htm?sayfa=1&amp;ei=pLELUZGEA46HswbY_4GADQ&amp;psig=AFQjCNGZtWggxH4YDbQELS77gY2C-0HObQ&amp;ust=1359807268084785" TargetMode="External"/><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10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natsever2009.files.wordpress.com/2009/07/te112.jpg?w=780">
            <a:hlinkClick r:id="rId2"/>
          </p:cNvPr>
          <p:cNvPicPr>
            <a:picLocks noChangeAspect="1" noChangeArrowheads="1"/>
          </p:cNvPicPr>
          <p:nvPr/>
        </p:nvPicPr>
        <p:blipFill>
          <a:blip r:embed="rId3" cstate="print"/>
          <a:srcRect/>
          <a:stretch>
            <a:fillRect/>
          </a:stretch>
        </p:blipFill>
        <p:spPr bwMode="auto">
          <a:xfrm>
            <a:off x="5929322" y="714356"/>
            <a:ext cx="2518191" cy="2543627"/>
          </a:xfrm>
          <a:prstGeom prst="rect">
            <a:avLst/>
          </a:prstGeom>
          <a:noFill/>
        </p:spPr>
      </p:pic>
      <p:pic>
        <p:nvPicPr>
          <p:cNvPr id="1028" name="Picture 4" descr="http://www.firmasec.com/resim/6/kutahya-cini-yapi-tasarim-cini-desen-110x110-p-01-8be69e06457-fkmmrf.jpg">
            <a:hlinkClick r:id="rId4"/>
          </p:cNvPr>
          <p:cNvPicPr>
            <a:picLocks noChangeAspect="1" noChangeArrowheads="1"/>
          </p:cNvPicPr>
          <p:nvPr/>
        </p:nvPicPr>
        <p:blipFill>
          <a:blip r:embed="rId5"/>
          <a:srcRect/>
          <a:stretch>
            <a:fillRect/>
          </a:stretch>
        </p:blipFill>
        <p:spPr bwMode="auto">
          <a:xfrm>
            <a:off x="428596" y="714356"/>
            <a:ext cx="2643206" cy="2643206"/>
          </a:xfrm>
          <a:prstGeom prst="rect">
            <a:avLst/>
          </a:prstGeom>
          <a:noFill/>
        </p:spPr>
      </p:pic>
      <p:pic>
        <p:nvPicPr>
          <p:cNvPr id="1030" name="Picture 6" descr="http://www.selatmetin.com/images/Lale%20Ebrusu.jpg"/>
          <p:cNvPicPr>
            <a:picLocks noChangeAspect="1" noChangeArrowheads="1"/>
          </p:cNvPicPr>
          <p:nvPr/>
        </p:nvPicPr>
        <p:blipFill>
          <a:blip r:embed="rId6" cstate="print"/>
          <a:srcRect/>
          <a:stretch>
            <a:fillRect/>
          </a:stretch>
        </p:blipFill>
        <p:spPr bwMode="auto">
          <a:xfrm>
            <a:off x="1071538" y="3786190"/>
            <a:ext cx="1514114" cy="2428892"/>
          </a:xfrm>
          <a:prstGeom prst="rect">
            <a:avLst/>
          </a:prstGeom>
          <a:noFill/>
        </p:spPr>
      </p:pic>
      <p:pic>
        <p:nvPicPr>
          <p:cNvPr id="1032" name="Picture 8" descr="http://upload.wikimedia.org/wikipedia/commons/thumb/4/4a/Muhammad_at_Badr.jpg/250px-Muhammad_at_Badr.jpg">
            <a:hlinkClick r:id="rId7"/>
          </p:cNvPr>
          <p:cNvPicPr>
            <a:picLocks noChangeAspect="1" noChangeArrowheads="1"/>
          </p:cNvPicPr>
          <p:nvPr/>
        </p:nvPicPr>
        <p:blipFill>
          <a:blip r:embed="rId8"/>
          <a:srcRect/>
          <a:stretch>
            <a:fillRect/>
          </a:stretch>
        </p:blipFill>
        <p:spPr bwMode="auto">
          <a:xfrm>
            <a:off x="3286116" y="2857496"/>
            <a:ext cx="2381250" cy="3409951"/>
          </a:xfrm>
          <a:prstGeom prst="rect">
            <a:avLst/>
          </a:prstGeom>
          <a:noFill/>
        </p:spPr>
      </p:pic>
      <p:pic>
        <p:nvPicPr>
          <p:cNvPr id="1034" name="Picture 10" descr="http://images.gittigidiyor.com/5424/ALTIN-PATINELI-TABAKLI-CESMI-BULBUL-BEYAZ__54243796_0.jpg">
            <a:hlinkClick r:id="rId9"/>
          </p:cNvPr>
          <p:cNvPicPr>
            <a:picLocks noChangeAspect="1" noChangeArrowheads="1"/>
          </p:cNvPicPr>
          <p:nvPr/>
        </p:nvPicPr>
        <p:blipFill>
          <a:blip r:embed="rId10"/>
          <a:srcRect/>
          <a:stretch>
            <a:fillRect/>
          </a:stretch>
        </p:blipFill>
        <p:spPr bwMode="auto">
          <a:xfrm>
            <a:off x="6643702" y="3738619"/>
            <a:ext cx="1417270" cy="2547901"/>
          </a:xfrm>
          <a:prstGeom prst="rect">
            <a:avLst/>
          </a:prstGeom>
          <a:noFill/>
        </p:spPr>
      </p:pic>
      <p:sp>
        <p:nvSpPr>
          <p:cNvPr id="9" name="8 Metin kutusu"/>
          <p:cNvSpPr txBox="1"/>
          <p:nvPr/>
        </p:nvSpPr>
        <p:spPr>
          <a:xfrm>
            <a:off x="3357554" y="1071546"/>
            <a:ext cx="2159566" cy="954107"/>
          </a:xfrm>
          <a:prstGeom prst="rect">
            <a:avLst/>
          </a:prstGeom>
          <a:noFill/>
        </p:spPr>
        <p:txBody>
          <a:bodyPr wrap="none" rtlCol="0">
            <a:spAutoFit/>
          </a:bodyPr>
          <a:lstStyle/>
          <a:p>
            <a:pPr algn="ctr"/>
            <a:r>
              <a:rPr lang="tr-TR" sz="2800" dirty="0">
                <a:solidFill>
                  <a:srgbClr val="C00000"/>
                </a:solidFill>
                <a:latin typeface="Algerian" pitchFamily="82" charset="0"/>
              </a:rPr>
              <a:t>SÜSLEME </a:t>
            </a:r>
          </a:p>
          <a:p>
            <a:pPr algn="ctr"/>
            <a:r>
              <a:rPr lang="tr-TR" sz="2800" dirty="0">
                <a:solidFill>
                  <a:srgbClr val="C00000"/>
                </a:solidFill>
                <a:latin typeface="Algerian" pitchFamily="82" charset="0"/>
              </a:rPr>
              <a:t>SANATLARI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39552" y="620688"/>
            <a:ext cx="7848872" cy="1384995"/>
          </a:xfrm>
          <a:prstGeom prst="rect">
            <a:avLst/>
          </a:prstGeom>
        </p:spPr>
        <p:txBody>
          <a:bodyPr wrap="square">
            <a:spAutoFit/>
          </a:bodyPr>
          <a:lstStyle/>
          <a:p>
            <a:pPr marL="457200" indent="-457200" algn="just">
              <a:buFont typeface="Wingdings" pitchFamily="2" charset="2"/>
              <a:buChar char="v"/>
            </a:pPr>
            <a:r>
              <a:rPr lang="tr-TR" sz="2800" i="1" dirty="0" err="1">
                <a:solidFill>
                  <a:srgbClr val="FF0000"/>
                </a:solidFill>
              </a:rPr>
              <a:t>Hatai</a:t>
            </a:r>
            <a:r>
              <a:rPr lang="tr-TR" sz="2800" dirty="0"/>
              <a:t> </a:t>
            </a:r>
            <a:r>
              <a:rPr lang="tr-TR" sz="2800" dirty="0" smtClean="0"/>
              <a:t>/stilize </a:t>
            </a:r>
            <a:r>
              <a:rPr lang="tr-TR" sz="2800" dirty="0"/>
              <a:t>bitkisel süsleme </a:t>
            </a:r>
            <a:endParaRPr lang="tr-TR" sz="2800" dirty="0" smtClean="0"/>
          </a:p>
          <a:p>
            <a:pPr marL="441325" algn="just"/>
            <a:r>
              <a:rPr lang="tr-TR" sz="2800" dirty="0" err="1" smtClean="0"/>
              <a:t>Türkler’e</a:t>
            </a:r>
            <a:r>
              <a:rPr lang="tr-TR" sz="2800" dirty="0" smtClean="0"/>
              <a:t> </a:t>
            </a:r>
            <a:r>
              <a:rPr lang="tr-TR" sz="2800" dirty="0"/>
              <a:t>özgü olup, bitkisel süslemeler içinde önemli bir yere sahiptir. </a:t>
            </a:r>
          </a:p>
        </p:txBody>
      </p:sp>
      <p:pic>
        <p:nvPicPr>
          <p:cNvPr id="6" name="Resim 5">
            <a:extLst>
              <a:ext uri="{FF2B5EF4-FFF2-40B4-BE49-F238E27FC236}">
                <a16:creationId xmlns:a16="http://schemas.microsoft.com/office/drawing/2014/main" xmlns="" id="{F986096D-645F-45C1-A2A0-9008EB227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2005683"/>
            <a:ext cx="5517308" cy="4559686"/>
          </a:xfrm>
          <a:prstGeom prst="rect">
            <a:avLst/>
          </a:prstGeom>
        </p:spPr>
      </p:pic>
    </p:spTree>
    <p:extLst>
      <p:ext uri="{BB962C8B-B14F-4D97-AF65-F5344CB8AC3E}">
        <p14:creationId xmlns:p14="http://schemas.microsoft.com/office/powerpoint/2010/main" val="2595948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99592" y="172958"/>
            <a:ext cx="6912768" cy="1384995"/>
          </a:xfrm>
          <a:prstGeom prst="rect">
            <a:avLst/>
          </a:prstGeom>
        </p:spPr>
        <p:txBody>
          <a:bodyPr wrap="square">
            <a:spAutoFit/>
          </a:bodyPr>
          <a:lstStyle/>
          <a:p>
            <a:pPr algn="just">
              <a:buFont typeface="Wingdings" pitchFamily="2" charset="2"/>
              <a:buChar char="v"/>
            </a:pPr>
            <a:r>
              <a:rPr lang="tr-TR" sz="2800" dirty="0"/>
              <a:t>Sultan Ahmet Camii, mavi renkli çinileri dolayısıyla Batılılar tarafından </a:t>
            </a:r>
            <a:r>
              <a:rPr lang="tr-TR" sz="2800" dirty="0">
                <a:solidFill>
                  <a:srgbClr val="FF0000"/>
                </a:solidFill>
              </a:rPr>
              <a:t>Blue </a:t>
            </a:r>
            <a:r>
              <a:rPr lang="tr-TR" sz="2800" dirty="0" err="1">
                <a:solidFill>
                  <a:srgbClr val="FF0000"/>
                </a:solidFill>
              </a:rPr>
              <a:t>Mosque</a:t>
            </a:r>
            <a:r>
              <a:rPr lang="tr-TR" sz="2800" dirty="0">
                <a:solidFill>
                  <a:srgbClr val="FF0000"/>
                </a:solidFill>
              </a:rPr>
              <a:t> </a:t>
            </a:r>
            <a:r>
              <a:rPr lang="tr-TR" sz="2800" dirty="0"/>
              <a:t>(Mavi Cami) diye anılmaktadır. </a:t>
            </a:r>
          </a:p>
        </p:txBody>
      </p:sp>
      <p:pic>
        <p:nvPicPr>
          <p:cNvPr id="4" name="Resim 3">
            <a:extLst>
              <a:ext uri="{FF2B5EF4-FFF2-40B4-BE49-F238E27FC236}">
                <a16:creationId xmlns:a16="http://schemas.microsoft.com/office/drawing/2014/main" xmlns="" id="{2663558D-4C30-45A7-AED7-DFF91B0CF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644" y="1844824"/>
            <a:ext cx="6566213" cy="4741918"/>
          </a:xfrm>
          <a:prstGeom prst="rect">
            <a:avLst/>
          </a:prstGeom>
        </p:spPr>
      </p:pic>
    </p:spTree>
    <p:extLst>
      <p:ext uri="{BB962C8B-B14F-4D97-AF65-F5344CB8AC3E}">
        <p14:creationId xmlns:p14="http://schemas.microsoft.com/office/powerpoint/2010/main" val="25175454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57224" y="500042"/>
            <a:ext cx="7643866" cy="2677656"/>
          </a:xfrm>
          <a:prstGeom prst="rect">
            <a:avLst/>
          </a:prstGeom>
        </p:spPr>
        <p:txBody>
          <a:bodyPr wrap="square">
            <a:spAutoFit/>
          </a:bodyPr>
          <a:lstStyle/>
          <a:p>
            <a:pPr algn="just">
              <a:buFont typeface="Wingdings" pitchFamily="2" charset="2"/>
              <a:buChar char="v"/>
            </a:pPr>
            <a:r>
              <a:rPr lang="tr-TR" sz="2800" dirty="0"/>
              <a:t>Osmanlı döneminde </a:t>
            </a:r>
            <a:r>
              <a:rPr lang="tr-TR" sz="2800" dirty="0">
                <a:solidFill>
                  <a:srgbClr val="FF0000"/>
                </a:solidFill>
              </a:rPr>
              <a:t>İznik’ten</a:t>
            </a:r>
            <a:r>
              <a:rPr lang="tr-TR" sz="2800" dirty="0"/>
              <a:t> sonra </a:t>
            </a:r>
            <a:r>
              <a:rPr lang="tr-TR" sz="2800" dirty="0">
                <a:solidFill>
                  <a:srgbClr val="FF0000"/>
                </a:solidFill>
              </a:rPr>
              <a:t>Kütahya</a:t>
            </a:r>
            <a:r>
              <a:rPr lang="tr-TR" sz="2800" dirty="0"/>
              <a:t>, ikinci çini imalat merkezi haline gelmiştir.</a:t>
            </a:r>
          </a:p>
          <a:p>
            <a:pPr algn="just"/>
            <a:r>
              <a:rPr lang="tr-TR" sz="2800" dirty="0"/>
              <a:t> </a:t>
            </a:r>
          </a:p>
          <a:p>
            <a:pPr algn="just">
              <a:buFont typeface="Wingdings" pitchFamily="2" charset="2"/>
              <a:buChar char="v"/>
            </a:pPr>
            <a:r>
              <a:rPr lang="tr-TR" sz="2800" dirty="0"/>
              <a:t>Ayrıca Lale devrinde İstanbul </a:t>
            </a:r>
            <a:r>
              <a:rPr lang="tr-TR" sz="2800" dirty="0">
                <a:solidFill>
                  <a:srgbClr val="FF0000"/>
                </a:solidFill>
              </a:rPr>
              <a:t>Tekfur Sarayı’</a:t>
            </a:r>
            <a:r>
              <a:rPr lang="tr-TR" sz="2800" dirty="0"/>
              <a:t>nda da çini imalatına başlanmıştır. </a:t>
            </a:r>
          </a:p>
          <a:p>
            <a:pPr algn="just">
              <a:buFont typeface="Wingdings" pitchFamily="2" charset="2"/>
              <a:buChar char="v"/>
            </a:pPr>
            <a:endParaRPr lang="tr-TR" sz="2800" dirty="0"/>
          </a:p>
        </p:txBody>
      </p:sp>
      <p:pic>
        <p:nvPicPr>
          <p:cNvPr id="87044" name="Picture 4" descr="http://img713.imageshack.us/img713/2751/palaceofporphyrogenitus.jpg">
            <a:hlinkClick r:id="rId3"/>
          </p:cNvPr>
          <p:cNvPicPr>
            <a:picLocks noChangeAspect="1" noChangeArrowheads="1"/>
          </p:cNvPicPr>
          <p:nvPr/>
        </p:nvPicPr>
        <p:blipFill>
          <a:blip r:embed="rId4"/>
          <a:srcRect/>
          <a:stretch>
            <a:fillRect/>
          </a:stretch>
        </p:blipFill>
        <p:spPr bwMode="auto">
          <a:xfrm>
            <a:off x="1693860" y="3177698"/>
            <a:ext cx="6155937" cy="3363304"/>
          </a:xfrm>
          <a:prstGeom prst="rect">
            <a:avLst/>
          </a:prstGeom>
          <a:noFill/>
        </p:spPr>
      </p:pic>
    </p:spTree>
    <p:extLst>
      <p:ext uri="{BB962C8B-B14F-4D97-AF65-F5344CB8AC3E}">
        <p14:creationId xmlns:p14="http://schemas.microsoft.com/office/powerpoint/2010/main" val="25175454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znik Çini Fırınları Kazısı haberi - Arkeolojik Haber - Arkeoloji Haber -  Arkeoloji Haber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72473"/>
            <a:ext cx="7920880" cy="46744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znik'te 14. ve 17. Yüzyıllara Ait Çini Fırınları Bulundu - Arkeofi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880" y="116632"/>
            <a:ext cx="3817478" cy="253480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03176" y="394822"/>
            <a:ext cx="4572000" cy="646331"/>
          </a:xfrm>
          <a:prstGeom prst="rect">
            <a:avLst/>
          </a:prstGeom>
        </p:spPr>
        <p:txBody>
          <a:bodyPr>
            <a:spAutoFit/>
          </a:bodyPr>
          <a:lstStyle/>
          <a:p>
            <a:r>
              <a:rPr lang="tr-TR" u="sng" dirty="0">
                <a:hlinkClick r:id="rId4" tooltip="İznik'te 14. ve 17. Yüzyıllara Ait Çini Fırınları Bulundu - Arkeofili"/>
              </a:rPr>
              <a:t>İznik'te 14. ve 17. Yüzyıllara Ait Çini Fırınları Bulundu </a:t>
            </a:r>
            <a:r>
              <a:rPr lang="tr-TR" u="sng" dirty="0" smtClean="0">
                <a:hlinkClick r:id="rId4" tooltip="İznik'te 14. ve 17. Yüzyıllara Ait Çini Fırınları Bulundu - Arkeofili"/>
              </a:rPr>
              <a:t>-</a:t>
            </a:r>
            <a:endParaRPr lang="tr-TR" dirty="0"/>
          </a:p>
        </p:txBody>
      </p:sp>
    </p:spTree>
    <p:extLst>
      <p:ext uri="{BB962C8B-B14F-4D97-AF65-F5344CB8AC3E}">
        <p14:creationId xmlns:p14="http://schemas.microsoft.com/office/powerpoint/2010/main" val="15045800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84074" y="616815"/>
            <a:ext cx="7461472" cy="3970318"/>
          </a:xfrm>
          <a:prstGeom prst="rect">
            <a:avLst/>
          </a:prstGeom>
        </p:spPr>
        <p:txBody>
          <a:bodyPr wrap="square">
            <a:spAutoFit/>
          </a:bodyPr>
          <a:lstStyle/>
          <a:p>
            <a:pPr algn="just"/>
            <a:r>
              <a:rPr lang="tr-TR" sz="2800" b="1" dirty="0">
                <a:solidFill>
                  <a:srgbClr val="FF0000"/>
                </a:solidFill>
              </a:rPr>
              <a:t>Maden sanatı </a:t>
            </a:r>
          </a:p>
          <a:p>
            <a:pPr algn="just"/>
            <a:endParaRPr lang="tr-TR" sz="2800" dirty="0"/>
          </a:p>
          <a:p>
            <a:pPr algn="just">
              <a:buFont typeface="Wingdings" pitchFamily="2" charset="2"/>
              <a:buChar char="v"/>
            </a:pPr>
            <a:r>
              <a:rPr lang="tr-TR" sz="2800" dirty="0"/>
              <a:t>Türk İslam sanatında madeni eserler:</a:t>
            </a:r>
          </a:p>
          <a:p>
            <a:pPr algn="just"/>
            <a:r>
              <a:rPr lang="tr-TR" sz="2800" dirty="0"/>
              <a:t> </a:t>
            </a:r>
          </a:p>
          <a:p>
            <a:pPr algn="just">
              <a:buFont typeface="Wingdings" pitchFamily="2" charset="2"/>
              <a:buChar char="ü"/>
            </a:pPr>
            <a:r>
              <a:rPr lang="tr-TR" sz="2800" dirty="0"/>
              <a:t> günlük kullanım ve süs eşyaları, </a:t>
            </a:r>
          </a:p>
          <a:p>
            <a:pPr algn="just">
              <a:buFont typeface="Wingdings" pitchFamily="2" charset="2"/>
              <a:buChar char="ü"/>
            </a:pPr>
            <a:r>
              <a:rPr lang="tr-TR" sz="2800" dirty="0"/>
              <a:t> dinî mekanlarda ya da törenlerde </a:t>
            </a:r>
          </a:p>
          <a:p>
            <a:pPr algn="just"/>
            <a:r>
              <a:rPr lang="tr-TR" sz="2800" dirty="0"/>
              <a:t>     kullanılan  nesneler, </a:t>
            </a:r>
          </a:p>
          <a:p>
            <a:pPr algn="just">
              <a:buFont typeface="Wingdings" pitchFamily="2" charset="2"/>
              <a:buChar char="ü"/>
            </a:pPr>
            <a:r>
              <a:rPr lang="tr-TR" sz="2800" dirty="0"/>
              <a:t> saldırı ve savunma silahları ve </a:t>
            </a:r>
          </a:p>
          <a:p>
            <a:pPr algn="just">
              <a:buFont typeface="Wingdings" pitchFamily="2" charset="2"/>
              <a:buChar char="ü"/>
            </a:pPr>
            <a:r>
              <a:rPr lang="tr-TR" sz="2800" dirty="0"/>
              <a:t> madeni paralar (sikkeler)</a:t>
            </a:r>
          </a:p>
        </p:txBody>
      </p:sp>
      <p:pic>
        <p:nvPicPr>
          <p:cNvPr id="86018" name="Picture 2" descr="http://www.egitimkutuphanesi.com/wp-content/resimler/349898c08310682418f0c9be8e3accd5.jpg">
            <a:hlinkClick r:id="rId2"/>
          </p:cNvPr>
          <p:cNvPicPr>
            <a:picLocks noChangeAspect="1" noChangeArrowheads="1"/>
          </p:cNvPicPr>
          <p:nvPr/>
        </p:nvPicPr>
        <p:blipFill>
          <a:blip r:embed="rId3"/>
          <a:srcRect/>
          <a:stretch>
            <a:fillRect/>
          </a:stretch>
        </p:blipFill>
        <p:spPr bwMode="auto">
          <a:xfrm>
            <a:off x="857224" y="4786322"/>
            <a:ext cx="2500330" cy="1750231"/>
          </a:xfrm>
          <a:prstGeom prst="rect">
            <a:avLst/>
          </a:prstGeom>
          <a:noFill/>
        </p:spPr>
      </p:pic>
      <p:pic>
        <p:nvPicPr>
          <p:cNvPr id="86020" name="Picture 4" descr="http://www.forumacil.com/attachments/turk-tarihi-10688d1346223039/maden-sanati.jpg">
            <a:hlinkClick r:id="rId4"/>
          </p:cNvPr>
          <p:cNvPicPr>
            <a:picLocks noChangeAspect="1" noChangeArrowheads="1"/>
          </p:cNvPicPr>
          <p:nvPr/>
        </p:nvPicPr>
        <p:blipFill>
          <a:blip r:embed="rId5"/>
          <a:srcRect/>
          <a:stretch>
            <a:fillRect/>
          </a:stretch>
        </p:blipFill>
        <p:spPr bwMode="auto">
          <a:xfrm>
            <a:off x="6715140" y="214290"/>
            <a:ext cx="2143140" cy="1500198"/>
          </a:xfrm>
          <a:prstGeom prst="rect">
            <a:avLst/>
          </a:prstGeom>
          <a:noFill/>
        </p:spPr>
      </p:pic>
      <p:pic>
        <p:nvPicPr>
          <p:cNvPr id="86022" name="Picture 6" descr="http://www.tsk.tr/2_genel_bilgiler/2_6_askeri_muze/resim/album_kesici_silahlar10.jpg">
            <a:hlinkClick r:id="rId6"/>
          </p:cNvPr>
          <p:cNvPicPr>
            <a:picLocks noChangeAspect="1" noChangeArrowheads="1"/>
          </p:cNvPicPr>
          <p:nvPr/>
        </p:nvPicPr>
        <p:blipFill>
          <a:blip r:embed="rId7"/>
          <a:srcRect/>
          <a:stretch>
            <a:fillRect/>
          </a:stretch>
        </p:blipFill>
        <p:spPr bwMode="auto">
          <a:xfrm>
            <a:off x="6929454" y="2000240"/>
            <a:ext cx="1904987" cy="2857480"/>
          </a:xfrm>
          <a:prstGeom prst="rect">
            <a:avLst/>
          </a:prstGeom>
          <a:noFill/>
        </p:spPr>
      </p:pic>
      <p:pic>
        <p:nvPicPr>
          <p:cNvPr id="86024" name="Picture 8" descr="http://t1.gstatic.com/images?q=tbn:ANd9GcS-hIksNLpoDE3kfBQQFLkxnH-RAYgfmXtrYIw20A0LhJhKRziy">
            <a:hlinkClick r:id="rId8"/>
          </p:cNvPr>
          <p:cNvPicPr>
            <a:picLocks noChangeAspect="1" noChangeArrowheads="1"/>
          </p:cNvPicPr>
          <p:nvPr/>
        </p:nvPicPr>
        <p:blipFill>
          <a:blip r:embed="rId9"/>
          <a:srcRect/>
          <a:stretch>
            <a:fillRect/>
          </a:stretch>
        </p:blipFill>
        <p:spPr bwMode="auto">
          <a:xfrm>
            <a:off x="4214810" y="4929198"/>
            <a:ext cx="2857500" cy="1609726"/>
          </a:xfrm>
          <a:prstGeom prst="rect">
            <a:avLst/>
          </a:prstGeom>
          <a:noFill/>
        </p:spPr>
      </p:pic>
    </p:spTree>
    <p:extLst>
      <p:ext uri="{BB962C8B-B14F-4D97-AF65-F5344CB8AC3E}">
        <p14:creationId xmlns:p14="http://schemas.microsoft.com/office/powerpoint/2010/main" val="28038083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577298"/>
            <a:ext cx="7072362" cy="4832092"/>
          </a:xfrm>
          <a:prstGeom prst="rect">
            <a:avLst/>
          </a:prstGeom>
        </p:spPr>
        <p:txBody>
          <a:bodyPr wrap="square">
            <a:spAutoFit/>
          </a:bodyPr>
          <a:lstStyle/>
          <a:p>
            <a:pPr algn="just">
              <a:buFont typeface="Wingdings" pitchFamily="2" charset="2"/>
              <a:buChar char="v"/>
            </a:pPr>
            <a:r>
              <a:rPr lang="tr-TR" sz="2800" dirty="0" err="1"/>
              <a:t>Türkler’de</a:t>
            </a:r>
            <a:r>
              <a:rPr lang="tr-TR" sz="2800" dirty="0"/>
              <a:t> maden işçiliğinin </a:t>
            </a:r>
            <a:r>
              <a:rPr lang="tr-TR" sz="2800" dirty="0">
                <a:solidFill>
                  <a:srgbClr val="FF0000"/>
                </a:solidFill>
              </a:rPr>
              <a:t>kökleri</a:t>
            </a:r>
            <a:r>
              <a:rPr lang="tr-TR" sz="2800" dirty="0"/>
              <a:t> İslam öncesi döneme (Hunlar, Göktürkler ve Uygurlar) uzanmaktadır.  </a:t>
            </a:r>
            <a:endParaRPr lang="tr-TR" sz="2800" dirty="0" smtClean="0"/>
          </a:p>
          <a:p>
            <a:pPr algn="just">
              <a:buFont typeface="Wingdings" pitchFamily="2" charset="2"/>
              <a:buChar char="v"/>
            </a:pPr>
            <a:endParaRPr lang="tr-TR" sz="2800" dirty="0"/>
          </a:p>
          <a:p>
            <a:pPr algn="just">
              <a:buFont typeface="Wingdings" pitchFamily="2" charset="2"/>
              <a:buChar char="v"/>
            </a:pPr>
            <a:r>
              <a:rPr lang="tr-TR" sz="2800" dirty="0">
                <a:solidFill>
                  <a:srgbClr val="FF0000"/>
                </a:solidFill>
              </a:rPr>
              <a:t>Maden sanatının örnekleri</a:t>
            </a:r>
            <a:r>
              <a:rPr lang="tr-TR" sz="2800" dirty="0"/>
              <a:t>:</a:t>
            </a:r>
          </a:p>
          <a:p>
            <a:pPr algn="just"/>
            <a:endParaRPr lang="tr-TR" sz="2800" dirty="0"/>
          </a:p>
          <a:p>
            <a:pPr algn="just">
              <a:buFont typeface="Wingdings" pitchFamily="2" charset="2"/>
              <a:buChar char="ü"/>
            </a:pPr>
            <a:r>
              <a:rPr lang="tr-TR" sz="2800" dirty="0"/>
              <a:t> at koşum takımları, </a:t>
            </a:r>
          </a:p>
          <a:p>
            <a:pPr algn="just">
              <a:buFont typeface="Wingdings" pitchFamily="2" charset="2"/>
              <a:buChar char="ü"/>
            </a:pPr>
            <a:r>
              <a:rPr lang="tr-TR" sz="2800" dirty="0"/>
              <a:t>kemer tokaları </a:t>
            </a:r>
          </a:p>
          <a:p>
            <a:pPr algn="just">
              <a:buFont typeface="Wingdings" pitchFamily="2" charset="2"/>
              <a:buChar char="ü"/>
            </a:pPr>
            <a:r>
              <a:rPr lang="tr-TR" sz="2800" dirty="0"/>
              <a:t>kılıç, kalkan ve mızrak vs. </a:t>
            </a:r>
          </a:p>
          <a:p>
            <a:pPr algn="just">
              <a:buFont typeface="Wingdings" pitchFamily="2" charset="2"/>
              <a:buChar char="ü"/>
            </a:pPr>
            <a:r>
              <a:rPr lang="tr-TR" sz="2800" dirty="0"/>
              <a:t>bazı süs ve kullanım eşyaları.</a:t>
            </a:r>
          </a:p>
          <a:p>
            <a:pPr algn="just">
              <a:buFont typeface="Wingdings" pitchFamily="2" charset="2"/>
              <a:buChar char="ü"/>
            </a:pPr>
            <a:endParaRPr lang="tr-TR" sz="2800" dirty="0"/>
          </a:p>
        </p:txBody>
      </p:sp>
      <p:sp>
        <p:nvSpPr>
          <p:cNvPr id="3" name="AutoShape 2" descr="kurgan mezar ile ilgili görsel sonucu">
            <a:extLst>
              <a:ext uri="{FF2B5EF4-FFF2-40B4-BE49-F238E27FC236}">
                <a16:creationId xmlns:a16="http://schemas.microsoft.com/office/drawing/2014/main" xmlns="" id="{441A28A9-143E-4933-B328-9A95747BEE0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xmlns="" id="{B8924F79-8341-4783-BD84-357180863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100072"/>
            <a:ext cx="4572000" cy="2962656"/>
          </a:xfrm>
          <a:prstGeom prst="rect">
            <a:avLst/>
          </a:prstGeom>
        </p:spPr>
      </p:pic>
    </p:spTree>
    <p:extLst>
      <p:ext uri="{BB962C8B-B14F-4D97-AF65-F5344CB8AC3E}">
        <p14:creationId xmlns:p14="http://schemas.microsoft.com/office/powerpoint/2010/main" val="4703469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8327" y="620688"/>
            <a:ext cx="7072362" cy="1384995"/>
          </a:xfrm>
          <a:prstGeom prst="rect">
            <a:avLst/>
          </a:prstGeom>
        </p:spPr>
        <p:txBody>
          <a:bodyPr wrap="square">
            <a:spAutoFit/>
          </a:bodyPr>
          <a:lstStyle/>
          <a:p>
            <a:pPr algn="just">
              <a:buFont typeface="Wingdings" pitchFamily="2" charset="2"/>
              <a:buChar char="v"/>
            </a:pPr>
            <a:r>
              <a:rPr lang="tr-TR" sz="2800" dirty="0"/>
              <a:t> İslam öncesi Türk sanatının bütün kollarında olduğu gibi maden sanatında da Orta Asya </a:t>
            </a:r>
            <a:r>
              <a:rPr lang="tr-TR" sz="2800" dirty="0">
                <a:solidFill>
                  <a:srgbClr val="FF0000"/>
                </a:solidFill>
              </a:rPr>
              <a:t>hayvan üslubunun </a:t>
            </a:r>
            <a:r>
              <a:rPr lang="tr-TR" sz="2800" dirty="0"/>
              <a:t>etkileri söz konusudur.</a:t>
            </a:r>
          </a:p>
        </p:txBody>
      </p:sp>
      <p:pic>
        <p:nvPicPr>
          <p:cNvPr id="4" name="Resim 3">
            <a:extLst>
              <a:ext uri="{FF2B5EF4-FFF2-40B4-BE49-F238E27FC236}">
                <a16:creationId xmlns:a16="http://schemas.microsoft.com/office/drawing/2014/main" xmlns="" id="{98C2533F-23FF-42AC-A37B-14B79D28D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3" y="3212976"/>
            <a:ext cx="7688437" cy="3012182"/>
          </a:xfrm>
          <a:prstGeom prst="rect">
            <a:avLst/>
          </a:prstGeom>
        </p:spPr>
      </p:pic>
    </p:spTree>
    <p:extLst>
      <p:ext uri="{BB962C8B-B14F-4D97-AF65-F5344CB8AC3E}">
        <p14:creationId xmlns:p14="http://schemas.microsoft.com/office/powerpoint/2010/main" val="4703469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85786" y="1643050"/>
            <a:ext cx="3334903" cy="3108543"/>
          </a:xfrm>
          <a:prstGeom prst="rect">
            <a:avLst/>
          </a:prstGeom>
        </p:spPr>
        <p:txBody>
          <a:bodyPr wrap="square">
            <a:spAutoFit/>
          </a:bodyPr>
          <a:lstStyle/>
          <a:p>
            <a:pPr>
              <a:buFont typeface="Wingdings" pitchFamily="2" charset="2"/>
              <a:buChar char="v"/>
            </a:pPr>
            <a:r>
              <a:rPr lang="tr-TR" sz="2800" dirty="0"/>
              <a:t>Ankara Etnografya Müzesi’nde sergilenen Beyşehir Eşrefoğlu Camii’ne ait </a:t>
            </a:r>
            <a:r>
              <a:rPr lang="tr-TR" sz="2800" dirty="0">
                <a:solidFill>
                  <a:srgbClr val="FF0000"/>
                </a:solidFill>
              </a:rPr>
              <a:t>tunç kandil</a:t>
            </a:r>
            <a:r>
              <a:rPr lang="tr-TR" sz="2800" dirty="0"/>
              <a:t>, döneme ait önemli bir örnektir. </a:t>
            </a:r>
          </a:p>
        </p:txBody>
      </p:sp>
      <p:pic>
        <p:nvPicPr>
          <p:cNvPr id="3" name="Picture 2" descr="http://www.restorasyonmerkezi.com/forum/imagehosting/thum_147ff9fa4f038f.jpg">
            <a:hlinkClick r:id="rId2"/>
          </p:cNvPr>
          <p:cNvPicPr>
            <a:picLocks noChangeAspect="1" noChangeArrowheads="1"/>
          </p:cNvPicPr>
          <p:nvPr/>
        </p:nvPicPr>
        <p:blipFill>
          <a:blip r:embed="rId3"/>
          <a:srcRect/>
          <a:stretch>
            <a:fillRect/>
          </a:stretch>
        </p:blipFill>
        <p:spPr bwMode="auto">
          <a:xfrm>
            <a:off x="5000628" y="857232"/>
            <a:ext cx="3100384" cy="5011468"/>
          </a:xfrm>
          <a:prstGeom prst="rect">
            <a:avLst/>
          </a:prstGeom>
          <a:noFill/>
        </p:spPr>
      </p:pic>
    </p:spTree>
    <p:extLst>
      <p:ext uri="{BB962C8B-B14F-4D97-AF65-F5344CB8AC3E}">
        <p14:creationId xmlns:p14="http://schemas.microsoft.com/office/powerpoint/2010/main" val="19786146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00034" y="642918"/>
            <a:ext cx="3714776" cy="5262979"/>
          </a:xfrm>
          <a:prstGeom prst="rect">
            <a:avLst/>
          </a:prstGeom>
        </p:spPr>
        <p:txBody>
          <a:bodyPr wrap="square">
            <a:spAutoFit/>
          </a:bodyPr>
          <a:lstStyle/>
          <a:p>
            <a:pPr>
              <a:buFont typeface="Wingdings" pitchFamily="2" charset="2"/>
              <a:buChar char="v"/>
            </a:pPr>
            <a:r>
              <a:rPr lang="tr-TR" sz="2800" dirty="0">
                <a:solidFill>
                  <a:srgbClr val="FF0000"/>
                </a:solidFill>
              </a:rPr>
              <a:t>Osmanlı</a:t>
            </a:r>
            <a:r>
              <a:rPr lang="tr-TR" sz="2800" dirty="0"/>
              <a:t> döneminde maden sanatı </a:t>
            </a:r>
            <a:r>
              <a:rPr lang="tr-TR" sz="2800" dirty="0" smtClean="0"/>
              <a:t>15. </a:t>
            </a:r>
            <a:r>
              <a:rPr lang="tr-TR" sz="2800" dirty="0"/>
              <a:t>yüzyıldan sonra büyük </a:t>
            </a:r>
            <a:r>
              <a:rPr lang="tr-TR" sz="2800" dirty="0">
                <a:solidFill>
                  <a:srgbClr val="FF0000"/>
                </a:solidFill>
              </a:rPr>
              <a:t>gelişme</a:t>
            </a:r>
            <a:r>
              <a:rPr lang="tr-TR" sz="2800" dirty="0"/>
              <a:t> göstermiş ve </a:t>
            </a:r>
            <a:r>
              <a:rPr lang="tr-TR" sz="2800" dirty="0" smtClean="0"/>
              <a:t>16-17. </a:t>
            </a:r>
            <a:r>
              <a:rPr lang="tr-TR" sz="2800" dirty="0"/>
              <a:t>yüzyıllarda en parlak dönemini yaşamıştır. </a:t>
            </a:r>
          </a:p>
          <a:p>
            <a:pPr>
              <a:buFont typeface="Wingdings" pitchFamily="2" charset="2"/>
              <a:buChar char="v"/>
            </a:pPr>
            <a:endParaRPr lang="tr-TR" sz="2800" dirty="0"/>
          </a:p>
          <a:p>
            <a:pPr>
              <a:buFont typeface="Wingdings" pitchFamily="2" charset="2"/>
              <a:buChar char="v"/>
            </a:pPr>
            <a:r>
              <a:rPr lang="tr-TR" sz="2800" dirty="0"/>
              <a:t>Bu dönemde maden sanatında </a:t>
            </a:r>
            <a:r>
              <a:rPr lang="tr-TR" sz="2800" dirty="0">
                <a:solidFill>
                  <a:srgbClr val="FF0000"/>
                </a:solidFill>
              </a:rPr>
              <a:t>gümüş</a:t>
            </a:r>
            <a:r>
              <a:rPr lang="tr-TR" sz="2800" dirty="0"/>
              <a:t> ve </a:t>
            </a:r>
            <a:r>
              <a:rPr lang="tr-TR" sz="2800" dirty="0">
                <a:solidFill>
                  <a:srgbClr val="FF0000"/>
                </a:solidFill>
              </a:rPr>
              <a:t>altın</a:t>
            </a:r>
            <a:r>
              <a:rPr lang="tr-TR" sz="2800" dirty="0"/>
              <a:t> işçiliğinin ağırlığı artmaya başlamıştır. </a:t>
            </a:r>
          </a:p>
        </p:txBody>
      </p:sp>
      <p:pic>
        <p:nvPicPr>
          <p:cNvPr id="90114" name="Picture 2" descr="http://img225.imageshack.us/img225/9492/dekorb12.jpg">
            <a:hlinkClick r:id="rId2"/>
          </p:cNvPr>
          <p:cNvPicPr>
            <a:picLocks noChangeAspect="1" noChangeArrowheads="1"/>
          </p:cNvPicPr>
          <p:nvPr/>
        </p:nvPicPr>
        <p:blipFill>
          <a:blip r:embed="rId3"/>
          <a:srcRect/>
          <a:stretch>
            <a:fillRect/>
          </a:stretch>
        </p:blipFill>
        <p:spPr bwMode="auto">
          <a:xfrm>
            <a:off x="4813527" y="2071678"/>
            <a:ext cx="3878063" cy="2714644"/>
          </a:xfrm>
          <a:prstGeom prst="rect">
            <a:avLst/>
          </a:prstGeom>
          <a:noFill/>
        </p:spPr>
      </p:pic>
    </p:spTree>
    <p:extLst>
      <p:ext uri="{BB962C8B-B14F-4D97-AF65-F5344CB8AC3E}">
        <p14:creationId xmlns:p14="http://schemas.microsoft.com/office/powerpoint/2010/main" val="19786146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71472" y="1071546"/>
            <a:ext cx="3357586" cy="4832092"/>
          </a:xfrm>
          <a:prstGeom prst="rect">
            <a:avLst/>
          </a:prstGeom>
        </p:spPr>
        <p:txBody>
          <a:bodyPr wrap="square">
            <a:spAutoFit/>
          </a:bodyPr>
          <a:lstStyle/>
          <a:p>
            <a:r>
              <a:rPr lang="tr-TR" sz="2800" dirty="0">
                <a:solidFill>
                  <a:srgbClr val="FF0000"/>
                </a:solidFill>
              </a:rPr>
              <a:t>Fatih</a:t>
            </a:r>
            <a:r>
              <a:rPr lang="tr-TR" sz="2800" dirty="0"/>
              <a:t> döneminden sonra maden sanatında giderek ortak bir anlayış belirmeye başlamış, süslemede </a:t>
            </a:r>
            <a:r>
              <a:rPr lang="tr-TR" sz="2800" dirty="0">
                <a:solidFill>
                  <a:srgbClr val="FF0000"/>
                </a:solidFill>
              </a:rPr>
              <a:t>hayvan</a:t>
            </a:r>
            <a:r>
              <a:rPr lang="tr-TR" sz="2800" dirty="0"/>
              <a:t> figürlerinin yoğunluğu azalırken </a:t>
            </a:r>
            <a:r>
              <a:rPr lang="tr-TR" sz="2800" dirty="0">
                <a:solidFill>
                  <a:srgbClr val="FF0000"/>
                </a:solidFill>
              </a:rPr>
              <a:t>bitkisel</a:t>
            </a:r>
            <a:r>
              <a:rPr lang="tr-TR" sz="2800" dirty="0"/>
              <a:t> motifler ağırlık kazanmıştır. </a:t>
            </a:r>
          </a:p>
          <a:p>
            <a:pPr>
              <a:buFont typeface="Wingdings" pitchFamily="2" charset="2"/>
              <a:buChar char="v"/>
            </a:pPr>
            <a:endParaRPr lang="tr-TR" sz="2800" dirty="0"/>
          </a:p>
        </p:txBody>
      </p:sp>
      <p:pic>
        <p:nvPicPr>
          <p:cNvPr id="89094" name="Picture 6" descr="http://img372.imageshack.us/img372/6876/turkislam01lr0.jpg">
            <a:hlinkClick r:id="rId2"/>
          </p:cNvPr>
          <p:cNvPicPr>
            <a:picLocks noChangeAspect="1" noChangeArrowheads="1"/>
          </p:cNvPicPr>
          <p:nvPr/>
        </p:nvPicPr>
        <p:blipFill>
          <a:blip r:embed="rId3"/>
          <a:srcRect/>
          <a:stretch>
            <a:fillRect/>
          </a:stretch>
        </p:blipFill>
        <p:spPr bwMode="auto">
          <a:xfrm>
            <a:off x="4857752" y="857232"/>
            <a:ext cx="3538216" cy="5391148"/>
          </a:xfrm>
          <a:prstGeom prst="rect">
            <a:avLst/>
          </a:prstGeom>
          <a:noFill/>
        </p:spPr>
      </p:pic>
    </p:spTree>
    <p:extLst>
      <p:ext uri="{BB962C8B-B14F-4D97-AF65-F5344CB8AC3E}">
        <p14:creationId xmlns:p14="http://schemas.microsoft.com/office/powerpoint/2010/main" val="19786146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13994" y="260648"/>
            <a:ext cx="7818662" cy="2677656"/>
          </a:xfrm>
          <a:prstGeom prst="rect">
            <a:avLst/>
          </a:prstGeom>
        </p:spPr>
        <p:txBody>
          <a:bodyPr wrap="square">
            <a:spAutoFit/>
          </a:bodyPr>
          <a:lstStyle/>
          <a:p>
            <a:r>
              <a:rPr lang="tr-TR" sz="2800" b="1" dirty="0"/>
              <a:t> Cam Sanatı</a:t>
            </a:r>
          </a:p>
          <a:p>
            <a:endParaRPr lang="tr-TR" sz="2800" dirty="0"/>
          </a:p>
          <a:p>
            <a:pPr>
              <a:buFont typeface="Wingdings" pitchFamily="2" charset="2"/>
              <a:buChar char="v"/>
            </a:pPr>
            <a:r>
              <a:rPr lang="tr-TR" sz="2800" dirty="0"/>
              <a:t>Cam, İslam dünyasında ilk dönemlerden beri bilinen, hem </a:t>
            </a:r>
            <a:r>
              <a:rPr lang="tr-TR" sz="2800" dirty="0">
                <a:solidFill>
                  <a:srgbClr val="FF0000"/>
                </a:solidFill>
              </a:rPr>
              <a:t>süs</a:t>
            </a:r>
            <a:r>
              <a:rPr lang="tr-TR" sz="2800" dirty="0"/>
              <a:t> hem </a:t>
            </a:r>
            <a:r>
              <a:rPr lang="tr-TR" sz="2800" dirty="0">
                <a:solidFill>
                  <a:srgbClr val="FF0000"/>
                </a:solidFill>
              </a:rPr>
              <a:t>mimarî</a:t>
            </a:r>
            <a:r>
              <a:rPr lang="tr-TR" sz="2800" dirty="0"/>
              <a:t> hem de </a:t>
            </a:r>
            <a:r>
              <a:rPr lang="tr-TR" sz="2800" dirty="0">
                <a:solidFill>
                  <a:srgbClr val="FF0000"/>
                </a:solidFill>
              </a:rPr>
              <a:t>fonksiyonel</a:t>
            </a:r>
            <a:r>
              <a:rPr lang="tr-TR" sz="2800" dirty="0"/>
              <a:t> amaçlı kullanımı olan bir malzemedir. </a:t>
            </a:r>
          </a:p>
          <a:p>
            <a:pPr>
              <a:buFont typeface="Wingdings" pitchFamily="2" charset="2"/>
              <a:buChar char="v"/>
            </a:pPr>
            <a:endParaRPr lang="tr-TR" sz="2800" dirty="0"/>
          </a:p>
        </p:txBody>
      </p:sp>
      <p:pic>
        <p:nvPicPr>
          <p:cNvPr id="4098" name="Picture 2" descr="Sert, Saydam ve Kırılgan 21 Türk Cam Sanatı 2 - Füsun Kavrakoğl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708920"/>
            <a:ext cx="4676775" cy="387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611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28662" y="1166843"/>
            <a:ext cx="7027714" cy="3970318"/>
          </a:xfrm>
          <a:prstGeom prst="rect">
            <a:avLst/>
          </a:prstGeom>
        </p:spPr>
        <p:txBody>
          <a:bodyPr wrap="square">
            <a:spAutoFit/>
          </a:bodyPr>
          <a:lstStyle/>
          <a:p>
            <a:pPr algn="just"/>
            <a:r>
              <a:rPr lang="tr-TR" sz="2800" b="1" dirty="0">
                <a:solidFill>
                  <a:srgbClr val="FF0000"/>
                </a:solidFill>
              </a:rPr>
              <a:t>Figürlü bezemeler</a:t>
            </a:r>
            <a:r>
              <a:rPr lang="tr-TR" sz="2800" dirty="0">
                <a:solidFill>
                  <a:srgbClr val="FF0000"/>
                </a:solidFill>
              </a:rPr>
              <a:t>: </a:t>
            </a:r>
          </a:p>
          <a:p>
            <a:pPr algn="just"/>
            <a:endParaRPr lang="tr-TR" sz="2800" dirty="0"/>
          </a:p>
          <a:p>
            <a:pPr marL="457200" indent="-457200" algn="just">
              <a:buFont typeface="Wingdings" pitchFamily="2" charset="2"/>
              <a:buChar char="v"/>
            </a:pPr>
            <a:r>
              <a:rPr lang="tr-TR" sz="2800" dirty="0"/>
              <a:t>İslam sanatında, minyatür hariç tutulursa, figürlü bezemenin çok az kullanıldığı görülmektedir. </a:t>
            </a:r>
          </a:p>
          <a:p>
            <a:pPr marL="457200" indent="-457200" algn="just">
              <a:buFont typeface="Wingdings" pitchFamily="2" charset="2"/>
              <a:buChar char="v"/>
            </a:pPr>
            <a:endParaRPr lang="tr-TR" sz="2800" dirty="0" smtClean="0"/>
          </a:p>
          <a:p>
            <a:pPr marL="457200" indent="-457200" algn="just">
              <a:buFont typeface="Wingdings" pitchFamily="2" charset="2"/>
              <a:buChar char="v"/>
            </a:pPr>
            <a:endParaRPr lang="tr-TR" sz="2800" dirty="0"/>
          </a:p>
          <a:p>
            <a:pPr marL="457200" indent="-457200" algn="just">
              <a:buFont typeface="Wingdings" pitchFamily="2" charset="2"/>
              <a:buChar char="v"/>
            </a:pPr>
            <a:r>
              <a:rPr lang="tr-TR" sz="2800" dirty="0" smtClean="0"/>
              <a:t>İslam sanatında </a:t>
            </a:r>
            <a:r>
              <a:rPr lang="tr-TR" sz="2800" dirty="0"/>
              <a:t>figürlü </a:t>
            </a:r>
            <a:r>
              <a:rPr lang="tr-TR" sz="2800" dirty="0" smtClean="0"/>
              <a:t>süsleme </a:t>
            </a:r>
            <a:r>
              <a:rPr lang="tr-TR" sz="2800" dirty="0"/>
              <a:t>büyük oranda </a:t>
            </a:r>
            <a:r>
              <a:rPr lang="tr-TR" sz="2800" dirty="0" smtClean="0">
                <a:solidFill>
                  <a:srgbClr val="FF0000"/>
                </a:solidFill>
              </a:rPr>
              <a:t>dışlanmıştır</a:t>
            </a:r>
            <a:r>
              <a:rPr lang="tr-TR" sz="2800" dirty="0"/>
              <a:t>.</a:t>
            </a:r>
          </a:p>
        </p:txBody>
      </p:sp>
    </p:spTree>
    <p:extLst>
      <p:ext uri="{BB962C8B-B14F-4D97-AF65-F5344CB8AC3E}">
        <p14:creationId xmlns:p14="http://schemas.microsoft.com/office/powerpoint/2010/main" val="5353658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14348" y="642918"/>
            <a:ext cx="3000396" cy="5693866"/>
          </a:xfrm>
          <a:prstGeom prst="rect">
            <a:avLst/>
          </a:prstGeom>
        </p:spPr>
        <p:txBody>
          <a:bodyPr wrap="square">
            <a:spAutoFit/>
          </a:bodyPr>
          <a:lstStyle/>
          <a:p>
            <a:r>
              <a:rPr lang="tr-TR" sz="2800" b="1" dirty="0"/>
              <a:t> </a:t>
            </a:r>
            <a:endParaRPr lang="tr-TR" sz="2800" dirty="0"/>
          </a:p>
          <a:p>
            <a:pPr>
              <a:buFont typeface="Wingdings" pitchFamily="2" charset="2"/>
              <a:buChar char="v"/>
            </a:pPr>
            <a:r>
              <a:rPr lang="tr-TR" sz="2800" dirty="0"/>
              <a:t>İslamiyet’in ilk yıllarında Müslümanlar </a:t>
            </a:r>
            <a:r>
              <a:rPr lang="tr-TR" sz="2800" dirty="0">
                <a:solidFill>
                  <a:srgbClr val="FF0000"/>
                </a:solidFill>
              </a:rPr>
              <a:t>Yemen</a:t>
            </a:r>
            <a:r>
              <a:rPr lang="tr-TR" sz="2800" dirty="0"/>
              <a:t> üretimi aynalar kullanmışlar, </a:t>
            </a:r>
            <a:r>
              <a:rPr lang="tr-TR" sz="2800" dirty="0" err="1">
                <a:solidFill>
                  <a:srgbClr val="FF0000"/>
                </a:solidFill>
              </a:rPr>
              <a:t>Emeviler</a:t>
            </a:r>
            <a:r>
              <a:rPr lang="tr-TR" sz="2800" dirty="0"/>
              <a:t> döneminde ise Kâbe’nin aydınlatılması için tavanına </a:t>
            </a:r>
            <a:r>
              <a:rPr lang="tr-TR" sz="2800" dirty="0">
                <a:solidFill>
                  <a:srgbClr val="FF0000"/>
                </a:solidFill>
              </a:rPr>
              <a:t>camlar</a:t>
            </a:r>
            <a:r>
              <a:rPr lang="tr-TR" sz="2800" dirty="0"/>
              <a:t> yerleştirmişlerdir. </a:t>
            </a:r>
          </a:p>
        </p:txBody>
      </p:sp>
      <p:pic>
        <p:nvPicPr>
          <p:cNvPr id="84994" name="Picture 2" descr="http://3.bp.blogspot.com/-l7EkRapC18c/To_OobJ6RSI/AAAAAAAAA48/iNPXE5iPyUs/s1600/Kaaba+interior+1.jpg">
            <a:hlinkClick r:id="rId2"/>
          </p:cNvPr>
          <p:cNvPicPr>
            <a:picLocks noChangeAspect="1" noChangeArrowheads="1"/>
          </p:cNvPicPr>
          <p:nvPr/>
        </p:nvPicPr>
        <p:blipFill>
          <a:blip r:embed="rId3"/>
          <a:srcRect/>
          <a:stretch>
            <a:fillRect/>
          </a:stretch>
        </p:blipFill>
        <p:spPr bwMode="auto">
          <a:xfrm>
            <a:off x="4000496" y="1785926"/>
            <a:ext cx="4829175" cy="3581400"/>
          </a:xfrm>
          <a:prstGeom prst="rect">
            <a:avLst/>
          </a:prstGeom>
          <a:noFill/>
        </p:spPr>
      </p:pic>
    </p:spTree>
    <p:extLst>
      <p:ext uri="{BB962C8B-B14F-4D97-AF65-F5344CB8AC3E}">
        <p14:creationId xmlns:p14="http://schemas.microsoft.com/office/powerpoint/2010/main" val="38376118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00100" y="751344"/>
            <a:ext cx="3857652" cy="5262979"/>
          </a:xfrm>
          <a:prstGeom prst="rect">
            <a:avLst/>
          </a:prstGeom>
        </p:spPr>
        <p:txBody>
          <a:bodyPr wrap="square">
            <a:spAutoFit/>
          </a:bodyPr>
          <a:lstStyle/>
          <a:p>
            <a:pPr>
              <a:buFont typeface="Wingdings" pitchFamily="2" charset="2"/>
              <a:buChar char="v"/>
            </a:pPr>
            <a:endParaRPr lang="tr-TR" sz="2800" dirty="0"/>
          </a:p>
          <a:p>
            <a:pPr>
              <a:buFont typeface="Wingdings" pitchFamily="2" charset="2"/>
              <a:buChar char="v"/>
            </a:pPr>
            <a:r>
              <a:rPr lang="tr-TR" sz="2800" dirty="0">
                <a:solidFill>
                  <a:srgbClr val="FF0000"/>
                </a:solidFill>
              </a:rPr>
              <a:t>Abbasiler</a:t>
            </a:r>
            <a:r>
              <a:rPr lang="tr-TR" sz="2800" dirty="0"/>
              <a:t> zamanında cam işçiliği daha da gelişmiş ve Irak bölgesi önemli bir </a:t>
            </a:r>
            <a:r>
              <a:rPr lang="tr-TR" sz="2800" dirty="0">
                <a:solidFill>
                  <a:srgbClr val="FF0000"/>
                </a:solidFill>
              </a:rPr>
              <a:t>imalat</a:t>
            </a:r>
            <a:r>
              <a:rPr lang="tr-TR" sz="2800" dirty="0"/>
              <a:t> merkezi olmuştur. </a:t>
            </a:r>
          </a:p>
          <a:p>
            <a:pPr>
              <a:buFont typeface="Wingdings" pitchFamily="2" charset="2"/>
              <a:buChar char="v"/>
            </a:pPr>
            <a:endParaRPr lang="tr-TR" sz="2800" dirty="0"/>
          </a:p>
          <a:p>
            <a:pPr>
              <a:buFont typeface="Wingdings" pitchFamily="2" charset="2"/>
              <a:buChar char="v"/>
            </a:pPr>
            <a:endParaRPr lang="tr-TR" sz="2800" dirty="0"/>
          </a:p>
          <a:p>
            <a:pPr>
              <a:buFont typeface="Wingdings" pitchFamily="2" charset="2"/>
              <a:buChar char="v"/>
            </a:pPr>
            <a:r>
              <a:rPr lang="tr-TR" sz="2800" dirty="0" err="1">
                <a:solidFill>
                  <a:srgbClr val="FF0000"/>
                </a:solidFill>
              </a:rPr>
              <a:t>Samarra</a:t>
            </a:r>
            <a:r>
              <a:rPr lang="tr-TR" sz="2800" dirty="0"/>
              <a:t> kazılarında bulunan cam </a:t>
            </a:r>
            <a:r>
              <a:rPr lang="tr-TR" sz="2800" dirty="0" err="1"/>
              <a:t>mozayik</a:t>
            </a:r>
            <a:r>
              <a:rPr lang="tr-TR" sz="2800" dirty="0"/>
              <a:t> parçaları bunu teyit etmektedir.</a:t>
            </a:r>
          </a:p>
        </p:txBody>
      </p:sp>
      <p:pic>
        <p:nvPicPr>
          <p:cNvPr id="83972" name="Picture 4" descr="http://www.christies.com/lotfinderimages/d51251/d5125154l.jpg">
            <a:hlinkClick r:id="rId2"/>
          </p:cNvPr>
          <p:cNvPicPr>
            <a:picLocks noChangeAspect="1" noChangeArrowheads="1"/>
          </p:cNvPicPr>
          <p:nvPr/>
        </p:nvPicPr>
        <p:blipFill>
          <a:blip r:embed="rId3"/>
          <a:srcRect/>
          <a:stretch>
            <a:fillRect/>
          </a:stretch>
        </p:blipFill>
        <p:spPr bwMode="auto">
          <a:xfrm>
            <a:off x="5572132" y="1643050"/>
            <a:ext cx="2802523" cy="3595691"/>
          </a:xfrm>
          <a:prstGeom prst="rect">
            <a:avLst/>
          </a:prstGeom>
          <a:noFill/>
        </p:spPr>
      </p:pic>
    </p:spTree>
    <p:extLst>
      <p:ext uri="{BB962C8B-B14F-4D97-AF65-F5344CB8AC3E}">
        <p14:creationId xmlns:p14="http://schemas.microsoft.com/office/powerpoint/2010/main" val="38376118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14348" y="1571612"/>
            <a:ext cx="3143272" cy="4832092"/>
          </a:xfrm>
          <a:prstGeom prst="rect">
            <a:avLst/>
          </a:prstGeom>
        </p:spPr>
        <p:txBody>
          <a:bodyPr wrap="square">
            <a:spAutoFit/>
          </a:bodyPr>
          <a:lstStyle/>
          <a:p>
            <a:pPr>
              <a:buFont typeface="Wingdings" pitchFamily="2" charset="2"/>
              <a:buChar char="v"/>
            </a:pPr>
            <a:r>
              <a:rPr lang="tr-TR" sz="2800" dirty="0">
                <a:solidFill>
                  <a:srgbClr val="FF0000"/>
                </a:solidFill>
              </a:rPr>
              <a:t>Cam işçiliği </a:t>
            </a:r>
            <a:r>
              <a:rPr lang="tr-TR" sz="2800" dirty="0"/>
              <a:t>; sırasıyla </a:t>
            </a:r>
          </a:p>
          <a:p>
            <a:pPr>
              <a:buFont typeface="Arial" pitchFamily="34" charset="0"/>
              <a:buChar char="•"/>
            </a:pPr>
            <a:r>
              <a:rPr lang="tr-TR" sz="2800" dirty="0"/>
              <a:t>Büyük Selçuklu,</a:t>
            </a:r>
          </a:p>
          <a:p>
            <a:pPr>
              <a:buFont typeface="Arial" pitchFamily="34" charset="0"/>
              <a:buChar char="•"/>
            </a:pPr>
            <a:r>
              <a:rPr lang="tr-TR" sz="2800" dirty="0" err="1"/>
              <a:t>Zengiler</a:t>
            </a:r>
            <a:r>
              <a:rPr lang="tr-TR" sz="2800" dirty="0"/>
              <a:t>, </a:t>
            </a:r>
          </a:p>
          <a:p>
            <a:pPr>
              <a:buFont typeface="Arial" pitchFamily="34" charset="0"/>
              <a:buChar char="•"/>
            </a:pPr>
            <a:r>
              <a:rPr lang="tr-TR" sz="2800" dirty="0" err="1"/>
              <a:t>Eyyubiler</a:t>
            </a:r>
            <a:r>
              <a:rPr lang="tr-TR" sz="2800" dirty="0"/>
              <a:t> ve</a:t>
            </a:r>
          </a:p>
          <a:p>
            <a:pPr>
              <a:buFont typeface="Arial" pitchFamily="34" charset="0"/>
              <a:buChar char="•"/>
            </a:pPr>
            <a:r>
              <a:rPr lang="tr-TR" sz="2800" dirty="0">
                <a:solidFill>
                  <a:srgbClr val="FF0000"/>
                </a:solidFill>
              </a:rPr>
              <a:t>Memluklar</a:t>
            </a:r>
            <a:r>
              <a:rPr lang="tr-TR" sz="2800" dirty="0"/>
              <a:t> zamanında büyük gelişme göstermiştir. </a:t>
            </a:r>
          </a:p>
          <a:p>
            <a:pPr>
              <a:buFont typeface="Wingdings" pitchFamily="2" charset="2"/>
              <a:buChar char="v"/>
            </a:pPr>
            <a:endParaRPr lang="tr-TR" sz="2800" dirty="0"/>
          </a:p>
          <a:p>
            <a:pPr>
              <a:buFont typeface="Wingdings" pitchFamily="2" charset="2"/>
              <a:buChar char="v"/>
            </a:pPr>
            <a:endParaRPr lang="tr-TR" sz="2800" dirty="0"/>
          </a:p>
        </p:txBody>
      </p:sp>
      <p:pic>
        <p:nvPicPr>
          <p:cNvPr id="82946" name="Picture 2" descr="http://www.estanbul.com/images/imported/2009/12/fft5_mf148277Jpeg-1.jpeg">
            <a:hlinkClick r:id="rId2"/>
          </p:cNvPr>
          <p:cNvPicPr>
            <a:picLocks noChangeAspect="1" noChangeArrowheads="1"/>
          </p:cNvPicPr>
          <p:nvPr/>
        </p:nvPicPr>
        <p:blipFill>
          <a:blip r:embed="rId3"/>
          <a:srcRect/>
          <a:stretch>
            <a:fillRect/>
          </a:stretch>
        </p:blipFill>
        <p:spPr bwMode="auto">
          <a:xfrm>
            <a:off x="4428833" y="1357298"/>
            <a:ext cx="4432746" cy="4808006"/>
          </a:xfrm>
          <a:prstGeom prst="rect">
            <a:avLst/>
          </a:prstGeom>
          <a:noFill/>
        </p:spPr>
      </p:pic>
      <p:cxnSp>
        <p:nvCxnSpPr>
          <p:cNvPr id="5" name="4 Düz Ok Bağlayıcısı"/>
          <p:cNvCxnSpPr/>
          <p:nvPr/>
        </p:nvCxnSpPr>
        <p:spPr>
          <a:xfrm flipV="1">
            <a:off x="2555776" y="3688574"/>
            <a:ext cx="1688992" cy="2143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388831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2910" y="1428736"/>
            <a:ext cx="2286016" cy="3539430"/>
          </a:xfrm>
          <a:prstGeom prst="rect">
            <a:avLst/>
          </a:prstGeom>
        </p:spPr>
        <p:txBody>
          <a:bodyPr wrap="square">
            <a:spAutoFit/>
          </a:bodyPr>
          <a:lstStyle/>
          <a:p>
            <a:pPr>
              <a:buFont typeface="Wingdings" pitchFamily="2" charset="2"/>
              <a:buChar char="v"/>
            </a:pPr>
            <a:endParaRPr lang="tr-TR" sz="2800" dirty="0"/>
          </a:p>
          <a:p>
            <a:pPr>
              <a:buFont typeface="Wingdings" pitchFamily="2" charset="2"/>
              <a:buChar char="v"/>
            </a:pPr>
            <a:r>
              <a:rPr lang="tr-TR" sz="2800" dirty="0" err="1"/>
              <a:t>İranda</a:t>
            </a:r>
            <a:r>
              <a:rPr lang="tr-TR" sz="2800" dirty="0"/>
              <a:t> </a:t>
            </a:r>
            <a:r>
              <a:rPr lang="tr-TR" sz="2800" dirty="0">
                <a:solidFill>
                  <a:srgbClr val="FF0000"/>
                </a:solidFill>
              </a:rPr>
              <a:t>Rey</a:t>
            </a:r>
            <a:r>
              <a:rPr lang="tr-TR" sz="2800" dirty="0"/>
              <a:t> ve </a:t>
            </a:r>
            <a:r>
              <a:rPr lang="tr-TR" sz="2800" dirty="0">
                <a:solidFill>
                  <a:srgbClr val="FF0000"/>
                </a:solidFill>
              </a:rPr>
              <a:t>Kaşan</a:t>
            </a:r>
            <a:r>
              <a:rPr lang="tr-TR" sz="2800" dirty="0"/>
              <a:t> şehirleri çini ve cam işçiliğinin önemli merkezleridir. </a:t>
            </a:r>
          </a:p>
        </p:txBody>
      </p:sp>
      <p:pic>
        <p:nvPicPr>
          <p:cNvPr id="234498" name="Picture 2" descr="Iran political map"/>
          <p:cNvPicPr>
            <a:picLocks noChangeAspect="1" noChangeArrowheads="1"/>
          </p:cNvPicPr>
          <p:nvPr/>
        </p:nvPicPr>
        <p:blipFill>
          <a:blip r:embed="rId2"/>
          <a:srcRect/>
          <a:stretch>
            <a:fillRect/>
          </a:stretch>
        </p:blipFill>
        <p:spPr bwMode="auto">
          <a:xfrm>
            <a:off x="3428992" y="928670"/>
            <a:ext cx="5143536" cy="5185017"/>
          </a:xfrm>
          <a:prstGeom prst="rect">
            <a:avLst/>
          </a:prstGeom>
          <a:noFill/>
          <a:ln>
            <a:solidFill>
              <a:schemeClr val="accent1"/>
            </a:solidFill>
          </a:ln>
        </p:spPr>
      </p:pic>
      <p:cxnSp>
        <p:nvCxnSpPr>
          <p:cNvPr id="10" name="9 Düz Ok Bağlayıcısı"/>
          <p:cNvCxnSpPr/>
          <p:nvPr/>
        </p:nvCxnSpPr>
        <p:spPr>
          <a:xfrm>
            <a:off x="2714612" y="2214554"/>
            <a:ext cx="2571768" cy="21431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11 Düz Ok Bağlayıcısı"/>
          <p:cNvCxnSpPr/>
          <p:nvPr/>
        </p:nvCxnSpPr>
        <p:spPr>
          <a:xfrm>
            <a:off x="2143108" y="2571744"/>
            <a:ext cx="3071834" cy="3571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388831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00100" y="1071546"/>
            <a:ext cx="7000924" cy="3970318"/>
          </a:xfrm>
          <a:prstGeom prst="rect">
            <a:avLst/>
          </a:prstGeom>
        </p:spPr>
        <p:txBody>
          <a:bodyPr wrap="square">
            <a:spAutoFit/>
          </a:bodyPr>
          <a:lstStyle/>
          <a:p>
            <a:pPr algn="just">
              <a:buFont typeface="Wingdings" pitchFamily="2" charset="2"/>
              <a:buChar char="v"/>
            </a:pPr>
            <a:r>
              <a:rPr lang="tr-TR" sz="2800" dirty="0"/>
              <a:t>Anadolu Selçukluları ve </a:t>
            </a:r>
            <a:r>
              <a:rPr lang="tr-TR" sz="2800" dirty="0" err="1"/>
              <a:t>Artuklular</a:t>
            </a:r>
            <a:r>
              <a:rPr lang="tr-TR" sz="2800" dirty="0"/>
              <a:t> zamanında ise </a:t>
            </a:r>
            <a:r>
              <a:rPr lang="tr-TR" sz="2800" i="1" dirty="0" err="1">
                <a:solidFill>
                  <a:srgbClr val="FF0000"/>
                </a:solidFill>
              </a:rPr>
              <a:t>şemsiyye</a:t>
            </a:r>
            <a:r>
              <a:rPr lang="tr-TR" sz="2800" dirty="0"/>
              <a:t> denilen </a:t>
            </a:r>
            <a:r>
              <a:rPr lang="tr-TR" sz="2800" dirty="0">
                <a:solidFill>
                  <a:srgbClr val="FF0000"/>
                </a:solidFill>
              </a:rPr>
              <a:t>bombeli</a:t>
            </a:r>
            <a:r>
              <a:rPr lang="tr-TR" sz="2800" dirty="0"/>
              <a:t> camlar üretilmiştir. </a:t>
            </a:r>
          </a:p>
          <a:p>
            <a:pPr algn="just">
              <a:buFont typeface="Wingdings" pitchFamily="2" charset="2"/>
              <a:buChar char="v"/>
            </a:pPr>
            <a:endParaRPr lang="tr-TR" sz="2800" dirty="0"/>
          </a:p>
          <a:p>
            <a:pPr algn="just">
              <a:buFont typeface="Wingdings" pitchFamily="2" charset="2"/>
              <a:buChar char="v"/>
            </a:pPr>
            <a:endParaRPr lang="tr-TR" sz="2800" dirty="0"/>
          </a:p>
          <a:p>
            <a:pPr algn="just">
              <a:buFont typeface="Wingdings" pitchFamily="2" charset="2"/>
              <a:buChar char="v"/>
            </a:pPr>
            <a:r>
              <a:rPr lang="tr-TR" sz="2800" dirty="0"/>
              <a:t>Beyşehir Gölü kıyısındaki </a:t>
            </a:r>
            <a:r>
              <a:rPr lang="tr-TR" sz="2800" dirty="0">
                <a:solidFill>
                  <a:srgbClr val="FF0000"/>
                </a:solidFill>
              </a:rPr>
              <a:t>Kubadabad</a:t>
            </a:r>
            <a:r>
              <a:rPr lang="tr-TR" sz="2800" dirty="0"/>
              <a:t> ile Konya </a:t>
            </a:r>
            <a:r>
              <a:rPr lang="tr-TR" sz="2800" dirty="0">
                <a:solidFill>
                  <a:srgbClr val="FF0000"/>
                </a:solidFill>
              </a:rPr>
              <a:t>sarayları</a:t>
            </a:r>
            <a:r>
              <a:rPr lang="tr-TR" sz="2800" dirty="0"/>
              <a:t> kalıntılarında bazıları alçı şebekelere gömülü renkli cam </a:t>
            </a:r>
            <a:r>
              <a:rPr lang="tr-TR" sz="2800" dirty="0" smtClean="0"/>
              <a:t>parçaları </a:t>
            </a:r>
            <a:r>
              <a:rPr lang="tr-TR" sz="2800" dirty="0"/>
              <a:t>bulunmuştur. </a:t>
            </a:r>
          </a:p>
        </p:txBody>
      </p:sp>
    </p:spTree>
    <p:extLst>
      <p:ext uri="{BB962C8B-B14F-4D97-AF65-F5344CB8AC3E}">
        <p14:creationId xmlns:p14="http://schemas.microsoft.com/office/powerpoint/2010/main" val="36388831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http://arkeolojihaber.net/wp-content/kubadabad-osmanli-saraylarina-ornek.jpg">
            <a:hlinkClick r:id="rId2"/>
          </p:cNvPr>
          <p:cNvPicPr>
            <a:picLocks noChangeAspect="1" noChangeArrowheads="1"/>
          </p:cNvPicPr>
          <p:nvPr/>
        </p:nvPicPr>
        <p:blipFill>
          <a:blip r:embed="rId3"/>
          <a:srcRect/>
          <a:stretch>
            <a:fillRect/>
          </a:stretch>
        </p:blipFill>
        <p:spPr bwMode="auto">
          <a:xfrm>
            <a:off x="4226343" y="332656"/>
            <a:ext cx="4500594" cy="2466326"/>
          </a:xfrm>
          <a:prstGeom prst="rect">
            <a:avLst/>
          </a:prstGeom>
          <a:noFill/>
        </p:spPr>
      </p:pic>
      <p:sp>
        <p:nvSpPr>
          <p:cNvPr id="3" name="2 Dikdörtgen"/>
          <p:cNvSpPr/>
          <p:nvPr/>
        </p:nvSpPr>
        <p:spPr>
          <a:xfrm>
            <a:off x="5004048" y="11390"/>
            <a:ext cx="1903278" cy="369332"/>
          </a:xfrm>
          <a:prstGeom prst="rect">
            <a:avLst/>
          </a:prstGeom>
        </p:spPr>
        <p:txBody>
          <a:bodyPr wrap="none">
            <a:spAutoFit/>
          </a:bodyPr>
          <a:lstStyle/>
          <a:p>
            <a:r>
              <a:rPr lang="tr-TR" dirty="0" err="1">
                <a:hlinkClick r:id="rId4" action="ppaction://hlinkfile"/>
              </a:rPr>
              <a:t>Kubadabad</a:t>
            </a:r>
            <a:r>
              <a:rPr lang="tr-TR" dirty="0">
                <a:hlinkClick r:id="rId4" action="ppaction://hlinkfile"/>
              </a:rPr>
              <a:t> Sarayı </a:t>
            </a:r>
            <a:endParaRPr lang="tr-TR" dirty="0"/>
          </a:p>
        </p:txBody>
      </p:sp>
      <p:pic>
        <p:nvPicPr>
          <p:cNvPr id="4" name="Resim 3">
            <a:extLst>
              <a:ext uri="{FF2B5EF4-FFF2-40B4-BE49-F238E27FC236}">
                <a16:creationId xmlns:a16="http://schemas.microsoft.com/office/drawing/2014/main" xmlns="" id="{E8D6E52F-C19A-4BAF-A93A-332184907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62" y="260647"/>
            <a:ext cx="3101518" cy="2078017"/>
          </a:xfrm>
          <a:prstGeom prst="rect">
            <a:avLst/>
          </a:prstGeom>
        </p:spPr>
      </p:pic>
      <p:pic>
        <p:nvPicPr>
          <p:cNvPr id="3076" name="Picture 4" descr="Ä°lgili resi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3120248"/>
            <a:ext cx="6572672" cy="34440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14048" y="510639"/>
            <a:ext cx="3286148" cy="6124754"/>
          </a:xfrm>
          <a:prstGeom prst="rect">
            <a:avLst/>
          </a:prstGeom>
        </p:spPr>
        <p:txBody>
          <a:bodyPr wrap="square">
            <a:spAutoFit/>
          </a:bodyPr>
          <a:lstStyle/>
          <a:p>
            <a:pPr>
              <a:buFont typeface="Wingdings" pitchFamily="2" charset="2"/>
              <a:buChar char="v"/>
            </a:pPr>
            <a:r>
              <a:rPr lang="tr-TR" sz="2800" dirty="0" err="1">
                <a:solidFill>
                  <a:srgbClr val="FF0000"/>
                </a:solidFill>
              </a:rPr>
              <a:t>Osmanlılar’da</a:t>
            </a:r>
            <a:r>
              <a:rPr lang="tr-TR" sz="2800" dirty="0"/>
              <a:t> camcılık önemli bir meslek kolu olmuştur. </a:t>
            </a:r>
            <a:r>
              <a:rPr lang="tr-TR" sz="2800" dirty="0" smtClean="0"/>
              <a:t>Cam ustalarına eskiden </a:t>
            </a:r>
            <a:r>
              <a:rPr lang="tr-TR" sz="2800" dirty="0" err="1" smtClean="0">
                <a:solidFill>
                  <a:srgbClr val="FF0000"/>
                </a:solidFill>
              </a:rPr>
              <a:t>câmgerân</a:t>
            </a:r>
            <a:r>
              <a:rPr lang="tr-TR" sz="2800" dirty="0" smtClean="0">
                <a:solidFill>
                  <a:srgbClr val="FF0000"/>
                </a:solidFill>
              </a:rPr>
              <a:t> </a:t>
            </a:r>
            <a:r>
              <a:rPr lang="tr-TR" sz="2800" dirty="0" smtClean="0"/>
              <a:t>denirdi</a:t>
            </a:r>
            <a:endParaRPr lang="tr-TR" sz="2800" dirty="0"/>
          </a:p>
          <a:p>
            <a:pPr>
              <a:buFont typeface="Wingdings" pitchFamily="2" charset="2"/>
              <a:buChar char="v"/>
            </a:pPr>
            <a:endParaRPr lang="tr-TR" sz="2800" dirty="0"/>
          </a:p>
          <a:p>
            <a:pPr>
              <a:buFont typeface="Wingdings" pitchFamily="2" charset="2"/>
              <a:buChar char="v"/>
            </a:pPr>
            <a:r>
              <a:rPr lang="tr-TR" sz="2800" dirty="0"/>
              <a:t>Osmanlı cam imalatı ve işçiliğinin merkezi İstanbul’da </a:t>
            </a:r>
            <a:r>
              <a:rPr lang="tr-TR" sz="2800" dirty="0" err="1">
                <a:solidFill>
                  <a:srgbClr val="FF0000"/>
                </a:solidFill>
              </a:rPr>
              <a:t>Eğrikapı</a:t>
            </a:r>
            <a:r>
              <a:rPr lang="tr-TR" sz="2800" dirty="0"/>
              <a:t> ve </a:t>
            </a:r>
            <a:r>
              <a:rPr lang="tr-TR" sz="2800" dirty="0">
                <a:solidFill>
                  <a:srgbClr val="FF0000"/>
                </a:solidFill>
              </a:rPr>
              <a:t>Tekfur Sarayı </a:t>
            </a:r>
            <a:r>
              <a:rPr lang="tr-TR" sz="2800" dirty="0"/>
              <a:t>civarında toplanmıştır. </a:t>
            </a:r>
          </a:p>
          <a:p>
            <a:pPr>
              <a:buFont typeface="Wingdings" pitchFamily="2" charset="2"/>
              <a:buChar char="v"/>
            </a:pPr>
            <a:endParaRPr lang="tr-TR" sz="2800" dirty="0"/>
          </a:p>
        </p:txBody>
      </p:sp>
      <p:pic>
        <p:nvPicPr>
          <p:cNvPr id="79874" name="Picture 2" descr="http://www.galapera.org/istanbul/tekfursarayi/ts2.jpg">
            <a:hlinkClick r:id="rId2"/>
          </p:cNvPr>
          <p:cNvPicPr>
            <a:picLocks noChangeAspect="1" noChangeArrowheads="1"/>
          </p:cNvPicPr>
          <p:nvPr/>
        </p:nvPicPr>
        <p:blipFill>
          <a:blip r:embed="rId3"/>
          <a:srcRect/>
          <a:stretch>
            <a:fillRect/>
          </a:stretch>
        </p:blipFill>
        <p:spPr bwMode="auto">
          <a:xfrm>
            <a:off x="3710065" y="1628800"/>
            <a:ext cx="4940939" cy="3888432"/>
          </a:xfrm>
          <a:prstGeom prst="rect">
            <a:avLst/>
          </a:prstGeom>
          <a:noFill/>
        </p:spPr>
      </p:pic>
    </p:spTree>
    <p:extLst>
      <p:ext uri="{BB962C8B-B14F-4D97-AF65-F5344CB8AC3E}">
        <p14:creationId xmlns:p14="http://schemas.microsoft.com/office/powerpoint/2010/main" val="15036310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7584" y="836712"/>
            <a:ext cx="7459192" cy="1815882"/>
          </a:xfrm>
          <a:prstGeom prst="rect">
            <a:avLst/>
          </a:prstGeom>
        </p:spPr>
        <p:txBody>
          <a:bodyPr wrap="square">
            <a:spAutoFit/>
          </a:bodyPr>
          <a:lstStyle/>
          <a:p>
            <a:pPr algn="just">
              <a:buFont typeface="Wingdings" pitchFamily="2" charset="2"/>
              <a:buChar char="v"/>
            </a:pPr>
            <a:r>
              <a:rPr lang="tr-TR" sz="2800" dirty="0"/>
              <a:t>Osmanlı döneminde </a:t>
            </a:r>
            <a:r>
              <a:rPr lang="tr-TR" sz="2800" b="1" dirty="0" err="1"/>
              <a:t>revzen</a:t>
            </a:r>
            <a:r>
              <a:rPr lang="tr-TR" sz="2800" b="1" dirty="0"/>
              <a:t>-i </a:t>
            </a:r>
            <a:r>
              <a:rPr lang="tr-TR" sz="2800" b="1" dirty="0" err="1" smtClean="0"/>
              <a:t>menkuş</a:t>
            </a:r>
            <a:r>
              <a:rPr lang="tr-TR" sz="2800" b="1" dirty="0"/>
              <a:t> </a:t>
            </a:r>
            <a:r>
              <a:rPr lang="tr-TR" sz="2800" b="1" dirty="0" smtClean="0">
                <a:solidFill>
                  <a:srgbClr val="FF0000"/>
                </a:solidFill>
              </a:rPr>
              <a:t>(</a:t>
            </a:r>
            <a:r>
              <a:rPr lang="tr-TR" sz="2800" i="1" dirty="0" smtClean="0">
                <a:solidFill>
                  <a:srgbClr val="FF0000"/>
                </a:solidFill>
              </a:rPr>
              <a:t>vitray)</a:t>
            </a:r>
            <a:r>
              <a:rPr lang="tr-TR" sz="2800" dirty="0" smtClean="0"/>
              <a:t> </a:t>
            </a:r>
            <a:r>
              <a:rPr lang="tr-TR" sz="2800" dirty="0"/>
              <a:t>denilen renkli camlarla teşkil edilmiş cam sanatı oldukça gelişmiştir. </a:t>
            </a:r>
          </a:p>
          <a:p>
            <a:pPr algn="just">
              <a:buFont typeface="Wingdings" pitchFamily="2" charset="2"/>
              <a:buChar char="v"/>
            </a:pPr>
            <a:endParaRPr lang="tr-TR" sz="2800" dirty="0"/>
          </a:p>
        </p:txBody>
      </p:sp>
      <p:pic>
        <p:nvPicPr>
          <p:cNvPr id="236546" name="Picture 2" descr="osmanlida-cam"/>
          <p:cNvPicPr>
            <a:picLocks noChangeAspect="1" noChangeArrowheads="1"/>
          </p:cNvPicPr>
          <p:nvPr/>
        </p:nvPicPr>
        <p:blipFill>
          <a:blip r:embed="rId2"/>
          <a:srcRect/>
          <a:stretch>
            <a:fillRect/>
          </a:stretch>
        </p:blipFill>
        <p:spPr bwMode="auto">
          <a:xfrm>
            <a:off x="1357290" y="2714620"/>
            <a:ext cx="6429420" cy="2964678"/>
          </a:xfrm>
          <a:prstGeom prst="rect">
            <a:avLst/>
          </a:prstGeom>
          <a:noFill/>
        </p:spPr>
      </p:pic>
    </p:spTree>
    <p:extLst>
      <p:ext uri="{BB962C8B-B14F-4D97-AF65-F5344CB8AC3E}">
        <p14:creationId xmlns:p14="http://schemas.microsoft.com/office/powerpoint/2010/main" val="15036310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836712"/>
            <a:ext cx="8352928" cy="3108543"/>
          </a:xfrm>
          <a:prstGeom prst="rect">
            <a:avLst/>
          </a:prstGeom>
        </p:spPr>
        <p:txBody>
          <a:bodyPr wrap="square">
            <a:spAutoFit/>
          </a:bodyPr>
          <a:lstStyle/>
          <a:p>
            <a:pPr algn="just"/>
            <a:endParaRPr lang="tr-TR" sz="2800" dirty="0"/>
          </a:p>
          <a:p>
            <a:pPr marL="457200" indent="-457200" algn="just">
              <a:buFont typeface="Arial" charset="0"/>
              <a:buChar char="•"/>
            </a:pPr>
            <a:r>
              <a:rPr lang="tr-TR" sz="2800" dirty="0" smtClean="0"/>
              <a:t>Süleymaniye 			 (</a:t>
            </a:r>
            <a:r>
              <a:rPr lang="tr-TR" sz="2800" dirty="0" err="1" smtClean="0">
                <a:solidFill>
                  <a:srgbClr val="FF0000"/>
                </a:solidFill>
              </a:rPr>
              <a:t>Şarhoş</a:t>
            </a:r>
            <a:r>
              <a:rPr lang="tr-TR" sz="2800" dirty="0" smtClean="0"/>
              <a:t> </a:t>
            </a:r>
            <a:r>
              <a:rPr lang="tr-TR" sz="2800" dirty="0" smtClean="0">
                <a:solidFill>
                  <a:srgbClr val="FF0000"/>
                </a:solidFill>
              </a:rPr>
              <a:t>İbrahim usta)</a:t>
            </a:r>
            <a:r>
              <a:rPr lang="tr-TR" sz="2800" dirty="0" smtClean="0"/>
              <a:t> </a:t>
            </a:r>
            <a:endParaRPr lang="tr-TR" sz="2800" dirty="0" smtClean="0"/>
          </a:p>
          <a:p>
            <a:pPr marL="457200" indent="-457200" algn="just">
              <a:buFont typeface="Arial" charset="0"/>
              <a:buChar char="•"/>
            </a:pPr>
            <a:r>
              <a:rPr lang="tr-TR" sz="2800" dirty="0" smtClean="0"/>
              <a:t>Üsküdar </a:t>
            </a:r>
            <a:r>
              <a:rPr lang="tr-TR" sz="2800" dirty="0" err="1" smtClean="0"/>
              <a:t>Mihrimah</a:t>
            </a:r>
            <a:r>
              <a:rPr lang="tr-TR" sz="2800" dirty="0" smtClean="0"/>
              <a:t> Sultan</a:t>
            </a:r>
          </a:p>
          <a:p>
            <a:pPr marL="457200" indent="-457200" algn="just">
              <a:buFont typeface="Arial" charset="0"/>
              <a:buChar char="•"/>
            </a:pPr>
            <a:r>
              <a:rPr lang="tr-TR" sz="2800" dirty="0" smtClean="0"/>
              <a:t>Yeni Camii</a:t>
            </a:r>
          </a:p>
          <a:p>
            <a:pPr marL="457200" indent="-457200" algn="just">
              <a:buFont typeface="Arial" charset="0"/>
              <a:buChar char="•"/>
            </a:pPr>
            <a:r>
              <a:rPr lang="tr-TR" sz="2800" dirty="0" smtClean="0"/>
              <a:t>Nuru </a:t>
            </a:r>
            <a:r>
              <a:rPr lang="tr-TR" sz="2800" dirty="0"/>
              <a:t>Osmaniye </a:t>
            </a:r>
            <a:r>
              <a:rPr lang="tr-TR" sz="2800" dirty="0" smtClean="0"/>
              <a:t>Camii  </a:t>
            </a:r>
          </a:p>
          <a:p>
            <a:pPr marL="457200" indent="-457200" algn="just">
              <a:buFont typeface="Arial" charset="0"/>
              <a:buChar char="•"/>
            </a:pPr>
            <a:endParaRPr lang="tr-TR" sz="2800" dirty="0"/>
          </a:p>
          <a:p>
            <a:pPr algn="just"/>
            <a:r>
              <a:rPr lang="tr-TR" sz="2800" dirty="0" smtClean="0"/>
              <a:t>pencereleri </a:t>
            </a:r>
            <a:r>
              <a:rPr lang="tr-TR" sz="2800" dirty="0"/>
              <a:t>dikkat çekici örneklerdir.</a:t>
            </a:r>
          </a:p>
        </p:txBody>
      </p:sp>
    </p:spTree>
    <p:extLst>
      <p:ext uri="{BB962C8B-B14F-4D97-AF65-F5344CB8AC3E}">
        <p14:creationId xmlns:p14="http://schemas.microsoft.com/office/powerpoint/2010/main" val="15036310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928662" y="285728"/>
            <a:ext cx="1988045" cy="369332"/>
          </a:xfrm>
          <a:prstGeom prst="rect">
            <a:avLst/>
          </a:prstGeom>
        </p:spPr>
        <p:txBody>
          <a:bodyPr wrap="none">
            <a:spAutoFit/>
          </a:bodyPr>
          <a:lstStyle/>
          <a:p>
            <a:r>
              <a:rPr lang="tr-TR" dirty="0"/>
              <a:t>Üsküdar </a:t>
            </a:r>
            <a:r>
              <a:rPr lang="tr-TR" dirty="0" err="1"/>
              <a:t>Mihrimah</a:t>
            </a:r>
            <a:r>
              <a:rPr lang="tr-TR" dirty="0"/>
              <a:t> </a:t>
            </a:r>
          </a:p>
        </p:txBody>
      </p:sp>
      <p:pic>
        <p:nvPicPr>
          <p:cNvPr id="4" name="Resim 3">
            <a:extLst>
              <a:ext uri="{FF2B5EF4-FFF2-40B4-BE49-F238E27FC236}">
                <a16:creationId xmlns:a16="http://schemas.microsoft.com/office/drawing/2014/main" xmlns="" id="{6D14F7C7-FD2E-4268-B881-4B06739D4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2" y="944554"/>
            <a:ext cx="4518716" cy="3014630"/>
          </a:xfrm>
          <a:prstGeom prst="rect">
            <a:avLst/>
          </a:prstGeom>
        </p:spPr>
      </p:pic>
      <p:pic>
        <p:nvPicPr>
          <p:cNvPr id="8" name="Resim 7">
            <a:extLst>
              <a:ext uri="{FF2B5EF4-FFF2-40B4-BE49-F238E27FC236}">
                <a16:creationId xmlns:a16="http://schemas.microsoft.com/office/drawing/2014/main" xmlns="" id="{4DFC5ABA-4D6C-472B-AB80-065D7C8AFA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779031"/>
            <a:ext cx="3391597" cy="5052502"/>
          </a:xfrm>
          <a:prstGeom prst="rect">
            <a:avLst/>
          </a:prstGeom>
        </p:spPr>
      </p:pic>
      <p:sp>
        <p:nvSpPr>
          <p:cNvPr id="12" name="4 Dikdörtgen">
            <a:extLst>
              <a:ext uri="{FF2B5EF4-FFF2-40B4-BE49-F238E27FC236}">
                <a16:creationId xmlns:a16="http://schemas.microsoft.com/office/drawing/2014/main" xmlns="" id="{5E91B056-2C17-47C3-8FB0-E0D9E16016EE}"/>
              </a:ext>
            </a:extLst>
          </p:cNvPr>
          <p:cNvSpPr/>
          <p:nvPr/>
        </p:nvSpPr>
        <p:spPr>
          <a:xfrm>
            <a:off x="3290233" y="4869160"/>
            <a:ext cx="1988045" cy="369332"/>
          </a:xfrm>
          <a:prstGeom prst="rect">
            <a:avLst/>
          </a:prstGeom>
        </p:spPr>
        <p:txBody>
          <a:bodyPr wrap="none">
            <a:spAutoFit/>
          </a:bodyPr>
          <a:lstStyle/>
          <a:p>
            <a:r>
              <a:rPr lang="tr-TR" dirty="0"/>
              <a:t>Üsküdar </a:t>
            </a:r>
            <a:r>
              <a:rPr lang="tr-TR" dirty="0" err="1"/>
              <a:t>Mihrimah</a:t>
            </a:r>
            <a:r>
              <a:rPr lang="tr-TR" dirty="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http://warfare.uphero.com/Medieval/Fatimid_bowl-man_with_cups-Fostat-11-12C.jpg">
            <a:hlinkClick r:id="rId2"/>
          </p:cNvPr>
          <p:cNvPicPr>
            <a:picLocks noChangeAspect="1" noChangeArrowheads="1"/>
          </p:cNvPicPr>
          <p:nvPr/>
        </p:nvPicPr>
        <p:blipFill>
          <a:blip r:embed="rId3"/>
          <a:srcRect/>
          <a:stretch>
            <a:fillRect/>
          </a:stretch>
        </p:blipFill>
        <p:spPr bwMode="auto">
          <a:xfrm>
            <a:off x="626396" y="2244277"/>
            <a:ext cx="3714776" cy="3714776"/>
          </a:xfrm>
          <a:prstGeom prst="rect">
            <a:avLst/>
          </a:prstGeom>
          <a:noFill/>
        </p:spPr>
      </p:pic>
      <p:sp>
        <p:nvSpPr>
          <p:cNvPr id="3" name="2 Dikdörtgen"/>
          <p:cNvSpPr/>
          <p:nvPr/>
        </p:nvSpPr>
        <p:spPr>
          <a:xfrm>
            <a:off x="844859" y="6167615"/>
            <a:ext cx="3155864" cy="369332"/>
          </a:xfrm>
          <a:prstGeom prst="rect">
            <a:avLst/>
          </a:prstGeom>
        </p:spPr>
        <p:txBody>
          <a:bodyPr wrap="none">
            <a:spAutoFit/>
          </a:bodyPr>
          <a:lstStyle/>
          <a:p>
            <a:r>
              <a:rPr lang="tr-TR" dirty="0" err="1">
                <a:hlinkClick r:id="rId4" action="ppaction://hlinkfile"/>
              </a:rPr>
              <a:t>Man</a:t>
            </a:r>
            <a:r>
              <a:rPr lang="tr-TR" dirty="0">
                <a:hlinkClick r:id="rId4" action="ppaction://hlinkfile"/>
              </a:rPr>
              <a:t> </a:t>
            </a:r>
            <a:r>
              <a:rPr lang="tr-TR" dirty="0" err="1">
                <a:hlinkClick r:id="rId4" action="ppaction://hlinkfile"/>
              </a:rPr>
              <a:t>with</a:t>
            </a:r>
            <a:r>
              <a:rPr lang="tr-TR" dirty="0">
                <a:hlinkClick r:id="rId4" action="ppaction://hlinkfile"/>
              </a:rPr>
              <a:t> </a:t>
            </a:r>
            <a:r>
              <a:rPr lang="tr-TR" dirty="0" err="1">
                <a:hlinkClick r:id="rId4" action="ppaction://hlinkfile"/>
              </a:rPr>
              <a:t>Cups</a:t>
            </a:r>
            <a:r>
              <a:rPr lang="tr-TR" dirty="0">
                <a:hlinkClick r:id="rId4" action="ppaction://hlinkfile"/>
              </a:rPr>
              <a:t> on </a:t>
            </a:r>
            <a:r>
              <a:rPr lang="tr-TR" dirty="0" err="1">
                <a:hlinkClick r:id="rId4" action="ppaction://hlinkfile"/>
              </a:rPr>
              <a:t>Fatimid</a:t>
            </a:r>
            <a:r>
              <a:rPr lang="tr-TR" dirty="0">
                <a:hlinkClick r:id="rId4" action="ppaction://hlinkfile"/>
              </a:rPr>
              <a:t> </a:t>
            </a:r>
            <a:r>
              <a:rPr lang="tr-TR" dirty="0" err="1">
                <a:hlinkClick r:id="rId4" action="ppaction://hlinkfile"/>
              </a:rPr>
              <a:t>Bowl</a:t>
            </a:r>
            <a:endParaRPr lang="tr-TR" dirty="0"/>
          </a:p>
        </p:txBody>
      </p:sp>
      <p:pic>
        <p:nvPicPr>
          <p:cNvPr id="236548" name="Picture 4" descr="http://i1296.photobucket.com/albums/ag6/Corwin_Ash/Seljuk3.jpg">
            <a:hlinkClick r:id="rId5"/>
          </p:cNvPr>
          <p:cNvPicPr>
            <a:picLocks noChangeAspect="1" noChangeArrowheads="1"/>
          </p:cNvPicPr>
          <p:nvPr/>
        </p:nvPicPr>
        <p:blipFill>
          <a:blip r:embed="rId6"/>
          <a:srcRect/>
          <a:stretch>
            <a:fillRect/>
          </a:stretch>
        </p:blipFill>
        <p:spPr bwMode="auto">
          <a:xfrm>
            <a:off x="4572000" y="2948056"/>
            <a:ext cx="4368335" cy="3010998"/>
          </a:xfrm>
          <a:prstGeom prst="rect">
            <a:avLst/>
          </a:prstGeom>
          <a:noFill/>
        </p:spPr>
      </p:pic>
      <p:sp>
        <p:nvSpPr>
          <p:cNvPr id="5" name="4 Dikdörtgen"/>
          <p:cNvSpPr/>
          <p:nvPr/>
        </p:nvSpPr>
        <p:spPr>
          <a:xfrm>
            <a:off x="5580112" y="6167615"/>
            <a:ext cx="2424638" cy="369332"/>
          </a:xfrm>
          <a:prstGeom prst="rect">
            <a:avLst/>
          </a:prstGeom>
        </p:spPr>
        <p:txBody>
          <a:bodyPr wrap="none">
            <a:spAutoFit/>
          </a:bodyPr>
          <a:lstStyle/>
          <a:p>
            <a:r>
              <a:rPr lang="tr-TR" dirty="0" err="1">
                <a:hlinkClick r:id="rId7" action="ppaction://hlinkfile"/>
              </a:rPr>
              <a:t>Seljuq</a:t>
            </a:r>
            <a:r>
              <a:rPr lang="tr-TR" dirty="0">
                <a:hlinkClick r:id="rId7" action="ppaction://hlinkfile"/>
              </a:rPr>
              <a:t> </a:t>
            </a:r>
            <a:r>
              <a:rPr lang="tr-TR" dirty="0" err="1">
                <a:hlinkClick r:id="rId7" action="ppaction://hlinkfile"/>
              </a:rPr>
              <a:t>Sultanate</a:t>
            </a:r>
            <a:r>
              <a:rPr lang="tr-TR" dirty="0">
                <a:hlinkClick r:id="rId7" action="ppaction://hlinkfile"/>
              </a:rPr>
              <a:t> of Rum</a:t>
            </a:r>
            <a:endParaRPr lang="tr-TR" dirty="0"/>
          </a:p>
        </p:txBody>
      </p:sp>
      <p:sp>
        <p:nvSpPr>
          <p:cNvPr id="2" name="Dikdörtgen 1">
            <a:extLst>
              <a:ext uri="{FF2B5EF4-FFF2-40B4-BE49-F238E27FC236}">
                <a16:creationId xmlns:a16="http://schemas.microsoft.com/office/drawing/2014/main" xmlns="" id="{CB6B92A2-081B-4902-984B-F2E37D951FF8}"/>
              </a:ext>
            </a:extLst>
          </p:cNvPr>
          <p:cNvSpPr/>
          <p:nvPr/>
        </p:nvSpPr>
        <p:spPr>
          <a:xfrm>
            <a:off x="161550" y="188640"/>
            <a:ext cx="8352429" cy="1815882"/>
          </a:xfrm>
          <a:prstGeom prst="rect">
            <a:avLst/>
          </a:prstGeom>
        </p:spPr>
        <p:txBody>
          <a:bodyPr wrap="square">
            <a:spAutoFit/>
          </a:bodyPr>
          <a:lstStyle/>
          <a:p>
            <a:pPr marL="457200" indent="-457200" algn="just">
              <a:buFont typeface="Wingdings" pitchFamily="2" charset="2"/>
              <a:buChar char="v"/>
            </a:pPr>
            <a:r>
              <a:rPr lang="tr-TR" sz="2800" dirty="0" smtClean="0">
                <a:solidFill>
                  <a:srgbClr val="FF0000"/>
                </a:solidFill>
              </a:rPr>
              <a:t>Figürlü </a:t>
            </a:r>
            <a:r>
              <a:rPr lang="tr-TR" sz="2800" dirty="0">
                <a:solidFill>
                  <a:srgbClr val="FF0000"/>
                </a:solidFill>
              </a:rPr>
              <a:t>bezemenin en fazla görüldüğü </a:t>
            </a:r>
            <a:r>
              <a:rPr lang="tr-TR" sz="2800" dirty="0" smtClean="0">
                <a:solidFill>
                  <a:srgbClr val="FF0000"/>
                </a:solidFill>
              </a:rPr>
              <a:t>dönemler</a:t>
            </a:r>
            <a:r>
              <a:rPr lang="tr-TR" sz="2800" dirty="0" smtClean="0"/>
              <a:t>:</a:t>
            </a:r>
          </a:p>
          <a:p>
            <a:pPr algn="just"/>
            <a:r>
              <a:rPr lang="tr-TR" sz="2800" dirty="0" smtClean="0"/>
              <a:t>	</a:t>
            </a:r>
            <a:r>
              <a:rPr lang="tr-TR" sz="2800" dirty="0" err="1" smtClean="0"/>
              <a:t>Emeviler</a:t>
            </a:r>
            <a:r>
              <a:rPr lang="tr-TR" sz="2800" dirty="0" smtClean="0"/>
              <a:t>, </a:t>
            </a:r>
          </a:p>
          <a:p>
            <a:pPr algn="just"/>
            <a:r>
              <a:rPr lang="tr-TR" sz="2800" dirty="0" smtClean="0"/>
              <a:t>	Fatımiler </a:t>
            </a:r>
          </a:p>
          <a:p>
            <a:pPr algn="just"/>
            <a:r>
              <a:rPr lang="tr-TR" sz="2800" dirty="0" smtClean="0"/>
              <a:t>	Selçuklular </a:t>
            </a:r>
            <a:endParaRPr lang="tr-TR" sz="28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332656"/>
            <a:ext cx="3240359" cy="6124754"/>
          </a:xfrm>
          <a:prstGeom prst="rect">
            <a:avLst/>
          </a:prstGeom>
        </p:spPr>
        <p:txBody>
          <a:bodyPr wrap="square">
            <a:spAutoFit/>
          </a:bodyPr>
          <a:lstStyle/>
          <a:p>
            <a:pPr>
              <a:buFont typeface="Wingdings" pitchFamily="2" charset="2"/>
              <a:buChar char="v"/>
            </a:pPr>
            <a:r>
              <a:rPr lang="tr-TR" sz="2800" dirty="0"/>
              <a:t>Sultan I. Abdülaziz zamanında (1839-1861) önce </a:t>
            </a:r>
            <a:r>
              <a:rPr lang="tr-TR" sz="2800" dirty="0" err="1">
                <a:solidFill>
                  <a:srgbClr val="FF0000"/>
                </a:solidFill>
              </a:rPr>
              <a:t>Çubuklu’da</a:t>
            </a:r>
            <a:r>
              <a:rPr lang="tr-TR" sz="2800" dirty="0"/>
              <a:t> sonra da </a:t>
            </a:r>
            <a:r>
              <a:rPr lang="tr-TR" sz="2800" dirty="0">
                <a:solidFill>
                  <a:srgbClr val="FF0000"/>
                </a:solidFill>
              </a:rPr>
              <a:t>Beykoz’da</a:t>
            </a:r>
            <a:r>
              <a:rPr lang="tr-TR" sz="2800" dirty="0"/>
              <a:t> cam </a:t>
            </a:r>
            <a:r>
              <a:rPr lang="tr-TR" sz="2800" dirty="0" err="1"/>
              <a:t>atelyeleri</a:t>
            </a:r>
            <a:r>
              <a:rPr lang="tr-TR" sz="2800" dirty="0"/>
              <a:t> kurulmuştur. </a:t>
            </a:r>
          </a:p>
          <a:p>
            <a:pPr>
              <a:buFont typeface="Wingdings" pitchFamily="2" charset="2"/>
              <a:buChar char="v"/>
            </a:pPr>
            <a:endParaRPr lang="tr-TR" sz="2800" dirty="0"/>
          </a:p>
          <a:p>
            <a:pPr>
              <a:buFont typeface="Wingdings" pitchFamily="2" charset="2"/>
              <a:buChar char="v"/>
            </a:pPr>
            <a:r>
              <a:rPr lang="tr-TR" sz="2800" dirty="0" err="1">
                <a:solidFill>
                  <a:srgbClr val="FF0000"/>
                </a:solidFill>
              </a:rPr>
              <a:t>Çubuklu’da</a:t>
            </a:r>
            <a:r>
              <a:rPr lang="tr-TR" sz="2800" dirty="0"/>
              <a:t> yapılan bir grup cam işleri, renkleri bülbül gözüne benzediği için </a:t>
            </a:r>
            <a:r>
              <a:rPr lang="tr-TR" sz="2800" i="1" dirty="0" err="1">
                <a:solidFill>
                  <a:srgbClr val="FF0000"/>
                </a:solidFill>
              </a:rPr>
              <a:t>çeşm</a:t>
            </a:r>
            <a:r>
              <a:rPr lang="tr-TR" sz="2800" i="1" dirty="0">
                <a:solidFill>
                  <a:srgbClr val="FF0000"/>
                </a:solidFill>
              </a:rPr>
              <a:t>-i</a:t>
            </a:r>
            <a:r>
              <a:rPr lang="tr-TR" sz="2800" i="1" dirty="0"/>
              <a:t> </a:t>
            </a:r>
            <a:r>
              <a:rPr lang="tr-TR" sz="2800" i="1" dirty="0">
                <a:solidFill>
                  <a:srgbClr val="FF0000"/>
                </a:solidFill>
              </a:rPr>
              <a:t>bülbül</a:t>
            </a:r>
            <a:r>
              <a:rPr lang="tr-TR" sz="2800" dirty="0"/>
              <a:t> namıyla anılmıştır.</a:t>
            </a:r>
          </a:p>
        </p:txBody>
      </p:sp>
      <p:pic>
        <p:nvPicPr>
          <p:cNvPr id="7" name="Resim 6">
            <a:extLst>
              <a:ext uri="{FF2B5EF4-FFF2-40B4-BE49-F238E27FC236}">
                <a16:creationId xmlns:a16="http://schemas.microsoft.com/office/drawing/2014/main" xmlns="" id="{2574A447-10EB-476F-8329-EF91E9F5C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748" y="171015"/>
            <a:ext cx="2333625" cy="1943100"/>
          </a:xfrm>
          <a:prstGeom prst="rect">
            <a:avLst/>
          </a:prstGeom>
        </p:spPr>
      </p:pic>
      <p:pic>
        <p:nvPicPr>
          <p:cNvPr id="9" name="Resim 8">
            <a:extLst>
              <a:ext uri="{FF2B5EF4-FFF2-40B4-BE49-F238E27FC236}">
                <a16:creationId xmlns:a16="http://schemas.microsoft.com/office/drawing/2014/main" xmlns="" id="{83E98F21-AE0C-455E-B46B-F1EA1FD38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5299" y="2636912"/>
            <a:ext cx="5065669" cy="3799252"/>
          </a:xfrm>
          <a:prstGeom prst="rect">
            <a:avLst/>
          </a:prstGeom>
        </p:spPr>
      </p:pic>
    </p:spTree>
    <p:extLst>
      <p:ext uri="{BB962C8B-B14F-4D97-AF65-F5344CB8AC3E}">
        <p14:creationId xmlns:p14="http://schemas.microsoft.com/office/powerpoint/2010/main" val="15036310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00100" y="785794"/>
            <a:ext cx="7173440" cy="5693866"/>
          </a:xfrm>
          <a:prstGeom prst="rect">
            <a:avLst/>
          </a:prstGeom>
        </p:spPr>
        <p:txBody>
          <a:bodyPr wrap="square">
            <a:spAutoFit/>
          </a:bodyPr>
          <a:lstStyle/>
          <a:p>
            <a:pPr algn="just">
              <a:buFont typeface="Wingdings" pitchFamily="2" charset="2"/>
              <a:buChar char="v"/>
            </a:pPr>
            <a:r>
              <a:rPr lang="tr-TR" sz="2800" dirty="0"/>
              <a:t>Osmanlılar döneminde camdan yapılan eşyalardan bazıları: </a:t>
            </a:r>
          </a:p>
          <a:p>
            <a:pPr algn="just"/>
            <a:endParaRPr lang="tr-TR" sz="2800" dirty="0"/>
          </a:p>
          <a:p>
            <a:pPr algn="just">
              <a:buFont typeface="Wingdings" pitchFamily="2" charset="2"/>
              <a:buChar char="Ø"/>
            </a:pPr>
            <a:r>
              <a:rPr lang="tr-TR" sz="2800" dirty="0"/>
              <a:t>gülabdanlar, </a:t>
            </a:r>
          </a:p>
          <a:p>
            <a:pPr algn="just">
              <a:buFont typeface="Wingdings" pitchFamily="2" charset="2"/>
              <a:buChar char="Ø"/>
            </a:pPr>
            <a:r>
              <a:rPr lang="tr-TR" sz="2800" dirty="0"/>
              <a:t>ibrikler, </a:t>
            </a:r>
          </a:p>
          <a:p>
            <a:pPr algn="just">
              <a:buFont typeface="Wingdings" pitchFamily="2" charset="2"/>
              <a:buChar char="Ø"/>
            </a:pPr>
            <a:r>
              <a:rPr lang="tr-TR" sz="2800" dirty="0" err="1"/>
              <a:t>laledanlar</a:t>
            </a:r>
            <a:r>
              <a:rPr lang="tr-TR" sz="2800" dirty="0"/>
              <a:t>, </a:t>
            </a:r>
          </a:p>
          <a:p>
            <a:pPr algn="just">
              <a:buFont typeface="Wingdings" pitchFamily="2" charset="2"/>
              <a:buChar char="Ø"/>
            </a:pPr>
            <a:r>
              <a:rPr lang="tr-TR" sz="2800" dirty="0"/>
              <a:t>şamdanlar, </a:t>
            </a:r>
          </a:p>
          <a:p>
            <a:pPr algn="just">
              <a:buFont typeface="Wingdings" pitchFamily="2" charset="2"/>
              <a:buChar char="Ø"/>
            </a:pPr>
            <a:r>
              <a:rPr lang="tr-TR" sz="2800" dirty="0"/>
              <a:t>daldırmalar, </a:t>
            </a:r>
          </a:p>
          <a:p>
            <a:pPr algn="just">
              <a:buFont typeface="Wingdings" pitchFamily="2" charset="2"/>
              <a:buChar char="Ø"/>
            </a:pPr>
            <a:r>
              <a:rPr lang="tr-TR" sz="2800" dirty="0"/>
              <a:t>tabaklar, </a:t>
            </a:r>
          </a:p>
          <a:p>
            <a:pPr algn="just">
              <a:buFont typeface="Wingdings" pitchFamily="2" charset="2"/>
              <a:buChar char="Ø"/>
            </a:pPr>
            <a:r>
              <a:rPr lang="tr-TR" sz="2800" dirty="0"/>
              <a:t>kaseler ve </a:t>
            </a:r>
          </a:p>
          <a:p>
            <a:pPr algn="just">
              <a:buFont typeface="Wingdings" pitchFamily="2" charset="2"/>
              <a:buChar char="Ø"/>
            </a:pPr>
            <a:r>
              <a:rPr lang="tr-TR" sz="2800" dirty="0"/>
              <a:t>fincanlar </a:t>
            </a:r>
          </a:p>
          <a:p>
            <a:pPr algn="just">
              <a:buFont typeface="Wingdings" pitchFamily="2" charset="2"/>
              <a:buChar char="v"/>
            </a:pPr>
            <a:endParaRPr lang="tr-TR" sz="2800" dirty="0"/>
          </a:p>
          <a:p>
            <a:pPr algn="just">
              <a:buFont typeface="Wingdings" pitchFamily="2" charset="2"/>
              <a:buChar char="v"/>
            </a:pPr>
            <a:endParaRPr lang="tr-TR" sz="28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3450710"/>
            <a:ext cx="38100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484784"/>
            <a:ext cx="1873348" cy="249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6310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71472" y="357166"/>
            <a:ext cx="4000528" cy="5693866"/>
          </a:xfrm>
          <a:prstGeom prst="rect">
            <a:avLst/>
          </a:prstGeom>
        </p:spPr>
        <p:txBody>
          <a:bodyPr wrap="square">
            <a:spAutoFit/>
          </a:bodyPr>
          <a:lstStyle/>
          <a:p>
            <a:r>
              <a:rPr lang="tr-TR" sz="2800" b="1" dirty="0"/>
              <a:t> </a:t>
            </a:r>
            <a:r>
              <a:rPr lang="tr-TR" sz="2800" b="1" dirty="0">
                <a:solidFill>
                  <a:srgbClr val="FF0000"/>
                </a:solidFill>
              </a:rPr>
              <a:t>Dokuma ve İşleme Sanatı</a:t>
            </a:r>
          </a:p>
          <a:p>
            <a:endParaRPr lang="tr-TR" sz="2800" dirty="0"/>
          </a:p>
          <a:p>
            <a:pPr>
              <a:buFont typeface="Wingdings" pitchFamily="2" charset="2"/>
              <a:buChar char="v"/>
            </a:pPr>
            <a:r>
              <a:rPr lang="tr-TR" sz="2800" b="1" dirty="0" smtClean="0">
                <a:solidFill>
                  <a:srgbClr val="FF0000"/>
                </a:solidFill>
              </a:rPr>
              <a:t>Halıcılık</a:t>
            </a:r>
          </a:p>
          <a:p>
            <a:r>
              <a:rPr lang="tr-TR" sz="2800" dirty="0" smtClean="0"/>
              <a:t>Dokuma </a:t>
            </a:r>
            <a:r>
              <a:rPr lang="tr-TR" sz="2800" dirty="0"/>
              <a:t>ve işleme sanatları içinde </a:t>
            </a:r>
            <a:r>
              <a:rPr lang="tr-TR" sz="2800" dirty="0" smtClean="0"/>
              <a:t>önemli </a:t>
            </a:r>
            <a:r>
              <a:rPr lang="tr-TR" sz="2800" dirty="0"/>
              <a:t>bir yer </a:t>
            </a:r>
            <a:r>
              <a:rPr lang="tr-TR" sz="2800" dirty="0" smtClean="0"/>
              <a:t>tutar.</a:t>
            </a:r>
            <a:endParaRPr lang="tr-TR" sz="2800" dirty="0"/>
          </a:p>
          <a:p>
            <a:pPr>
              <a:buFont typeface="Wingdings" pitchFamily="2" charset="2"/>
              <a:buChar char="v"/>
            </a:pPr>
            <a:endParaRPr lang="tr-TR" sz="2800" dirty="0"/>
          </a:p>
          <a:p>
            <a:r>
              <a:rPr lang="tr-TR" sz="2800" dirty="0" smtClean="0"/>
              <a:t>Türk </a:t>
            </a:r>
            <a:r>
              <a:rPr lang="tr-TR" sz="2800" dirty="0"/>
              <a:t>ve İslam dünyasında dokuma sanatları </a:t>
            </a:r>
            <a:r>
              <a:rPr lang="tr-TR" sz="2800" dirty="0">
                <a:solidFill>
                  <a:srgbClr val="FF0000"/>
                </a:solidFill>
              </a:rPr>
              <a:t>kuzey yarım kürenin</a:t>
            </a:r>
            <a:r>
              <a:rPr lang="tr-TR" sz="2800" dirty="0"/>
              <a:t> belirli bir kuşağında bulunan coğrafyalarda gelişme göstermiştir. </a:t>
            </a:r>
          </a:p>
        </p:txBody>
      </p:sp>
      <p:pic>
        <p:nvPicPr>
          <p:cNvPr id="72706" name="Picture 2" descr="http://www.resimle.net/data/media/290/hali%20sanati.jpg">
            <a:hlinkClick r:id="rId2"/>
          </p:cNvPr>
          <p:cNvPicPr>
            <a:picLocks noChangeAspect="1" noChangeArrowheads="1"/>
          </p:cNvPicPr>
          <p:nvPr/>
        </p:nvPicPr>
        <p:blipFill>
          <a:blip r:embed="rId3"/>
          <a:srcRect/>
          <a:stretch>
            <a:fillRect/>
          </a:stretch>
        </p:blipFill>
        <p:spPr bwMode="auto">
          <a:xfrm>
            <a:off x="4873712" y="1268760"/>
            <a:ext cx="3729390" cy="4350955"/>
          </a:xfrm>
          <a:prstGeom prst="rect">
            <a:avLst/>
          </a:prstGeom>
          <a:noFill/>
        </p:spPr>
      </p:pic>
    </p:spTree>
    <p:extLst>
      <p:ext uri="{BB962C8B-B14F-4D97-AF65-F5344CB8AC3E}">
        <p14:creationId xmlns:p14="http://schemas.microsoft.com/office/powerpoint/2010/main" val="24883796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476672"/>
            <a:ext cx="8136904" cy="5693866"/>
          </a:xfrm>
          <a:prstGeom prst="rect">
            <a:avLst/>
          </a:prstGeom>
        </p:spPr>
        <p:txBody>
          <a:bodyPr wrap="square">
            <a:spAutoFit/>
          </a:bodyPr>
          <a:lstStyle/>
          <a:p>
            <a:pPr algn="just">
              <a:buFont typeface="Wingdings" pitchFamily="2" charset="2"/>
              <a:buChar char="v"/>
            </a:pPr>
            <a:r>
              <a:rPr lang="tr-TR" sz="2800" dirty="0"/>
              <a:t> Dokuma ve halı sanatının çok eski tarihlerden beri bilindiği ve </a:t>
            </a:r>
            <a:r>
              <a:rPr lang="tr-TR" sz="2800" dirty="0">
                <a:solidFill>
                  <a:srgbClr val="FF0000"/>
                </a:solidFill>
              </a:rPr>
              <a:t>yaygın</a:t>
            </a:r>
            <a:r>
              <a:rPr lang="tr-TR" sz="2800" dirty="0"/>
              <a:t> olduğu yerler:</a:t>
            </a:r>
          </a:p>
          <a:p>
            <a:pPr algn="just"/>
            <a:endParaRPr lang="tr-TR" sz="2800" dirty="0"/>
          </a:p>
          <a:p>
            <a:pPr algn="just">
              <a:buFont typeface="Wingdings" pitchFamily="2" charset="2"/>
              <a:buChar char="Ø"/>
            </a:pPr>
            <a:r>
              <a:rPr lang="tr-TR" sz="2800" dirty="0"/>
              <a:t> Doğu Türkistan, </a:t>
            </a:r>
          </a:p>
          <a:p>
            <a:pPr algn="just">
              <a:buFont typeface="Wingdings" pitchFamily="2" charset="2"/>
              <a:buChar char="Ø"/>
            </a:pPr>
            <a:r>
              <a:rPr lang="tr-TR" sz="2800" dirty="0"/>
              <a:t> </a:t>
            </a:r>
            <a:r>
              <a:rPr lang="tr-TR" sz="2800" dirty="0" smtClean="0"/>
              <a:t>Türkî Cumhuriyetler, </a:t>
            </a:r>
            <a:endParaRPr lang="tr-TR" sz="2800" dirty="0"/>
          </a:p>
          <a:p>
            <a:pPr algn="just">
              <a:buFont typeface="Wingdings" pitchFamily="2" charset="2"/>
              <a:buChar char="Ø"/>
            </a:pPr>
            <a:r>
              <a:rPr lang="tr-TR" sz="2800" dirty="0"/>
              <a:t> Afganistan, </a:t>
            </a:r>
          </a:p>
          <a:p>
            <a:pPr algn="just">
              <a:buFont typeface="Wingdings" pitchFamily="2" charset="2"/>
              <a:buChar char="Ø"/>
            </a:pPr>
            <a:r>
              <a:rPr lang="tr-TR" sz="2800" dirty="0"/>
              <a:t> </a:t>
            </a:r>
            <a:r>
              <a:rPr lang="tr-TR" sz="2800" dirty="0" smtClean="0"/>
              <a:t>İran,</a:t>
            </a:r>
            <a:endParaRPr lang="tr-TR" sz="2800" dirty="0"/>
          </a:p>
          <a:p>
            <a:pPr algn="just">
              <a:buFont typeface="Wingdings" pitchFamily="2" charset="2"/>
              <a:buChar char="Ø"/>
            </a:pPr>
            <a:r>
              <a:rPr lang="tr-TR" sz="2800" dirty="0"/>
              <a:t> Kafkasya, </a:t>
            </a:r>
          </a:p>
          <a:p>
            <a:pPr algn="just">
              <a:buFont typeface="Wingdings" pitchFamily="2" charset="2"/>
              <a:buChar char="v"/>
            </a:pPr>
            <a:endParaRPr lang="tr-TR" sz="2800" dirty="0"/>
          </a:p>
          <a:p>
            <a:pPr algn="just">
              <a:buFont typeface="Wingdings" pitchFamily="2" charset="2"/>
              <a:buChar char="v"/>
            </a:pPr>
            <a:endParaRPr lang="tr-TR" sz="2800" dirty="0" smtClean="0"/>
          </a:p>
          <a:p>
            <a:pPr algn="just">
              <a:buFont typeface="Wingdings" pitchFamily="2" charset="2"/>
              <a:buChar char="v"/>
            </a:pPr>
            <a:endParaRPr lang="tr-TR" sz="2800" dirty="0"/>
          </a:p>
          <a:p>
            <a:pPr algn="just"/>
            <a:r>
              <a:rPr lang="tr-TR" sz="2800" dirty="0"/>
              <a:t> Halı sanatının Anadolu ve Balkanlar’a da büyük ölçüde </a:t>
            </a:r>
            <a:r>
              <a:rPr lang="tr-TR" sz="2800" dirty="0">
                <a:solidFill>
                  <a:srgbClr val="FF0000"/>
                </a:solidFill>
              </a:rPr>
              <a:t>bu coğrafyadan </a:t>
            </a:r>
            <a:r>
              <a:rPr lang="tr-TR" sz="2800" dirty="0"/>
              <a:t>yayıldığı sanılmaktadır. </a:t>
            </a:r>
          </a:p>
        </p:txBody>
      </p:sp>
      <p:pic>
        <p:nvPicPr>
          <p:cNvPr id="71682" name="Picture 2" descr="Kafkaslar harita"/>
          <p:cNvPicPr>
            <a:picLocks noChangeAspect="1" noChangeArrowheads="1"/>
          </p:cNvPicPr>
          <p:nvPr/>
        </p:nvPicPr>
        <p:blipFill>
          <a:blip r:embed="rId2" cstate="print"/>
          <a:srcRect/>
          <a:stretch>
            <a:fillRect/>
          </a:stretch>
        </p:blipFill>
        <p:spPr bwMode="auto">
          <a:xfrm>
            <a:off x="3851920" y="1412776"/>
            <a:ext cx="4872860" cy="3684178"/>
          </a:xfrm>
          <a:prstGeom prst="rect">
            <a:avLst/>
          </a:prstGeom>
          <a:noFill/>
        </p:spPr>
      </p:pic>
    </p:spTree>
    <p:extLst>
      <p:ext uri="{BB962C8B-B14F-4D97-AF65-F5344CB8AC3E}">
        <p14:creationId xmlns:p14="http://schemas.microsoft.com/office/powerpoint/2010/main" val="24883796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7158" y="571480"/>
            <a:ext cx="3500462" cy="5493812"/>
          </a:xfrm>
          <a:prstGeom prst="rect">
            <a:avLst/>
          </a:prstGeom>
        </p:spPr>
        <p:txBody>
          <a:bodyPr wrap="square">
            <a:spAutoFit/>
          </a:bodyPr>
          <a:lstStyle/>
          <a:p>
            <a:pPr>
              <a:buFont typeface="Wingdings" pitchFamily="2" charset="2"/>
              <a:buChar char="v"/>
            </a:pPr>
            <a:r>
              <a:rPr lang="tr-TR" sz="2700" dirty="0" smtClean="0">
                <a:solidFill>
                  <a:srgbClr val="FF0000"/>
                </a:solidFill>
              </a:rPr>
              <a:t>Halı ve Türkler </a:t>
            </a:r>
          </a:p>
          <a:p>
            <a:r>
              <a:rPr lang="tr-TR" sz="2700" dirty="0" smtClean="0"/>
              <a:t>Dünya </a:t>
            </a:r>
            <a:r>
              <a:rPr lang="tr-TR" sz="2700" dirty="0"/>
              <a:t>halı sanatının bilinen en eski örneği </a:t>
            </a:r>
            <a:r>
              <a:rPr lang="tr-TR" sz="2700" dirty="0" err="1">
                <a:solidFill>
                  <a:srgbClr val="FF0000"/>
                </a:solidFill>
              </a:rPr>
              <a:t>Türkler’e</a:t>
            </a:r>
            <a:r>
              <a:rPr lang="tr-TR" sz="2700" dirty="0"/>
              <a:t> aittir.</a:t>
            </a:r>
          </a:p>
          <a:p>
            <a:pPr>
              <a:buFont typeface="Wingdings" pitchFamily="2" charset="2"/>
              <a:buChar char="v"/>
            </a:pPr>
            <a:endParaRPr lang="tr-TR" sz="2700" dirty="0"/>
          </a:p>
          <a:p>
            <a:r>
              <a:rPr lang="tr-TR" sz="2700" dirty="0" err="1" smtClean="0">
                <a:solidFill>
                  <a:srgbClr val="FF0000"/>
                </a:solidFill>
              </a:rPr>
              <a:t>Pazırık</a:t>
            </a:r>
            <a:r>
              <a:rPr lang="tr-TR" sz="2700" dirty="0" smtClean="0">
                <a:solidFill>
                  <a:srgbClr val="FF0000"/>
                </a:solidFill>
              </a:rPr>
              <a:t> </a:t>
            </a:r>
            <a:r>
              <a:rPr lang="tr-TR" sz="2700" dirty="0">
                <a:solidFill>
                  <a:srgbClr val="FF0000"/>
                </a:solidFill>
              </a:rPr>
              <a:t>Halısı </a:t>
            </a:r>
            <a:r>
              <a:rPr lang="tr-TR" sz="2700" dirty="0" err="1" smtClean="0"/>
              <a:t>Altaylar’daki</a:t>
            </a:r>
            <a:r>
              <a:rPr lang="tr-TR" sz="2700" dirty="0" smtClean="0"/>
              <a:t> </a:t>
            </a:r>
            <a:r>
              <a:rPr lang="tr-TR" sz="2700" dirty="0"/>
              <a:t>5. </a:t>
            </a:r>
            <a:r>
              <a:rPr lang="tr-TR" sz="2700" dirty="0" err="1"/>
              <a:t>Pazırık</a:t>
            </a:r>
            <a:r>
              <a:rPr lang="tr-TR" sz="2700" dirty="0"/>
              <a:t> kurganından çıkartılan M.Ö. </a:t>
            </a:r>
            <a:r>
              <a:rPr lang="tr-TR" sz="2700" dirty="0" smtClean="0"/>
              <a:t>3-1. </a:t>
            </a:r>
            <a:r>
              <a:rPr lang="tr-TR" sz="2700" dirty="0"/>
              <a:t>yüzyıllar arasına tarihlenen ve </a:t>
            </a:r>
            <a:r>
              <a:rPr lang="tr-TR" sz="2700" dirty="0" smtClean="0"/>
              <a:t>bugün </a:t>
            </a:r>
            <a:r>
              <a:rPr lang="tr-TR" sz="2700" dirty="0" err="1" smtClean="0"/>
              <a:t>Hermitage</a:t>
            </a:r>
            <a:r>
              <a:rPr lang="tr-TR" sz="2700" dirty="0" smtClean="0"/>
              <a:t> Müzesi’nde sergilenen en </a:t>
            </a:r>
            <a:r>
              <a:rPr lang="tr-TR" sz="2700" dirty="0"/>
              <a:t>eski halı örneğidir. </a:t>
            </a:r>
          </a:p>
        </p:txBody>
      </p:sp>
      <p:pic>
        <p:nvPicPr>
          <p:cNvPr id="4" name="Resim 3">
            <a:extLst>
              <a:ext uri="{FF2B5EF4-FFF2-40B4-BE49-F238E27FC236}">
                <a16:creationId xmlns:a16="http://schemas.microsoft.com/office/drawing/2014/main" xmlns="" id="{C9165224-7B50-49F7-80A4-41999C98A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3792074"/>
            <a:ext cx="4214441" cy="2805278"/>
          </a:xfrm>
          <a:prstGeom prst="rect">
            <a:avLst/>
          </a:prstGeom>
        </p:spPr>
      </p:pic>
      <p:pic>
        <p:nvPicPr>
          <p:cNvPr id="6" name="Resim 5">
            <a:extLst>
              <a:ext uri="{FF2B5EF4-FFF2-40B4-BE49-F238E27FC236}">
                <a16:creationId xmlns:a16="http://schemas.microsoft.com/office/drawing/2014/main" xmlns="" id="{D556FD41-553B-4692-ADAE-F92491401E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332656"/>
            <a:ext cx="3207170" cy="3428999"/>
          </a:xfrm>
          <a:prstGeom prst="rect">
            <a:avLst/>
          </a:prstGeom>
        </p:spPr>
      </p:pic>
    </p:spTree>
    <p:extLst>
      <p:ext uri="{BB962C8B-B14F-4D97-AF65-F5344CB8AC3E}">
        <p14:creationId xmlns:p14="http://schemas.microsoft.com/office/powerpoint/2010/main" val="39367753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714356"/>
            <a:ext cx="4143404" cy="5693866"/>
          </a:xfrm>
          <a:prstGeom prst="rect">
            <a:avLst/>
          </a:prstGeom>
        </p:spPr>
        <p:txBody>
          <a:bodyPr wrap="square">
            <a:spAutoFit/>
          </a:bodyPr>
          <a:lstStyle/>
          <a:p>
            <a:pPr>
              <a:buFont typeface="Wingdings" pitchFamily="2" charset="2"/>
              <a:buChar char="v"/>
            </a:pPr>
            <a:r>
              <a:rPr lang="tr-TR" sz="2800" dirty="0">
                <a:solidFill>
                  <a:srgbClr val="FF0000"/>
                </a:solidFill>
              </a:rPr>
              <a:t>Türk halı sanatının en parlak </a:t>
            </a:r>
            <a:r>
              <a:rPr lang="tr-TR" sz="2800" dirty="0" smtClean="0">
                <a:solidFill>
                  <a:srgbClr val="FF0000"/>
                </a:solidFill>
              </a:rPr>
              <a:t>dönemleri</a:t>
            </a:r>
          </a:p>
          <a:p>
            <a:pPr defTabSz="533400"/>
            <a:r>
              <a:rPr lang="tr-TR" sz="2800" dirty="0" smtClean="0"/>
              <a:t>	Anadolu </a:t>
            </a:r>
            <a:r>
              <a:rPr lang="tr-TR" sz="2800" dirty="0"/>
              <a:t>Selçukluları </a:t>
            </a:r>
            <a:r>
              <a:rPr lang="tr-TR" sz="2800" dirty="0" smtClean="0"/>
              <a:t>	Osmanlılar</a:t>
            </a:r>
          </a:p>
          <a:p>
            <a:pPr defTabSz="533400"/>
            <a:endParaRPr lang="tr-TR" sz="2800" dirty="0"/>
          </a:p>
          <a:p>
            <a:pPr>
              <a:buFont typeface="Wingdings" pitchFamily="2" charset="2"/>
              <a:buChar char="v"/>
            </a:pPr>
            <a:r>
              <a:rPr lang="tr-TR" sz="2800" dirty="0"/>
              <a:t>Anadolu Selçukluları’na ait en eski halı örnekleri Konya </a:t>
            </a:r>
            <a:r>
              <a:rPr lang="tr-TR" sz="2800" dirty="0">
                <a:solidFill>
                  <a:srgbClr val="FF0000"/>
                </a:solidFill>
              </a:rPr>
              <a:t>Alaeddin</a:t>
            </a:r>
            <a:r>
              <a:rPr lang="tr-TR" sz="2800" dirty="0"/>
              <a:t> ve Beyşehir </a:t>
            </a:r>
            <a:r>
              <a:rPr lang="tr-TR" sz="2800" dirty="0">
                <a:solidFill>
                  <a:srgbClr val="FF0000"/>
                </a:solidFill>
              </a:rPr>
              <a:t>Eşrefoğlu</a:t>
            </a:r>
            <a:r>
              <a:rPr lang="tr-TR" sz="2800" dirty="0"/>
              <a:t> camilerinde bulunmuş olup, bugün </a:t>
            </a:r>
            <a:r>
              <a:rPr lang="tr-TR" sz="2800" dirty="0">
                <a:solidFill>
                  <a:srgbClr val="FF0000"/>
                </a:solidFill>
              </a:rPr>
              <a:t>İstanbul Türk ve İslam Eserleri Müzesi</a:t>
            </a:r>
            <a:r>
              <a:rPr lang="tr-TR" sz="2800" dirty="0"/>
              <a:t>’nde teşhir edilmektedir. </a:t>
            </a:r>
          </a:p>
        </p:txBody>
      </p:sp>
      <p:pic>
        <p:nvPicPr>
          <p:cNvPr id="66562" name="Picture 2" descr="http://www.tarihnotlari.com/wp-content/uploads/2012/01/Konya-Selçuklu13.-yüzyıl.jpg">
            <a:hlinkClick r:id="rId2"/>
          </p:cNvPr>
          <p:cNvPicPr>
            <a:picLocks noChangeAspect="1" noChangeArrowheads="1"/>
          </p:cNvPicPr>
          <p:nvPr/>
        </p:nvPicPr>
        <p:blipFill>
          <a:blip r:embed="rId3"/>
          <a:srcRect/>
          <a:stretch>
            <a:fillRect/>
          </a:stretch>
        </p:blipFill>
        <p:spPr bwMode="auto">
          <a:xfrm>
            <a:off x="4716017" y="376262"/>
            <a:ext cx="4248472" cy="5867646"/>
          </a:xfrm>
          <a:prstGeom prst="rect">
            <a:avLst/>
          </a:prstGeom>
          <a:noFill/>
        </p:spPr>
      </p:pic>
      <p:sp>
        <p:nvSpPr>
          <p:cNvPr id="4" name="3 Dikdörtgen"/>
          <p:cNvSpPr/>
          <p:nvPr/>
        </p:nvSpPr>
        <p:spPr>
          <a:xfrm>
            <a:off x="5572132" y="6196402"/>
            <a:ext cx="2857520" cy="461665"/>
          </a:xfrm>
          <a:prstGeom prst="rect">
            <a:avLst/>
          </a:prstGeom>
        </p:spPr>
        <p:txBody>
          <a:bodyPr wrap="square">
            <a:spAutoFit/>
          </a:bodyPr>
          <a:lstStyle/>
          <a:p>
            <a:r>
              <a:rPr lang="tr-TR" sz="1200" dirty="0"/>
              <a:t>Anadolu Selçuklu Halısı,13. yüzyıl,</a:t>
            </a:r>
          </a:p>
          <a:p>
            <a:r>
              <a:rPr lang="tr-TR" sz="1200" dirty="0"/>
              <a:t>Türk ve İslam Eserleri Müzesi,İstanbul</a:t>
            </a:r>
          </a:p>
        </p:txBody>
      </p:sp>
    </p:spTree>
    <p:extLst>
      <p:ext uri="{BB962C8B-B14F-4D97-AF65-F5344CB8AC3E}">
        <p14:creationId xmlns:p14="http://schemas.microsoft.com/office/powerpoint/2010/main" val="28454098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71472" y="642918"/>
            <a:ext cx="7572428" cy="5693866"/>
          </a:xfrm>
          <a:prstGeom prst="rect">
            <a:avLst/>
          </a:prstGeom>
        </p:spPr>
        <p:txBody>
          <a:bodyPr wrap="square">
            <a:spAutoFit/>
          </a:bodyPr>
          <a:lstStyle/>
          <a:p>
            <a:pPr algn="just">
              <a:buFont typeface="Wingdings" pitchFamily="2" charset="2"/>
              <a:buChar char="v"/>
            </a:pPr>
            <a:r>
              <a:rPr lang="tr-TR" sz="2800" dirty="0"/>
              <a:t> Anadolu Türk halı sanatının </a:t>
            </a:r>
            <a:r>
              <a:rPr lang="tr-TR" sz="2800" dirty="0">
                <a:solidFill>
                  <a:srgbClr val="FF0000"/>
                </a:solidFill>
              </a:rPr>
              <a:t>klasik dönemi </a:t>
            </a:r>
            <a:r>
              <a:rPr lang="tr-TR" sz="2800" dirty="0" smtClean="0"/>
              <a:t>16. </a:t>
            </a:r>
            <a:r>
              <a:rPr lang="tr-TR" sz="2800" dirty="0"/>
              <a:t>ve </a:t>
            </a:r>
            <a:r>
              <a:rPr lang="tr-TR" sz="2800" dirty="0" smtClean="0"/>
              <a:t>17. </a:t>
            </a:r>
            <a:r>
              <a:rPr lang="tr-TR" sz="2800" dirty="0"/>
              <a:t>yüzyıllar olarak kabul edilir. </a:t>
            </a:r>
          </a:p>
          <a:p>
            <a:pPr algn="just">
              <a:buFont typeface="Wingdings" pitchFamily="2" charset="2"/>
              <a:buChar char="v"/>
            </a:pPr>
            <a:endParaRPr lang="tr-TR" sz="2800" dirty="0"/>
          </a:p>
          <a:p>
            <a:pPr algn="just">
              <a:buFont typeface="Wingdings" pitchFamily="2" charset="2"/>
              <a:buChar char="v"/>
            </a:pPr>
            <a:endParaRPr lang="tr-TR" sz="2800" dirty="0"/>
          </a:p>
          <a:p>
            <a:pPr algn="just">
              <a:buFont typeface="Wingdings" pitchFamily="2" charset="2"/>
              <a:buChar char="v"/>
            </a:pPr>
            <a:endParaRPr lang="tr-TR" sz="2800" dirty="0">
              <a:solidFill>
                <a:srgbClr val="FF0000"/>
              </a:solidFill>
            </a:endParaRPr>
          </a:p>
          <a:p>
            <a:pPr algn="just">
              <a:buFont typeface="Wingdings" pitchFamily="2" charset="2"/>
              <a:buChar char="v"/>
            </a:pPr>
            <a:r>
              <a:rPr lang="tr-TR" sz="2800" dirty="0">
                <a:solidFill>
                  <a:srgbClr val="FF0000"/>
                </a:solidFill>
              </a:rPr>
              <a:t>Bu dönem halıları </a:t>
            </a:r>
          </a:p>
          <a:p>
            <a:pPr algn="just"/>
            <a:r>
              <a:rPr lang="tr-TR" sz="2800" dirty="0"/>
              <a:t> </a:t>
            </a:r>
          </a:p>
          <a:p>
            <a:pPr algn="just">
              <a:buFont typeface="Wingdings" pitchFamily="2" charset="2"/>
              <a:buChar char="ü"/>
            </a:pPr>
            <a:r>
              <a:rPr lang="tr-TR" sz="2800" dirty="0"/>
              <a:t>Uşak halıları </a:t>
            </a:r>
          </a:p>
          <a:p>
            <a:pPr algn="just">
              <a:buFont typeface="Wingdings" pitchFamily="2" charset="2"/>
              <a:buChar char="ü"/>
            </a:pPr>
            <a:r>
              <a:rPr lang="tr-TR" sz="2800" dirty="0"/>
              <a:t>Saray halıları </a:t>
            </a:r>
          </a:p>
          <a:p>
            <a:pPr algn="just"/>
            <a:endParaRPr lang="tr-TR" sz="2800" dirty="0"/>
          </a:p>
          <a:p>
            <a:pPr algn="just"/>
            <a:endParaRPr lang="tr-TR" sz="2800" dirty="0"/>
          </a:p>
          <a:p>
            <a:pPr algn="just"/>
            <a:r>
              <a:rPr lang="tr-TR" sz="2800" dirty="0"/>
              <a:t>şeklinde iki ana gruba ayrılmaktadır. </a:t>
            </a:r>
          </a:p>
          <a:p>
            <a:pPr algn="just">
              <a:buFont typeface="Wingdings" pitchFamily="2" charset="2"/>
              <a:buChar char="v"/>
            </a:pPr>
            <a:endParaRPr lang="tr-TR" sz="2800" dirty="0"/>
          </a:p>
        </p:txBody>
      </p:sp>
      <p:pic>
        <p:nvPicPr>
          <p:cNvPr id="65540" name="Picture 4" descr="http://cukurovader.org.tr/wordpress/wp-content/uploads/2012/07/resim_071.jpg"/>
          <p:cNvPicPr>
            <a:picLocks noChangeAspect="1" noChangeArrowheads="1"/>
          </p:cNvPicPr>
          <p:nvPr/>
        </p:nvPicPr>
        <p:blipFill>
          <a:blip r:embed="rId2"/>
          <a:srcRect/>
          <a:stretch>
            <a:fillRect/>
          </a:stretch>
        </p:blipFill>
        <p:spPr bwMode="auto">
          <a:xfrm>
            <a:off x="3786182" y="2143116"/>
            <a:ext cx="4432014" cy="3143272"/>
          </a:xfrm>
          <a:prstGeom prst="rect">
            <a:avLst/>
          </a:prstGeom>
          <a:noFill/>
        </p:spPr>
      </p:pic>
      <p:cxnSp>
        <p:nvCxnSpPr>
          <p:cNvPr id="6" name="5 Düz Ok Bağlayıcısı"/>
          <p:cNvCxnSpPr/>
          <p:nvPr/>
        </p:nvCxnSpPr>
        <p:spPr>
          <a:xfrm flipV="1">
            <a:off x="2857488" y="4071942"/>
            <a:ext cx="785818" cy="28575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454098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http://3.bp.blogspot.com/-6CPh9PezibA/TysCqNvmKLI/AAAAAAAAC2I/UWMymJqsX64/s1600/Hali-Motifleri-Ejderha-Motif-Ornekleri-5.jpg">
            <a:hlinkClick r:id="rId2"/>
          </p:cNvPr>
          <p:cNvPicPr>
            <a:picLocks noChangeAspect="1" noChangeArrowheads="1"/>
          </p:cNvPicPr>
          <p:nvPr/>
        </p:nvPicPr>
        <p:blipFill>
          <a:blip r:embed="rId3"/>
          <a:srcRect/>
          <a:stretch>
            <a:fillRect/>
          </a:stretch>
        </p:blipFill>
        <p:spPr bwMode="auto">
          <a:xfrm>
            <a:off x="571472" y="928669"/>
            <a:ext cx="4360568" cy="2229377"/>
          </a:xfrm>
          <a:prstGeom prst="rect">
            <a:avLst/>
          </a:prstGeom>
          <a:noFill/>
        </p:spPr>
      </p:pic>
      <p:pic>
        <p:nvPicPr>
          <p:cNvPr id="238596" name="Picture 4" descr="http://www.tarihnotlari.com/wp-content/uploads/2012/01/Konya-Selçuklu13.-yüzyıl.jpg">
            <a:hlinkClick r:id="rId4"/>
          </p:cNvPr>
          <p:cNvPicPr>
            <a:picLocks noChangeAspect="1" noChangeArrowheads="1"/>
          </p:cNvPicPr>
          <p:nvPr/>
        </p:nvPicPr>
        <p:blipFill>
          <a:blip r:embed="rId5"/>
          <a:srcRect/>
          <a:stretch>
            <a:fillRect/>
          </a:stretch>
        </p:blipFill>
        <p:spPr bwMode="auto">
          <a:xfrm>
            <a:off x="6148639" y="1003157"/>
            <a:ext cx="2689686" cy="3714776"/>
          </a:xfrm>
          <a:prstGeom prst="rect">
            <a:avLst/>
          </a:prstGeom>
          <a:noFill/>
        </p:spPr>
      </p:pic>
      <p:sp>
        <p:nvSpPr>
          <p:cNvPr id="5" name="4 Dikdörtgen"/>
          <p:cNvSpPr/>
          <p:nvPr/>
        </p:nvSpPr>
        <p:spPr>
          <a:xfrm>
            <a:off x="3857620" y="285728"/>
            <a:ext cx="3063724" cy="369332"/>
          </a:xfrm>
          <a:prstGeom prst="rect">
            <a:avLst/>
          </a:prstGeom>
        </p:spPr>
        <p:txBody>
          <a:bodyPr wrap="none">
            <a:spAutoFit/>
          </a:bodyPr>
          <a:lstStyle/>
          <a:p>
            <a:r>
              <a:rPr lang="tr-TR" dirty="0">
                <a:solidFill>
                  <a:srgbClr val="FF0000"/>
                </a:solidFill>
              </a:rPr>
              <a:t>hayvan</a:t>
            </a:r>
            <a:r>
              <a:rPr lang="tr-TR" dirty="0"/>
              <a:t> figürlü </a:t>
            </a:r>
            <a:r>
              <a:rPr lang="tr-TR" dirty="0" err="1"/>
              <a:t>selçuklu</a:t>
            </a:r>
            <a:r>
              <a:rPr lang="tr-TR" dirty="0"/>
              <a:t> halıları </a:t>
            </a:r>
          </a:p>
        </p:txBody>
      </p:sp>
      <p:pic>
        <p:nvPicPr>
          <p:cNvPr id="48132" name="Picture 4" descr="http://cukurovader.org.tr/wordpress/wp-content/uploads/2012/07/resim_071.jpg"/>
          <p:cNvPicPr>
            <a:picLocks noChangeAspect="1" noChangeArrowheads="1"/>
          </p:cNvPicPr>
          <p:nvPr/>
        </p:nvPicPr>
        <p:blipFill>
          <a:blip r:embed="rId6"/>
          <a:srcRect/>
          <a:stretch>
            <a:fillRect/>
          </a:stretch>
        </p:blipFill>
        <p:spPr bwMode="auto">
          <a:xfrm>
            <a:off x="500033" y="3573016"/>
            <a:ext cx="3541003" cy="2511350"/>
          </a:xfrm>
          <a:prstGeom prst="rect">
            <a:avLst/>
          </a:prstGeom>
          <a:noFill/>
        </p:spPr>
      </p:pic>
      <p:cxnSp>
        <p:nvCxnSpPr>
          <p:cNvPr id="8" name="7 Düz Ok Bağlayıcısı"/>
          <p:cNvCxnSpPr/>
          <p:nvPr/>
        </p:nvCxnSpPr>
        <p:spPr>
          <a:xfrm rot="10800000" flipV="1">
            <a:off x="4143372" y="571480"/>
            <a:ext cx="50006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rot="16200000" flipH="1">
            <a:off x="5857884" y="714356"/>
            <a:ext cx="285752"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10 Dikdörtgen"/>
          <p:cNvSpPr/>
          <p:nvPr/>
        </p:nvSpPr>
        <p:spPr>
          <a:xfrm>
            <a:off x="2500298" y="6286520"/>
            <a:ext cx="2330510" cy="307777"/>
          </a:xfrm>
          <a:prstGeom prst="rect">
            <a:avLst/>
          </a:prstGeom>
        </p:spPr>
        <p:txBody>
          <a:bodyPr wrap="none">
            <a:spAutoFit/>
          </a:bodyPr>
          <a:lstStyle/>
          <a:p>
            <a:r>
              <a:rPr lang="tr-TR" sz="1400" dirty="0"/>
              <a:t>Osmanlı Saray Halıları bitkisel</a:t>
            </a:r>
          </a:p>
        </p:txBody>
      </p:sp>
      <p:pic>
        <p:nvPicPr>
          <p:cNvPr id="48134" name="Picture 6" descr="http://www.felsefeekibi.com/sanat/sanatalanlari/grafik/osmanli_hali.JPG">
            <a:hlinkClick r:id="rId7"/>
          </p:cNvPr>
          <p:cNvPicPr>
            <a:picLocks noChangeAspect="1" noChangeArrowheads="1"/>
          </p:cNvPicPr>
          <p:nvPr/>
        </p:nvPicPr>
        <p:blipFill>
          <a:blip r:embed="rId8"/>
          <a:srcRect/>
          <a:stretch>
            <a:fillRect/>
          </a:stretch>
        </p:blipFill>
        <p:spPr bwMode="auto">
          <a:xfrm>
            <a:off x="4194081" y="3461292"/>
            <a:ext cx="1752600" cy="2724151"/>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42976" y="1071546"/>
            <a:ext cx="7143800" cy="3539430"/>
          </a:xfrm>
          <a:prstGeom prst="rect">
            <a:avLst/>
          </a:prstGeom>
        </p:spPr>
        <p:txBody>
          <a:bodyPr wrap="square">
            <a:spAutoFit/>
          </a:bodyPr>
          <a:lstStyle/>
          <a:p>
            <a:pPr algn="just">
              <a:buFont typeface="Wingdings" pitchFamily="2" charset="2"/>
              <a:buChar char="v"/>
            </a:pPr>
            <a:r>
              <a:rPr lang="tr-TR" sz="2800" dirty="0"/>
              <a:t>Türk İslam dokuma sanatının, halı</a:t>
            </a:r>
            <a:r>
              <a:rPr lang="tr-TR" sz="2800" b="1" dirty="0"/>
              <a:t> </a:t>
            </a:r>
            <a:r>
              <a:rPr lang="tr-TR" sz="2800" dirty="0"/>
              <a:t>dışındaki diğer örnekleri </a:t>
            </a:r>
          </a:p>
          <a:p>
            <a:pPr algn="just"/>
            <a:endParaRPr lang="tr-TR" sz="2800" dirty="0"/>
          </a:p>
          <a:p>
            <a:pPr algn="just">
              <a:buFont typeface="Wingdings" pitchFamily="2" charset="2"/>
              <a:buChar char="Ø"/>
            </a:pPr>
            <a:r>
              <a:rPr lang="tr-TR" sz="2800" b="1" dirty="0"/>
              <a:t>kilim, </a:t>
            </a:r>
          </a:p>
          <a:p>
            <a:pPr algn="just">
              <a:buFont typeface="Wingdings" pitchFamily="2" charset="2"/>
              <a:buChar char="Ø"/>
            </a:pPr>
            <a:r>
              <a:rPr lang="tr-TR" sz="2800" b="1" dirty="0"/>
              <a:t>cicim</a:t>
            </a:r>
            <a:r>
              <a:rPr lang="tr-TR" sz="2800" dirty="0"/>
              <a:t>, </a:t>
            </a:r>
          </a:p>
          <a:p>
            <a:pPr algn="just">
              <a:buFont typeface="Wingdings" pitchFamily="2" charset="2"/>
              <a:buChar char="Ø"/>
            </a:pPr>
            <a:r>
              <a:rPr lang="tr-TR" sz="2800" b="1" dirty="0"/>
              <a:t>sili, </a:t>
            </a:r>
          </a:p>
          <a:p>
            <a:pPr algn="just">
              <a:buFont typeface="Wingdings" pitchFamily="2" charset="2"/>
              <a:buChar char="Ø"/>
            </a:pPr>
            <a:r>
              <a:rPr lang="tr-TR" sz="2800" b="1" dirty="0"/>
              <a:t>seccade</a:t>
            </a:r>
            <a:r>
              <a:rPr lang="tr-TR" sz="2800" dirty="0"/>
              <a:t> ve</a:t>
            </a:r>
            <a:r>
              <a:rPr lang="tr-TR" sz="2800" b="1" dirty="0"/>
              <a:t> </a:t>
            </a:r>
          </a:p>
          <a:p>
            <a:pPr algn="just">
              <a:buFont typeface="Wingdings" pitchFamily="2" charset="2"/>
              <a:buChar char="Ø"/>
            </a:pPr>
            <a:r>
              <a:rPr lang="tr-TR" sz="2800" b="1" dirty="0"/>
              <a:t>kumaş</a:t>
            </a:r>
            <a:endParaRPr lang="tr-TR" sz="2800" dirty="0"/>
          </a:p>
        </p:txBody>
      </p:sp>
      <p:pic>
        <p:nvPicPr>
          <p:cNvPr id="47108" name="Picture 4" descr="http://images.gittigidiyor.com/3585/IPEK-DOKUMA-ANTIKA-CICIM__35858345_0.jpg">
            <a:hlinkClick r:id="rId3"/>
          </p:cNvPr>
          <p:cNvPicPr>
            <a:picLocks noChangeAspect="1" noChangeArrowheads="1"/>
          </p:cNvPicPr>
          <p:nvPr/>
        </p:nvPicPr>
        <p:blipFill>
          <a:blip r:embed="rId4"/>
          <a:srcRect/>
          <a:stretch>
            <a:fillRect/>
          </a:stretch>
        </p:blipFill>
        <p:spPr bwMode="auto">
          <a:xfrm>
            <a:off x="4714876" y="1857364"/>
            <a:ext cx="3097478" cy="2070886"/>
          </a:xfrm>
          <a:prstGeom prst="rect">
            <a:avLst/>
          </a:prstGeom>
          <a:noFill/>
        </p:spPr>
      </p:pic>
      <p:cxnSp>
        <p:nvCxnSpPr>
          <p:cNvPr id="8" name="7 Düz Ok Bağlayıcısı"/>
          <p:cNvCxnSpPr/>
          <p:nvPr/>
        </p:nvCxnSpPr>
        <p:spPr>
          <a:xfrm flipV="1">
            <a:off x="2428860" y="2786058"/>
            <a:ext cx="1857388" cy="2857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47109" name="Picture 5"/>
          <p:cNvPicPr>
            <a:picLocks noChangeAspect="1" noChangeArrowheads="1"/>
          </p:cNvPicPr>
          <p:nvPr/>
        </p:nvPicPr>
        <p:blipFill>
          <a:blip r:embed="rId5"/>
          <a:srcRect/>
          <a:stretch>
            <a:fillRect/>
          </a:stretch>
        </p:blipFill>
        <p:spPr bwMode="auto">
          <a:xfrm>
            <a:off x="4643438" y="4214818"/>
            <a:ext cx="3214710" cy="1626662"/>
          </a:xfrm>
          <a:prstGeom prst="rect">
            <a:avLst/>
          </a:prstGeom>
          <a:noFill/>
          <a:ln w="9525">
            <a:noFill/>
            <a:miter lim="800000"/>
            <a:headEnd/>
            <a:tailEnd/>
          </a:ln>
          <a:effectLst/>
        </p:spPr>
      </p:pic>
      <p:cxnSp>
        <p:nvCxnSpPr>
          <p:cNvPr id="11" name="10 Düz Ok Bağlayıcısı"/>
          <p:cNvCxnSpPr/>
          <p:nvPr/>
        </p:nvCxnSpPr>
        <p:spPr>
          <a:xfrm>
            <a:off x="2071670" y="3571876"/>
            <a:ext cx="2357454" cy="114300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953807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77190" y="814330"/>
            <a:ext cx="7961538" cy="1384995"/>
          </a:xfrm>
          <a:prstGeom prst="rect">
            <a:avLst/>
          </a:prstGeom>
        </p:spPr>
        <p:txBody>
          <a:bodyPr wrap="square">
            <a:spAutoFit/>
          </a:bodyPr>
          <a:lstStyle/>
          <a:p>
            <a:pPr>
              <a:buFont typeface="Wingdings" pitchFamily="2" charset="2"/>
              <a:buChar char="v"/>
            </a:pPr>
            <a:r>
              <a:rPr lang="tr-TR" sz="2800" dirty="0"/>
              <a:t>Kilimler dokundukları </a:t>
            </a:r>
            <a:r>
              <a:rPr lang="tr-TR" sz="2800" dirty="0">
                <a:solidFill>
                  <a:srgbClr val="FF0000"/>
                </a:solidFill>
              </a:rPr>
              <a:t>yerin</a:t>
            </a:r>
            <a:r>
              <a:rPr lang="tr-TR" sz="2800" dirty="0"/>
              <a:t> veya dokuyan </a:t>
            </a:r>
            <a:r>
              <a:rPr lang="tr-TR" sz="2800" dirty="0">
                <a:solidFill>
                  <a:srgbClr val="FF0000"/>
                </a:solidFill>
              </a:rPr>
              <a:t>aşiretin</a:t>
            </a:r>
            <a:r>
              <a:rPr lang="tr-TR" sz="2800" dirty="0"/>
              <a:t> ismine ya da motiflerine göre çeşitlenmektedir. </a:t>
            </a:r>
          </a:p>
          <a:p>
            <a:pPr>
              <a:buFont typeface="Wingdings" pitchFamily="2" charset="2"/>
              <a:buChar char="v"/>
            </a:pPr>
            <a:endParaRPr lang="tr-TR" sz="2800" dirty="0"/>
          </a:p>
        </p:txBody>
      </p:sp>
      <p:pic>
        <p:nvPicPr>
          <p:cNvPr id="54274" name="Picture 2" descr="http://images.gittigidiyor.com/1435/15-INDIRIMLE-HARIKA-EL-DOKUMA-KILIM__14357744_0.jpg">
            <a:hlinkClick r:id="rId2"/>
          </p:cNvPr>
          <p:cNvPicPr>
            <a:picLocks noChangeAspect="1" noChangeArrowheads="1"/>
          </p:cNvPicPr>
          <p:nvPr/>
        </p:nvPicPr>
        <p:blipFill>
          <a:blip r:embed="rId3"/>
          <a:srcRect/>
          <a:stretch>
            <a:fillRect/>
          </a:stretch>
        </p:blipFill>
        <p:spPr bwMode="auto">
          <a:xfrm>
            <a:off x="1691680" y="2432346"/>
            <a:ext cx="5040560" cy="3780420"/>
          </a:xfrm>
          <a:prstGeom prst="rect">
            <a:avLst/>
          </a:prstGeom>
          <a:noFill/>
        </p:spPr>
      </p:pic>
    </p:spTree>
    <p:extLst>
      <p:ext uri="{BB962C8B-B14F-4D97-AF65-F5344CB8AC3E}">
        <p14:creationId xmlns:p14="http://schemas.microsoft.com/office/powerpoint/2010/main" val="138837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28596" y="330884"/>
            <a:ext cx="3786214" cy="6124754"/>
          </a:xfrm>
          <a:prstGeom prst="rect">
            <a:avLst/>
          </a:prstGeom>
        </p:spPr>
        <p:txBody>
          <a:bodyPr wrap="square">
            <a:spAutoFit/>
          </a:bodyPr>
          <a:lstStyle/>
          <a:p>
            <a:pPr marL="285750" indent="-285750">
              <a:buFont typeface="Wingdings" pitchFamily="2" charset="2"/>
              <a:buChar char="v"/>
            </a:pPr>
            <a:r>
              <a:rPr lang="tr-TR" sz="2800" dirty="0" smtClean="0">
                <a:solidFill>
                  <a:srgbClr val="FF0000"/>
                </a:solidFill>
              </a:rPr>
              <a:t>Minyatür</a:t>
            </a:r>
          </a:p>
          <a:p>
            <a:r>
              <a:rPr lang="tr-TR" sz="2800" dirty="0" smtClean="0"/>
              <a:t>Figürlü </a:t>
            </a:r>
            <a:r>
              <a:rPr lang="tr-TR" sz="2800" dirty="0"/>
              <a:t>bezeme içinde mütalaa ettiğimiz </a:t>
            </a:r>
            <a:r>
              <a:rPr lang="tr-TR" sz="2800" dirty="0">
                <a:solidFill>
                  <a:srgbClr val="FF0000"/>
                </a:solidFill>
              </a:rPr>
              <a:t>minyatüre</a:t>
            </a:r>
            <a:r>
              <a:rPr lang="tr-TR" sz="2800" dirty="0"/>
              <a:t> gelince, bu resim anlayışı, bazı özellikleriyle gerçeklikten uzaklaştığı gerekçesiyle dinî otoritelerce tasvir kadar tepki çekmemiş olduğundan İslam sanatında </a:t>
            </a:r>
            <a:r>
              <a:rPr lang="tr-TR" sz="2800" dirty="0">
                <a:solidFill>
                  <a:srgbClr val="FF0000"/>
                </a:solidFill>
              </a:rPr>
              <a:t>gelişme</a:t>
            </a:r>
            <a:r>
              <a:rPr lang="tr-TR" sz="2800" dirty="0"/>
              <a:t> ve </a:t>
            </a:r>
            <a:r>
              <a:rPr lang="tr-TR" sz="2800" dirty="0">
                <a:solidFill>
                  <a:srgbClr val="FF0000"/>
                </a:solidFill>
              </a:rPr>
              <a:t>yayılma</a:t>
            </a:r>
            <a:r>
              <a:rPr lang="tr-TR" sz="2800" dirty="0"/>
              <a:t> imkanı bulmuştur. </a:t>
            </a:r>
          </a:p>
        </p:txBody>
      </p:sp>
      <p:pic>
        <p:nvPicPr>
          <p:cNvPr id="208898" name="Picture 2" descr="http://www.osmanlisanati.com/popup/popres/minyaturb_12.jpg">
            <a:hlinkClick r:id="rId2"/>
          </p:cNvPr>
          <p:cNvPicPr>
            <a:picLocks noChangeAspect="1" noChangeArrowheads="1"/>
          </p:cNvPicPr>
          <p:nvPr/>
        </p:nvPicPr>
        <p:blipFill>
          <a:blip r:embed="rId3"/>
          <a:srcRect/>
          <a:stretch>
            <a:fillRect/>
          </a:stretch>
        </p:blipFill>
        <p:spPr bwMode="auto">
          <a:xfrm>
            <a:off x="5214942" y="1071546"/>
            <a:ext cx="3219445" cy="4643430"/>
          </a:xfrm>
          <a:prstGeom prst="rect">
            <a:avLst/>
          </a:prstGeom>
          <a:noFill/>
        </p:spPr>
      </p:pic>
    </p:spTree>
    <p:extLst>
      <p:ext uri="{BB962C8B-B14F-4D97-AF65-F5344CB8AC3E}">
        <p14:creationId xmlns:p14="http://schemas.microsoft.com/office/powerpoint/2010/main" val="7835792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714356"/>
            <a:ext cx="7748364" cy="5693866"/>
          </a:xfrm>
          <a:prstGeom prst="rect">
            <a:avLst/>
          </a:prstGeom>
        </p:spPr>
        <p:txBody>
          <a:bodyPr wrap="square">
            <a:spAutoFit/>
          </a:bodyPr>
          <a:lstStyle/>
          <a:p>
            <a:pPr algn="just">
              <a:buFont typeface="Wingdings" pitchFamily="2" charset="2"/>
              <a:buChar char="v"/>
            </a:pPr>
            <a:r>
              <a:rPr lang="tr-TR" sz="2800" dirty="0" smtClean="0">
                <a:solidFill>
                  <a:srgbClr val="FF0000"/>
                </a:solidFill>
              </a:rPr>
              <a:t>Anadolu </a:t>
            </a:r>
            <a:r>
              <a:rPr lang="tr-TR" sz="2800" dirty="0">
                <a:solidFill>
                  <a:srgbClr val="FF0000"/>
                </a:solidFill>
              </a:rPr>
              <a:t>kilimleri;</a:t>
            </a:r>
          </a:p>
          <a:p>
            <a:pPr algn="just">
              <a:buFont typeface="Wingdings" pitchFamily="2" charset="2"/>
              <a:buChar char="v"/>
            </a:pPr>
            <a:endParaRPr lang="tr-TR" sz="2800" dirty="0"/>
          </a:p>
          <a:p>
            <a:pPr algn="just">
              <a:buFont typeface="Wingdings" pitchFamily="2" charset="2"/>
              <a:buChar char="Ø"/>
            </a:pPr>
            <a:r>
              <a:rPr lang="tr-TR" sz="2800" dirty="0"/>
              <a:t> Türkmen, </a:t>
            </a:r>
          </a:p>
          <a:p>
            <a:pPr algn="just">
              <a:buFont typeface="Wingdings" pitchFamily="2" charset="2"/>
              <a:buChar char="Ø"/>
            </a:pPr>
            <a:r>
              <a:rPr lang="tr-TR" sz="2800" dirty="0"/>
              <a:t>Yörük /Emirdağ, </a:t>
            </a:r>
          </a:p>
          <a:p>
            <a:pPr algn="just">
              <a:buFont typeface="Wingdings" pitchFamily="2" charset="2"/>
              <a:buChar char="Ø"/>
            </a:pPr>
            <a:r>
              <a:rPr lang="tr-TR" sz="2800" dirty="0"/>
              <a:t>Malatya, </a:t>
            </a:r>
          </a:p>
          <a:p>
            <a:pPr algn="just">
              <a:buFont typeface="Wingdings" pitchFamily="2" charset="2"/>
              <a:buChar char="Ø"/>
            </a:pPr>
            <a:r>
              <a:rPr lang="tr-TR" sz="2800" dirty="0"/>
              <a:t>Karasu, </a:t>
            </a:r>
          </a:p>
          <a:p>
            <a:pPr algn="just">
              <a:buFont typeface="Wingdings" pitchFamily="2" charset="2"/>
              <a:buChar char="Ø"/>
            </a:pPr>
            <a:r>
              <a:rPr lang="tr-TR" sz="2800" dirty="0"/>
              <a:t>Kırşehir, </a:t>
            </a:r>
          </a:p>
          <a:p>
            <a:pPr algn="just">
              <a:buFont typeface="Wingdings" pitchFamily="2" charset="2"/>
              <a:buChar char="Ø"/>
            </a:pPr>
            <a:r>
              <a:rPr lang="tr-TR" sz="2800" dirty="0"/>
              <a:t>Eşme ve </a:t>
            </a:r>
          </a:p>
          <a:p>
            <a:pPr algn="just">
              <a:buFont typeface="Wingdings" pitchFamily="2" charset="2"/>
              <a:buChar char="Ø"/>
            </a:pPr>
            <a:r>
              <a:rPr lang="tr-TR" sz="2800" dirty="0"/>
              <a:t>Obruk</a:t>
            </a:r>
          </a:p>
          <a:p>
            <a:pPr algn="just"/>
            <a:endParaRPr lang="tr-TR" sz="2800" dirty="0"/>
          </a:p>
          <a:p>
            <a:pPr algn="just"/>
            <a:r>
              <a:rPr lang="tr-TR" sz="2800" dirty="0"/>
              <a:t> gibi </a:t>
            </a:r>
            <a:r>
              <a:rPr lang="tr-TR" sz="2800" dirty="0">
                <a:solidFill>
                  <a:srgbClr val="FF0000"/>
                </a:solidFill>
              </a:rPr>
              <a:t>isimler</a:t>
            </a:r>
            <a:r>
              <a:rPr lang="tr-TR" sz="2800" dirty="0"/>
              <a:t> almışlardır. </a:t>
            </a:r>
          </a:p>
          <a:p>
            <a:pPr algn="just">
              <a:buFont typeface="Wingdings" pitchFamily="2" charset="2"/>
              <a:buChar char="v"/>
            </a:pPr>
            <a:endParaRPr lang="tr-TR" sz="2800" dirty="0"/>
          </a:p>
          <a:p>
            <a:pPr algn="just">
              <a:buFont typeface="Wingdings" pitchFamily="2" charset="2"/>
              <a:buChar char="v"/>
            </a:pPr>
            <a:endParaRPr lang="tr-TR" sz="2800" dirty="0"/>
          </a:p>
        </p:txBody>
      </p:sp>
      <p:pic>
        <p:nvPicPr>
          <p:cNvPr id="55298" name="Picture 2" descr="http://www.corumhakimiyet.net/yonetim/uploads/BJKFCBMEBTDMAFNAVJNN.jpg">
            <a:hlinkClick r:id="rId2"/>
          </p:cNvPr>
          <p:cNvPicPr>
            <a:picLocks noChangeAspect="1" noChangeArrowheads="1"/>
          </p:cNvPicPr>
          <p:nvPr/>
        </p:nvPicPr>
        <p:blipFill>
          <a:blip r:embed="rId3"/>
          <a:srcRect/>
          <a:stretch>
            <a:fillRect/>
          </a:stretch>
        </p:blipFill>
        <p:spPr bwMode="auto">
          <a:xfrm>
            <a:off x="3628518" y="2143116"/>
            <a:ext cx="4696325" cy="2654036"/>
          </a:xfrm>
          <a:prstGeom prst="rect">
            <a:avLst/>
          </a:prstGeom>
          <a:noFill/>
        </p:spPr>
      </p:pic>
    </p:spTree>
    <p:extLst>
      <p:ext uri="{BB962C8B-B14F-4D97-AF65-F5344CB8AC3E}">
        <p14:creationId xmlns:p14="http://schemas.microsoft.com/office/powerpoint/2010/main" val="1388374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71472" y="428604"/>
            <a:ext cx="3500462" cy="5693866"/>
          </a:xfrm>
          <a:prstGeom prst="rect">
            <a:avLst/>
          </a:prstGeom>
        </p:spPr>
        <p:txBody>
          <a:bodyPr wrap="square">
            <a:spAutoFit/>
          </a:bodyPr>
          <a:lstStyle/>
          <a:p>
            <a:r>
              <a:rPr lang="tr-TR" sz="2800" b="1" dirty="0"/>
              <a:t> </a:t>
            </a:r>
          </a:p>
          <a:p>
            <a:r>
              <a:rPr lang="tr-TR" sz="2800" b="1" dirty="0">
                <a:solidFill>
                  <a:srgbClr val="FF0000"/>
                </a:solidFill>
              </a:rPr>
              <a:t>Hat/Yazı Sanatı </a:t>
            </a:r>
          </a:p>
          <a:p>
            <a:pPr>
              <a:buFont typeface="Wingdings" pitchFamily="2" charset="2"/>
              <a:buChar char="v"/>
            </a:pPr>
            <a:endParaRPr lang="tr-TR" sz="2800" dirty="0"/>
          </a:p>
          <a:p>
            <a:pPr>
              <a:buFont typeface="Wingdings" pitchFamily="2" charset="2"/>
              <a:buChar char="v"/>
            </a:pPr>
            <a:r>
              <a:rPr lang="tr-TR" sz="2800" dirty="0" err="1"/>
              <a:t>Arapça’da</a:t>
            </a:r>
            <a:r>
              <a:rPr lang="tr-TR" sz="2800" dirty="0"/>
              <a:t> </a:t>
            </a:r>
            <a:r>
              <a:rPr lang="tr-TR" sz="2800" i="1" dirty="0">
                <a:solidFill>
                  <a:srgbClr val="FF0000"/>
                </a:solidFill>
              </a:rPr>
              <a:t>hat</a:t>
            </a:r>
            <a:r>
              <a:rPr lang="tr-TR" sz="2800" dirty="0"/>
              <a:t> sözcüğü, Arap harfleriyle yazılmış güzel el yazısı karşılığı olarak kullanılmaktadır.</a:t>
            </a:r>
          </a:p>
          <a:p>
            <a:pPr>
              <a:buFont typeface="Wingdings" pitchFamily="2" charset="2"/>
              <a:buChar char="v"/>
            </a:pPr>
            <a:endParaRPr lang="tr-TR" sz="2800" dirty="0"/>
          </a:p>
          <a:p>
            <a:pPr>
              <a:buFont typeface="Wingdings" pitchFamily="2" charset="2"/>
              <a:buChar char="v"/>
            </a:pPr>
            <a:r>
              <a:rPr lang="tr-TR" sz="2800" dirty="0"/>
              <a:t>Bu yazı sanatı ile uğraşanlara ise </a:t>
            </a:r>
            <a:r>
              <a:rPr lang="tr-TR" sz="2800" i="1" dirty="0">
                <a:solidFill>
                  <a:srgbClr val="FF0000"/>
                </a:solidFill>
              </a:rPr>
              <a:t>hattat</a:t>
            </a:r>
            <a:r>
              <a:rPr lang="tr-TR" sz="2800" dirty="0"/>
              <a:t> denilmektedir. </a:t>
            </a:r>
          </a:p>
        </p:txBody>
      </p:sp>
      <p:sp>
        <p:nvSpPr>
          <p:cNvPr id="4" name="3 Dikdörtgen"/>
          <p:cNvSpPr/>
          <p:nvPr/>
        </p:nvSpPr>
        <p:spPr>
          <a:xfrm>
            <a:off x="5786446" y="6143644"/>
            <a:ext cx="2235420" cy="369332"/>
          </a:xfrm>
          <a:prstGeom prst="rect">
            <a:avLst/>
          </a:prstGeom>
        </p:spPr>
        <p:txBody>
          <a:bodyPr wrap="none">
            <a:spAutoFit/>
          </a:bodyPr>
          <a:lstStyle/>
          <a:p>
            <a:r>
              <a:rPr lang="tr-TR" dirty="0">
                <a:hlinkClick r:id="rId2" action="ppaction://hlinkfile"/>
              </a:rPr>
              <a:t>Hattat Hüseyin Öksüz </a:t>
            </a:r>
            <a:endParaRPr lang="tr-TR" dirty="0"/>
          </a:p>
        </p:txBody>
      </p:sp>
      <p:pic>
        <p:nvPicPr>
          <p:cNvPr id="56324" name="Picture 4" descr="http://www1.edebyahu.com/foto/media/12/Hattat_Hseyin_ksz_-_Celi_Sls_Levha.JPG">
            <a:hlinkClick r:id="rId3"/>
          </p:cNvPr>
          <p:cNvPicPr>
            <a:picLocks noChangeAspect="1" noChangeArrowheads="1"/>
          </p:cNvPicPr>
          <p:nvPr/>
        </p:nvPicPr>
        <p:blipFill>
          <a:blip r:embed="rId4"/>
          <a:srcRect/>
          <a:stretch>
            <a:fillRect/>
          </a:stretch>
        </p:blipFill>
        <p:spPr bwMode="auto">
          <a:xfrm>
            <a:off x="5429256" y="571480"/>
            <a:ext cx="2701913" cy="2737938"/>
          </a:xfrm>
          <a:prstGeom prst="rect">
            <a:avLst/>
          </a:prstGeom>
          <a:noFill/>
        </p:spPr>
      </p:pic>
      <p:pic>
        <p:nvPicPr>
          <p:cNvPr id="56326" name="Picture 6" descr="http://www.kemalelitemiz.com/images/huseyin1.jpg">
            <a:hlinkClick r:id="rId5"/>
          </p:cNvPr>
          <p:cNvPicPr>
            <a:picLocks noChangeAspect="1" noChangeArrowheads="1"/>
          </p:cNvPicPr>
          <p:nvPr/>
        </p:nvPicPr>
        <p:blipFill>
          <a:blip r:embed="rId6"/>
          <a:srcRect/>
          <a:stretch>
            <a:fillRect/>
          </a:stretch>
        </p:blipFill>
        <p:spPr bwMode="auto">
          <a:xfrm>
            <a:off x="5214942" y="3643314"/>
            <a:ext cx="3238496" cy="2428872"/>
          </a:xfrm>
          <a:prstGeom prst="rect">
            <a:avLst/>
          </a:prstGeom>
          <a:noFill/>
        </p:spPr>
      </p:pic>
      <p:cxnSp>
        <p:nvCxnSpPr>
          <p:cNvPr id="8" name="7 Düz Ok Bağlayıcısı"/>
          <p:cNvCxnSpPr/>
          <p:nvPr/>
        </p:nvCxnSpPr>
        <p:spPr>
          <a:xfrm rot="5400000" flipH="1" flipV="1">
            <a:off x="6536545" y="3464719"/>
            <a:ext cx="214314"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033964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00034" y="857232"/>
            <a:ext cx="3786214" cy="4832092"/>
          </a:xfrm>
          <a:prstGeom prst="rect">
            <a:avLst/>
          </a:prstGeom>
        </p:spPr>
        <p:txBody>
          <a:bodyPr wrap="square">
            <a:spAutoFit/>
          </a:bodyPr>
          <a:lstStyle/>
          <a:p>
            <a:r>
              <a:rPr lang="tr-TR" sz="2800" b="1" dirty="0"/>
              <a:t> </a:t>
            </a:r>
            <a:endParaRPr lang="tr-TR" sz="2800" dirty="0"/>
          </a:p>
          <a:p>
            <a:pPr>
              <a:buFont typeface="Wingdings" pitchFamily="2" charset="2"/>
              <a:buChar char="v"/>
            </a:pPr>
            <a:r>
              <a:rPr lang="tr-TR" sz="2800" dirty="0"/>
              <a:t>Hat sanatında her cins yazının iri şekline </a:t>
            </a:r>
            <a:r>
              <a:rPr lang="tr-TR" sz="2800" i="1" dirty="0">
                <a:solidFill>
                  <a:srgbClr val="FF0000"/>
                </a:solidFill>
              </a:rPr>
              <a:t>celî</a:t>
            </a:r>
            <a:r>
              <a:rPr lang="tr-TR" sz="2800" dirty="0"/>
              <a:t>,</a:t>
            </a:r>
          </a:p>
          <a:p>
            <a:pPr>
              <a:buFont typeface="Wingdings" pitchFamily="2" charset="2"/>
              <a:buChar char="v"/>
            </a:pPr>
            <a:endParaRPr lang="tr-TR" sz="2800" dirty="0"/>
          </a:p>
          <a:p>
            <a:pPr>
              <a:buFont typeface="Wingdings" pitchFamily="2" charset="2"/>
              <a:buChar char="v"/>
            </a:pPr>
            <a:r>
              <a:rPr lang="tr-TR" sz="2800" dirty="0"/>
              <a:t>Harf ve kelimelerin kaideye uygun bir şekilde üst üste terkip edilmesine de </a:t>
            </a:r>
            <a:r>
              <a:rPr lang="tr-TR" sz="2800" i="1" dirty="0">
                <a:solidFill>
                  <a:srgbClr val="FF0000"/>
                </a:solidFill>
              </a:rPr>
              <a:t>istif</a:t>
            </a:r>
            <a:r>
              <a:rPr lang="tr-TR" sz="2800" dirty="0"/>
              <a:t> </a:t>
            </a:r>
          </a:p>
          <a:p>
            <a:pPr>
              <a:buFont typeface="Wingdings" pitchFamily="2" charset="2"/>
              <a:buChar char="v"/>
            </a:pPr>
            <a:endParaRPr lang="tr-TR" sz="2800" dirty="0"/>
          </a:p>
          <a:p>
            <a:r>
              <a:rPr lang="tr-TR" sz="2800" dirty="0"/>
              <a:t>adı verilmektedir. </a:t>
            </a:r>
          </a:p>
          <a:p>
            <a:endParaRPr lang="tr-TR" sz="2800" dirty="0"/>
          </a:p>
        </p:txBody>
      </p:sp>
      <p:pic>
        <p:nvPicPr>
          <p:cNvPr id="57346" name="Picture 2" descr="http://t2.gstatic.com/images?q=tbn:ANd9GcSKBSOOnPqIQiSWGrMecjcrJYYXEUfDipVNAJZy-4ZNiFRitNyChw">
            <a:hlinkClick r:id="rId2"/>
          </p:cNvPr>
          <p:cNvPicPr>
            <a:picLocks noChangeAspect="1" noChangeArrowheads="1"/>
          </p:cNvPicPr>
          <p:nvPr/>
        </p:nvPicPr>
        <p:blipFill>
          <a:blip r:embed="rId3"/>
          <a:srcRect/>
          <a:stretch>
            <a:fillRect/>
          </a:stretch>
        </p:blipFill>
        <p:spPr bwMode="auto">
          <a:xfrm>
            <a:off x="5143504" y="928670"/>
            <a:ext cx="3262302" cy="2179218"/>
          </a:xfrm>
          <a:prstGeom prst="rect">
            <a:avLst/>
          </a:prstGeom>
          <a:noFill/>
        </p:spPr>
      </p:pic>
      <p:pic>
        <p:nvPicPr>
          <p:cNvPr id="57348" name="Picture 4" descr="http://img139.imageshack.us/img139/6219/hatsanat4pu2.jpg">
            <a:hlinkClick r:id="rId4"/>
          </p:cNvPr>
          <p:cNvPicPr>
            <a:picLocks noChangeAspect="1" noChangeArrowheads="1"/>
          </p:cNvPicPr>
          <p:nvPr/>
        </p:nvPicPr>
        <p:blipFill>
          <a:blip r:embed="rId5"/>
          <a:srcRect/>
          <a:stretch>
            <a:fillRect/>
          </a:stretch>
        </p:blipFill>
        <p:spPr bwMode="auto">
          <a:xfrm>
            <a:off x="5143504" y="3695106"/>
            <a:ext cx="3286148" cy="1889535"/>
          </a:xfrm>
          <a:prstGeom prst="rect">
            <a:avLst/>
          </a:prstGeom>
          <a:noFill/>
        </p:spPr>
      </p:pic>
    </p:spTree>
    <p:extLst>
      <p:ext uri="{BB962C8B-B14F-4D97-AF65-F5344CB8AC3E}">
        <p14:creationId xmlns:p14="http://schemas.microsoft.com/office/powerpoint/2010/main" val="36033964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1196752"/>
            <a:ext cx="3384376" cy="5693866"/>
          </a:xfrm>
          <a:prstGeom prst="rect">
            <a:avLst/>
          </a:prstGeom>
        </p:spPr>
        <p:txBody>
          <a:bodyPr wrap="square">
            <a:spAutoFit/>
          </a:bodyPr>
          <a:lstStyle/>
          <a:p>
            <a:pPr>
              <a:buFont typeface="Wingdings" pitchFamily="2" charset="2"/>
              <a:buChar char="v"/>
            </a:pPr>
            <a:r>
              <a:rPr lang="tr-TR" sz="2800" dirty="0"/>
              <a:t>Arap yazısı, İslam’dan önceki dönemde değişik şekillerde isimlendirilmiştir.</a:t>
            </a:r>
          </a:p>
          <a:p>
            <a:pPr>
              <a:buFont typeface="Wingdings" pitchFamily="2" charset="2"/>
              <a:buChar char="v"/>
            </a:pPr>
            <a:endParaRPr lang="tr-TR" sz="2800" dirty="0"/>
          </a:p>
          <a:p>
            <a:pPr>
              <a:buFont typeface="Wingdings" pitchFamily="2" charset="2"/>
              <a:buChar char="v"/>
            </a:pPr>
            <a:endParaRPr lang="tr-TR" sz="2800" dirty="0"/>
          </a:p>
          <a:p>
            <a:pPr>
              <a:buFont typeface="Wingdings" pitchFamily="2" charset="2"/>
              <a:buChar char="v"/>
            </a:pPr>
            <a:r>
              <a:rPr lang="tr-TR" sz="2800" dirty="0"/>
              <a:t>Cahiliye döneminde köşeli ve dik tarzdaki bu yazıya </a:t>
            </a:r>
            <a:r>
              <a:rPr lang="tr-TR" sz="2800" i="1" dirty="0" err="1">
                <a:solidFill>
                  <a:srgbClr val="FF0000"/>
                </a:solidFill>
              </a:rPr>
              <a:t>cezm</a:t>
            </a:r>
            <a:r>
              <a:rPr lang="tr-TR" sz="2800" dirty="0"/>
              <a:t> ve </a:t>
            </a:r>
            <a:r>
              <a:rPr lang="tr-TR" sz="2800" i="1" dirty="0">
                <a:solidFill>
                  <a:srgbClr val="FF0000"/>
                </a:solidFill>
              </a:rPr>
              <a:t>meşk</a:t>
            </a:r>
            <a:r>
              <a:rPr lang="tr-TR" sz="2800" dirty="0"/>
              <a:t> adı verilmiştir. </a:t>
            </a:r>
          </a:p>
          <a:p>
            <a:pPr>
              <a:buFont typeface="Wingdings" pitchFamily="2" charset="2"/>
              <a:buChar char="v"/>
            </a:pPr>
            <a:endParaRPr lang="tr-TR" sz="2800" dirty="0"/>
          </a:p>
          <a:p>
            <a:pPr>
              <a:buFont typeface="Wingdings" pitchFamily="2" charset="2"/>
              <a:buChar char="v"/>
            </a:pPr>
            <a:endParaRPr lang="tr-TR" sz="2800" dirty="0"/>
          </a:p>
        </p:txBody>
      </p:sp>
      <p:pic>
        <p:nvPicPr>
          <p:cNvPr id="98308" name="Picture 4" descr="http://www.ancientscripts.com/images/nabataean.gif">
            <a:hlinkClick r:id="rId2"/>
          </p:cNvPr>
          <p:cNvPicPr>
            <a:picLocks noChangeAspect="1" noChangeArrowheads="1"/>
          </p:cNvPicPr>
          <p:nvPr/>
        </p:nvPicPr>
        <p:blipFill>
          <a:blip r:embed="rId3"/>
          <a:srcRect/>
          <a:stretch>
            <a:fillRect/>
          </a:stretch>
        </p:blipFill>
        <p:spPr bwMode="auto">
          <a:xfrm>
            <a:off x="4001997" y="1357298"/>
            <a:ext cx="4971971" cy="4519974"/>
          </a:xfrm>
          <a:prstGeom prst="rect">
            <a:avLst/>
          </a:prstGeom>
          <a:noFill/>
        </p:spPr>
      </p:pic>
    </p:spTree>
    <p:extLst>
      <p:ext uri="{BB962C8B-B14F-4D97-AF65-F5344CB8AC3E}">
        <p14:creationId xmlns:p14="http://schemas.microsoft.com/office/powerpoint/2010/main" val="893444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9552" y="1420525"/>
            <a:ext cx="3384376" cy="4832092"/>
          </a:xfrm>
          <a:prstGeom prst="rect">
            <a:avLst/>
          </a:prstGeom>
        </p:spPr>
        <p:txBody>
          <a:bodyPr wrap="square">
            <a:spAutoFit/>
          </a:bodyPr>
          <a:lstStyle/>
          <a:p>
            <a:pPr algn="just">
              <a:buFont typeface="Wingdings" pitchFamily="2" charset="2"/>
              <a:buChar char="v"/>
            </a:pPr>
            <a:endParaRPr lang="tr-TR" sz="2800" dirty="0"/>
          </a:p>
          <a:p>
            <a:pPr>
              <a:buFont typeface="Wingdings" pitchFamily="2" charset="2"/>
              <a:buChar char="v"/>
            </a:pPr>
            <a:r>
              <a:rPr lang="tr-TR" sz="2800" dirty="0"/>
              <a:t>Bu yazı türü İslamiyet’in doğuşu ile birlikte </a:t>
            </a:r>
            <a:r>
              <a:rPr lang="tr-TR" sz="2800" i="1" dirty="0" err="1">
                <a:solidFill>
                  <a:srgbClr val="FF0000"/>
                </a:solidFill>
              </a:rPr>
              <a:t>mekkî</a:t>
            </a:r>
            <a:r>
              <a:rPr lang="tr-TR" sz="2800" dirty="0"/>
              <a:t>, hicretten sonra da </a:t>
            </a:r>
            <a:r>
              <a:rPr lang="tr-TR" sz="2800" i="1" dirty="0">
                <a:solidFill>
                  <a:srgbClr val="FF0000"/>
                </a:solidFill>
              </a:rPr>
              <a:t>medenî</a:t>
            </a:r>
            <a:r>
              <a:rPr lang="tr-TR" sz="2800" dirty="0"/>
              <a:t> isimlerini alarak kitap haline getirilen </a:t>
            </a:r>
            <a:r>
              <a:rPr lang="tr-TR" sz="2800" dirty="0">
                <a:solidFill>
                  <a:srgbClr val="FF0000"/>
                </a:solidFill>
              </a:rPr>
              <a:t>ilk Kuran metninin </a:t>
            </a:r>
            <a:r>
              <a:rPr lang="tr-TR" sz="2800" dirty="0"/>
              <a:t>yazımında kullanılmıştır. </a:t>
            </a:r>
          </a:p>
          <a:p>
            <a:pPr algn="just">
              <a:buFont typeface="Wingdings" pitchFamily="2" charset="2"/>
              <a:buChar char="v"/>
            </a:pPr>
            <a:endParaRPr lang="tr-TR" sz="2800" dirty="0"/>
          </a:p>
        </p:txBody>
      </p:sp>
      <p:pic>
        <p:nvPicPr>
          <p:cNvPr id="97282" name="Picture 2" descr="http://engse.files.wordpress.com/2008/10/adsiz881.jpg?w=584">
            <a:hlinkClick r:id="rId2"/>
          </p:cNvPr>
          <p:cNvPicPr>
            <a:picLocks noChangeAspect="1" noChangeArrowheads="1"/>
          </p:cNvPicPr>
          <p:nvPr/>
        </p:nvPicPr>
        <p:blipFill>
          <a:blip r:embed="rId3"/>
          <a:srcRect/>
          <a:stretch>
            <a:fillRect/>
          </a:stretch>
        </p:blipFill>
        <p:spPr bwMode="auto">
          <a:xfrm>
            <a:off x="4105280" y="1419907"/>
            <a:ext cx="4789340" cy="4205275"/>
          </a:xfrm>
          <a:prstGeom prst="rect">
            <a:avLst/>
          </a:prstGeom>
          <a:noFill/>
        </p:spPr>
      </p:pic>
    </p:spTree>
    <p:extLst>
      <p:ext uri="{BB962C8B-B14F-4D97-AF65-F5344CB8AC3E}">
        <p14:creationId xmlns:p14="http://schemas.microsoft.com/office/powerpoint/2010/main" val="893444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28596" y="571480"/>
            <a:ext cx="3429024" cy="5693866"/>
          </a:xfrm>
          <a:prstGeom prst="rect">
            <a:avLst/>
          </a:prstGeom>
        </p:spPr>
        <p:txBody>
          <a:bodyPr wrap="square">
            <a:spAutoFit/>
          </a:bodyPr>
          <a:lstStyle/>
          <a:p>
            <a:pPr>
              <a:buFont typeface="Wingdings" pitchFamily="2" charset="2"/>
              <a:buChar char="v"/>
            </a:pPr>
            <a:r>
              <a:rPr lang="tr-TR" sz="2800" dirty="0"/>
              <a:t>Bu yazı </a:t>
            </a:r>
            <a:r>
              <a:rPr lang="tr-TR" sz="2800" dirty="0">
                <a:solidFill>
                  <a:srgbClr val="FF0000"/>
                </a:solidFill>
              </a:rPr>
              <a:t>Hz. Ali’nin </a:t>
            </a:r>
            <a:r>
              <a:rPr lang="tr-TR" sz="2800" dirty="0"/>
              <a:t>halifeliği zamanında (656-661) devletin merkezi </a:t>
            </a:r>
            <a:r>
              <a:rPr lang="tr-TR" sz="2800" dirty="0" err="1"/>
              <a:t>Kufe’ye</a:t>
            </a:r>
            <a:r>
              <a:rPr lang="tr-TR" sz="2800" dirty="0"/>
              <a:t> izafeten </a:t>
            </a:r>
            <a:r>
              <a:rPr lang="tr-TR" sz="2800" i="1" dirty="0">
                <a:solidFill>
                  <a:srgbClr val="FF0000"/>
                </a:solidFill>
              </a:rPr>
              <a:t>kufî</a:t>
            </a:r>
            <a:r>
              <a:rPr lang="tr-TR" sz="2800" dirty="0"/>
              <a:t> adını almıştır.</a:t>
            </a:r>
          </a:p>
          <a:p>
            <a:pPr>
              <a:buFont typeface="Wingdings" pitchFamily="2" charset="2"/>
              <a:buChar char="v"/>
            </a:pPr>
            <a:endParaRPr lang="tr-TR" sz="2800" dirty="0"/>
          </a:p>
          <a:p>
            <a:pPr>
              <a:buFont typeface="Wingdings" pitchFamily="2" charset="2"/>
              <a:buChar char="v"/>
            </a:pPr>
            <a:r>
              <a:rPr lang="tr-TR" sz="2800" dirty="0" err="1">
                <a:solidFill>
                  <a:srgbClr val="FF0000"/>
                </a:solidFill>
              </a:rPr>
              <a:t>Emeviler</a:t>
            </a:r>
            <a:r>
              <a:rPr lang="tr-TR" sz="2800" dirty="0"/>
              <a:t> döneminin sonlarına doğru yazı değişmeye yüz tutmuş ve harflerdeki </a:t>
            </a:r>
            <a:r>
              <a:rPr lang="tr-TR" sz="2800" dirty="0">
                <a:solidFill>
                  <a:srgbClr val="FF0000"/>
                </a:solidFill>
              </a:rPr>
              <a:t>köşelilik</a:t>
            </a:r>
            <a:r>
              <a:rPr lang="tr-TR" sz="2800" dirty="0"/>
              <a:t> kaybolmaya başlamıştır. </a:t>
            </a:r>
          </a:p>
        </p:txBody>
      </p:sp>
      <p:pic>
        <p:nvPicPr>
          <p:cNvPr id="96258" name="Picture 2" descr="http://t1.gstatic.com/images?q=tbn:ANd9GcRTbyo_4FLXJy-DO-_uxvhBMbH4CMs61Jjyu76xZzAYpZYXCUs0">
            <a:hlinkClick r:id="rId2"/>
          </p:cNvPr>
          <p:cNvPicPr>
            <a:picLocks noChangeAspect="1" noChangeArrowheads="1"/>
          </p:cNvPicPr>
          <p:nvPr/>
        </p:nvPicPr>
        <p:blipFill>
          <a:blip r:embed="rId3"/>
          <a:srcRect/>
          <a:stretch>
            <a:fillRect/>
          </a:stretch>
        </p:blipFill>
        <p:spPr bwMode="auto">
          <a:xfrm>
            <a:off x="4857752" y="3258384"/>
            <a:ext cx="3476312" cy="2470664"/>
          </a:xfrm>
          <a:prstGeom prst="rect">
            <a:avLst/>
          </a:prstGeom>
          <a:noFill/>
        </p:spPr>
      </p:pic>
      <p:sp>
        <p:nvSpPr>
          <p:cNvPr id="4" name="3 Dikdörtgen"/>
          <p:cNvSpPr/>
          <p:nvPr/>
        </p:nvSpPr>
        <p:spPr>
          <a:xfrm>
            <a:off x="5000628" y="6000768"/>
            <a:ext cx="3141694" cy="369332"/>
          </a:xfrm>
          <a:prstGeom prst="rect">
            <a:avLst/>
          </a:prstGeom>
        </p:spPr>
        <p:txBody>
          <a:bodyPr wrap="none">
            <a:spAutoFit/>
          </a:bodyPr>
          <a:lstStyle/>
          <a:p>
            <a:r>
              <a:rPr lang="tr-TR" dirty="0" err="1">
                <a:hlinkClick r:id="rId4" action="ppaction://hlinkfile"/>
              </a:rPr>
              <a:t>Islamic</a:t>
            </a:r>
            <a:r>
              <a:rPr lang="tr-TR" dirty="0">
                <a:hlinkClick r:id="rId4" action="ppaction://hlinkfile"/>
              </a:rPr>
              <a:t> </a:t>
            </a:r>
            <a:r>
              <a:rPr lang="tr-TR" dirty="0" err="1">
                <a:hlinkClick r:id="rId4" action="ppaction://hlinkfile"/>
              </a:rPr>
              <a:t>coin</a:t>
            </a:r>
            <a:r>
              <a:rPr lang="tr-TR" dirty="0">
                <a:hlinkClick r:id="rId4" action="ppaction://hlinkfile"/>
              </a:rPr>
              <a:t> | </a:t>
            </a:r>
            <a:r>
              <a:rPr lang="tr-TR" dirty="0" err="1">
                <a:hlinkClick r:id="rId4" action="ppaction://hlinkfile"/>
              </a:rPr>
              <a:t>Umayyad</a:t>
            </a:r>
            <a:r>
              <a:rPr lang="tr-TR" dirty="0">
                <a:hlinkClick r:id="rId4" action="ppaction://hlinkfile"/>
              </a:rPr>
              <a:t> </a:t>
            </a:r>
            <a:r>
              <a:rPr lang="tr-TR" dirty="0" err="1">
                <a:hlinkClick r:id="rId4" action="ppaction://hlinkfile"/>
              </a:rPr>
              <a:t>dirham</a:t>
            </a:r>
            <a:r>
              <a:rPr lang="tr-TR" dirty="0">
                <a:hlinkClick r:id="rId4" action="ppaction://hlinkfile"/>
              </a:rPr>
              <a:t> </a:t>
            </a:r>
            <a:endParaRPr lang="tr-TR" dirty="0"/>
          </a:p>
        </p:txBody>
      </p:sp>
      <p:pic>
        <p:nvPicPr>
          <p:cNvPr id="96260" name="Picture 4" descr="http://www.antiques.com/vendor_item_images/ori__806976702_1067227_Umayyad_Wall_Plaque_with_Kufic_Text_-_PF.6186.jpg">
            <a:hlinkClick r:id="rId5"/>
          </p:cNvPr>
          <p:cNvPicPr>
            <a:picLocks noChangeAspect="1" noChangeArrowheads="1"/>
          </p:cNvPicPr>
          <p:nvPr/>
        </p:nvPicPr>
        <p:blipFill>
          <a:blip r:embed="rId6"/>
          <a:srcRect/>
          <a:stretch>
            <a:fillRect/>
          </a:stretch>
        </p:blipFill>
        <p:spPr bwMode="auto">
          <a:xfrm>
            <a:off x="5357818" y="571480"/>
            <a:ext cx="2309802" cy="1726578"/>
          </a:xfrm>
          <a:prstGeom prst="rect">
            <a:avLst/>
          </a:prstGeom>
          <a:noFill/>
        </p:spPr>
      </p:pic>
      <p:sp>
        <p:nvSpPr>
          <p:cNvPr id="6" name="5 Dikdörtgen"/>
          <p:cNvSpPr/>
          <p:nvPr/>
        </p:nvSpPr>
        <p:spPr>
          <a:xfrm>
            <a:off x="4643438" y="2357430"/>
            <a:ext cx="3690626" cy="369332"/>
          </a:xfrm>
          <a:prstGeom prst="rect">
            <a:avLst/>
          </a:prstGeom>
        </p:spPr>
        <p:txBody>
          <a:bodyPr wrap="none">
            <a:spAutoFit/>
          </a:bodyPr>
          <a:lstStyle/>
          <a:p>
            <a:r>
              <a:rPr lang="en-US" dirty="0">
                <a:hlinkClick r:id="rId7" action="ppaction://hlinkfile"/>
              </a:rPr>
              <a:t>Umayyad Wall Plaque with </a:t>
            </a:r>
            <a:r>
              <a:rPr lang="en-US" dirty="0" err="1">
                <a:hlinkClick r:id="rId7" action="ppaction://hlinkfile"/>
              </a:rPr>
              <a:t>Kufic</a:t>
            </a:r>
            <a:r>
              <a:rPr lang="en-US" dirty="0">
                <a:hlinkClick r:id="rId7" action="ppaction://hlinkfile"/>
              </a:rPr>
              <a:t> Text </a:t>
            </a:r>
            <a:endParaRPr lang="tr-TR" dirty="0"/>
          </a:p>
        </p:txBody>
      </p:sp>
    </p:spTree>
    <p:extLst>
      <p:ext uri="{BB962C8B-B14F-4D97-AF65-F5344CB8AC3E}">
        <p14:creationId xmlns:p14="http://schemas.microsoft.com/office/powerpoint/2010/main" val="893444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28596" y="857232"/>
            <a:ext cx="3786214" cy="5262979"/>
          </a:xfrm>
          <a:prstGeom prst="rect">
            <a:avLst/>
          </a:prstGeom>
        </p:spPr>
        <p:txBody>
          <a:bodyPr wrap="square">
            <a:spAutoFit/>
          </a:bodyPr>
          <a:lstStyle/>
          <a:p>
            <a:pPr>
              <a:buFont typeface="Wingdings" pitchFamily="2" charset="2"/>
              <a:buChar char="v"/>
            </a:pPr>
            <a:r>
              <a:rPr lang="tr-TR" sz="2800" dirty="0">
                <a:solidFill>
                  <a:srgbClr val="FF0000"/>
                </a:solidFill>
              </a:rPr>
              <a:t>Abbasiler</a:t>
            </a:r>
            <a:r>
              <a:rPr lang="tr-TR" sz="2800" dirty="0"/>
              <a:t> zamanında artan ilim ve sanat faaliyetleri, etkisini yazı konusunda da göstermiş ve bu çerçevede önce meşhur hattat vezir </a:t>
            </a:r>
            <a:r>
              <a:rPr lang="tr-TR" sz="2800" dirty="0" err="1">
                <a:solidFill>
                  <a:srgbClr val="FF0000"/>
                </a:solidFill>
              </a:rPr>
              <a:t>İbn</a:t>
            </a:r>
            <a:r>
              <a:rPr lang="tr-TR" sz="2800" dirty="0">
                <a:solidFill>
                  <a:srgbClr val="FF0000"/>
                </a:solidFill>
              </a:rPr>
              <a:t>-i </a:t>
            </a:r>
            <a:r>
              <a:rPr lang="tr-TR" sz="2800" dirty="0" err="1">
                <a:solidFill>
                  <a:srgbClr val="FF0000"/>
                </a:solidFill>
              </a:rPr>
              <a:t>Mukle</a:t>
            </a:r>
            <a:r>
              <a:rPr lang="tr-TR" sz="2800" dirty="0">
                <a:solidFill>
                  <a:srgbClr val="FF0000"/>
                </a:solidFill>
              </a:rPr>
              <a:t> </a:t>
            </a:r>
            <a:r>
              <a:rPr lang="tr-TR" sz="2800" dirty="0"/>
              <a:t>(öl. 940) ondan yaklaşık bir asır sonra </a:t>
            </a:r>
            <a:r>
              <a:rPr lang="tr-TR" sz="2800" dirty="0" err="1">
                <a:solidFill>
                  <a:srgbClr val="FF0000"/>
                </a:solidFill>
              </a:rPr>
              <a:t>İbnü’l</a:t>
            </a:r>
            <a:r>
              <a:rPr lang="tr-TR" sz="2800" dirty="0">
                <a:solidFill>
                  <a:srgbClr val="FF0000"/>
                </a:solidFill>
              </a:rPr>
              <a:t>-</a:t>
            </a:r>
            <a:r>
              <a:rPr lang="tr-TR" sz="2800" dirty="0" err="1">
                <a:solidFill>
                  <a:srgbClr val="FF0000"/>
                </a:solidFill>
              </a:rPr>
              <a:t>Bevvab</a:t>
            </a:r>
            <a:r>
              <a:rPr lang="tr-TR" sz="2800" dirty="0"/>
              <a:t> (öl. 1022) Arap yazısını belli kurallara göre geliştirmişlerdir. </a:t>
            </a:r>
          </a:p>
        </p:txBody>
      </p:sp>
      <p:cxnSp>
        <p:nvCxnSpPr>
          <p:cNvPr id="5" name="4 Düz Ok Bağlayıcısı"/>
          <p:cNvCxnSpPr/>
          <p:nvPr/>
        </p:nvCxnSpPr>
        <p:spPr>
          <a:xfrm>
            <a:off x="2500298" y="4714884"/>
            <a:ext cx="2214578"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5236" name="Picture 4" descr="http://islamic-arts.org/wp-content/uploads/2011/03/Ibn_al-Bawwab_-_Quranic_Manuscript.jpg">
            <a:hlinkClick r:id="rId2"/>
          </p:cNvPr>
          <p:cNvPicPr>
            <a:picLocks noChangeAspect="1" noChangeArrowheads="1"/>
          </p:cNvPicPr>
          <p:nvPr/>
        </p:nvPicPr>
        <p:blipFill>
          <a:blip r:embed="rId3"/>
          <a:srcRect/>
          <a:stretch>
            <a:fillRect/>
          </a:stretch>
        </p:blipFill>
        <p:spPr bwMode="auto">
          <a:xfrm>
            <a:off x="4786314" y="4071942"/>
            <a:ext cx="3833257" cy="2357454"/>
          </a:xfrm>
          <a:prstGeom prst="rect">
            <a:avLst/>
          </a:prstGeom>
          <a:noFill/>
        </p:spPr>
      </p:pic>
      <p:pic>
        <p:nvPicPr>
          <p:cNvPr id="95238" name="Picture 6" descr="http://islamic-arts.org/wp-content/uploads/2011/10/stylesincalligraphy-17.jpg">
            <a:hlinkClick r:id="rId4"/>
          </p:cNvPr>
          <p:cNvPicPr>
            <a:picLocks noChangeAspect="1" noChangeArrowheads="1"/>
          </p:cNvPicPr>
          <p:nvPr/>
        </p:nvPicPr>
        <p:blipFill>
          <a:blip r:embed="rId5"/>
          <a:srcRect/>
          <a:stretch>
            <a:fillRect/>
          </a:stretch>
        </p:blipFill>
        <p:spPr bwMode="auto">
          <a:xfrm>
            <a:off x="5715008" y="714356"/>
            <a:ext cx="2130409" cy="3116484"/>
          </a:xfrm>
          <a:prstGeom prst="rect">
            <a:avLst/>
          </a:prstGeom>
          <a:noFill/>
        </p:spPr>
      </p:pic>
    </p:spTree>
    <p:extLst>
      <p:ext uri="{BB962C8B-B14F-4D97-AF65-F5344CB8AC3E}">
        <p14:creationId xmlns:p14="http://schemas.microsoft.com/office/powerpoint/2010/main" val="29385183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00034" y="357166"/>
            <a:ext cx="7643866" cy="6124754"/>
          </a:xfrm>
          <a:prstGeom prst="rect">
            <a:avLst/>
          </a:prstGeom>
        </p:spPr>
        <p:txBody>
          <a:bodyPr wrap="square">
            <a:spAutoFit/>
          </a:bodyPr>
          <a:lstStyle/>
          <a:p>
            <a:pPr algn="just">
              <a:buFont typeface="Wingdings" pitchFamily="2" charset="2"/>
              <a:buChar char="v"/>
            </a:pPr>
            <a:r>
              <a:rPr lang="tr-TR" sz="2800" dirty="0"/>
              <a:t>Bu iki önemli hattattan sonra </a:t>
            </a:r>
            <a:r>
              <a:rPr lang="tr-TR" sz="2800" dirty="0" err="1">
                <a:solidFill>
                  <a:srgbClr val="FF0000"/>
                </a:solidFill>
              </a:rPr>
              <a:t>Yakutü’l</a:t>
            </a:r>
            <a:r>
              <a:rPr lang="tr-TR" sz="2800" dirty="0">
                <a:solidFill>
                  <a:srgbClr val="FF0000"/>
                </a:solidFill>
              </a:rPr>
              <a:t>-</a:t>
            </a:r>
            <a:r>
              <a:rPr lang="tr-TR" sz="2800" dirty="0" err="1">
                <a:solidFill>
                  <a:srgbClr val="FF0000"/>
                </a:solidFill>
              </a:rPr>
              <a:t>Musta’sımî</a:t>
            </a:r>
            <a:r>
              <a:rPr lang="tr-TR" sz="2800" dirty="0"/>
              <a:t> (öl. 1298) </a:t>
            </a:r>
            <a:r>
              <a:rPr lang="tr-TR" sz="2800" i="1" dirty="0" err="1">
                <a:solidFill>
                  <a:srgbClr val="FF0000"/>
                </a:solidFill>
              </a:rPr>
              <a:t>aklâm</a:t>
            </a:r>
            <a:r>
              <a:rPr lang="tr-TR" sz="2800" i="1" dirty="0">
                <a:solidFill>
                  <a:srgbClr val="FF0000"/>
                </a:solidFill>
              </a:rPr>
              <a:t>-ı </a:t>
            </a:r>
            <a:r>
              <a:rPr lang="tr-TR" sz="2800" i="1" dirty="0" err="1">
                <a:solidFill>
                  <a:srgbClr val="FF0000"/>
                </a:solidFill>
              </a:rPr>
              <a:t>sitte’yi</a:t>
            </a:r>
            <a:r>
              <a:rPr lang="tr-TR" sz="2800" i="1" dirty="0">
                <a:solidFill>
                  <a:srgbClr val="FF0000"/>
                </a:solidFill>
              </a:rPr>
              <a:t> </a:t>
            </a:r>
            <a:r>
              <a:rPr lang="tr-TR" sz="2800" i="1" dirty="0" err="1" smtClean="0">
                <a:solidFill>
                  <a:srgbClr val="FF0000"/>
                </a:solidFill>
              </a:rPr>
              <a:t>icad</a:t>
            </a:r>
            <a:r>
              <a:rPr lang="tr-TR" sz="2800" i="1" dirty="0" smtClean="0">
                <a:solidFill>
                  <a:srgbClr val="FF0000"/>
                </a:solidFill>
              </a:rPr>
              <a:t> etmiştir</a:t>
            </a:r>
            <a:r>
              <a:rPr lang="tr-TR" sz="2800" i="1" dirty="0">
                <a:solidFill>
                  <a:srgbClr val="FF0000"/>
                </a:solidFill>
              </a:rPr>
              <a:t>.</a:t>
            </a:r>
          </a:p>
          <a:p>
            <a:pPr algn="just">
              <a:buFont typeface="Wingdings" pitchFamily="2" charset="2"/>
              <a:buChar char="Ø"/>
            </a:pPr>
            <a:r>
              <a:rPr lang="tr-TR" sz="2800" dirty="0"/>
              <a:t> </a:t>
            </a:r>
            <a:r>
              <a:rPr lang="tr-TR" sz="2800" i="1" dirty="0"/>
              <a:t>sülüs, </a:t>
            </a:r>
          </a:p>
          <a:p>
            <a:pPr algn="just"/>
            <a:endParaRPr lang="tr-TR" sz="2800" i="1" dirty="0"/>
          </a:p>
          <a:p>
            <a:pPr algn="just">
              <a:buFont typeface="Wingdings" pitchFamily="2" charset="2"/>
              <a:buChar char="Ø"/>
            </a:pPr>
            <a:r>
              <a:rPr lang="tr-TR" sz="2800" i="1" dirty="0"/>
              <a:t>nesih,</a:t>
            </a:r>
          </a:p>
          <a:p>
            <a:pPr algn="just"/>
            <a:r>
              <a:rPr lang="tr-TR" sz="2800" i="1" dirty="0"/>
              <a:t> </a:t>
            </a:r>
          </a:p>
          <a:p>
            <a:pPr algn="just">
              <a:buFont typeface="Wingdings" pitchFamily="2" charset="2"/>
              <a:buChar char="Ø"/>
            </a:pPr>
            <a:r>
              <a:rPr lang="tr-TR" sz="2800" i="1" dirty="0"/>
              <a:t>muhakkak, </a:t>
            </a:r>
          </a:p>
          <a:p>
            <a:pPr algn="just"/>
            <a:endParaRPr lang="tr-TR" sz="2800" i="1" dirty="0"/>
          </a:p>
          <a:p>
            <a:pPr algn="just">
              <a:buFont typeface="Wingdings" pitchFamily="2" charset="2"/>
              <a:buChar char="Ø"/>
            </a:pPr>
            <a:r>
              <a:rPr lang="tr-TR" sz="2800" i="1" dirty="0"/>
              <a:t>reyhanî,</a:t>
            </a:r>
          </a:p>
          <a:p>
            <a:pPr algn="just"/>
            <a:r>
              <a:rPr lang="tr-TR" sz="2800" i="1" dirty="0"/>
              <a:t> </a:t>
            </a:r>
          </a:p>
          <a:p>
            <a:pPr algn="just">
              <a:buFont typeface="Wingdings" pitchFamily="2" charset="2"/>
              <a:buChar char="Ø"/>
            </a:pPr>
            <a:r>
              <a:rPr lang="tr-TR" sz="2800" i="1" dirty="0"/>
              <a:t>tevki’ </a:t>
            </a:r>
          </a:p>
          <a:p>
            <a:pPr algn="just"/>
            <a:r>
              <a:rPr lang="tr-TR" sz="2800" dirty="0"/>
              <a:t> </a:t>
            </a:r>
          </a:p>
          <a:p>
            <a:pPr algn="just">
              <a:buFont typeface="Wingdings" pitchFamily="2" charset="2"/>
              <a:buChar char="Ø"/>
            </a:pPr>
            <a:r>
              <a:rPr lang="tr-TR" sz="2800" i="1" dirty="0" err="1"/>
              <a:t>rika</a:t>
            </a:r>
            <a:r>
              <a:rPr lang="tr-TR" sz="2800" i="1" dirty="0"/>
              <a:t>’</a:t>
            </a:r>
            <a:endParaRPr lang="tr-TR" sz="2800" dirty="0"/>
          </a:p>
          <a:p>
            <a:pPr algn="just">
              <a:buFont typeface="Wingdings" pitchFamily="2" charset="2"/>
              <a:buChar char="v"/>
            </a:pPr>
            <a:endParaRPr lang="tr-TR" sz="2800" dirty="0"/>
          </a:p>
        </p:txBody>
      </p:sp>
      <p:pic>
        <p:nvPicPr>
          <p:cNvPr id="94212" name="Picture 4" descr="http://t0.gstatic.com/images?q=tbn:ANd9GcQMWksxFQ89-1jHAnYvSNbaHLgmjPMZGSq-PZMZQQLKYVSdJ03H">
            <a:hlinkClick r:id="rId2"/>
          </p:cNvPr>
          <p:cNvPicPr>
            <a:picLocks noChangeAspect="1" noChangeArrowheads="1"/>
          </p:cNvPicPr>
          <p:nvPr/>
        </p:nvPicPr>
        <p:blipFill>
          <a:blip r:embed="rId3"/>
          <a:srcRect/>
          <a:stretch>
            <a:fillRect/>
          </a:stretch>
        </p:blipFill>
        <p:spPr bwMode="auto">
          <a:xfrm>
            <a:off x="5750373" y="1214423"/>
            <a:ext cx="3028177" cy="714380"/>
          </a:xfrm>
          <a:prstGeom prst="rect">
            <a:avLst/>
          </a:prstGeom>
          <a:noFill/>
        </p:spPr>
      </p:pic>
      <p:sp>
        <p:nvSpPr>
          <p:cNvPr id="94214" name="AutoShape 6" descr="data:image/jpeg;base64,/9j/4AAQSkZJRgABAQAAAQABAAD/2wCEAAkGBhQSEBUUExQWFRUVFBUYFRgXFxkXFhcYHRcXFxcYGBcaHCYeFxkjHRQVHy8gJCcpLCwsFR4xNTAqNSYrLCkBCQoKDgwOGg8PGiwkHSQsLCkpLCwpLCksLCkpLCwsLCksLCwsLCwsKSkpLCwsLCwsKSwsKSwsLCksLCkpLCkpLP/AABEIAIgBcwMBIgACEQEDEQH/xAAbAAABBQEBAAAAAAAAAAAAAAADAAECBAYFB//EAE0QAAIBAwIDBQMFCwkIAQUAAAECAwAEERIhBTFBBgcTUWEicYEUMkKRoRcjUlRicpOxwdHSFUNTgpKi0+HwJDM0RHODwvEIFhhjsuL/xAAZAQADAQEBAAAAAAAAAAAAAAAAAQIDBAX/xAAiEQACAgMAAQUBAQAAAAAAAAAAAQIREiExAwQTIkFRYTL/2gAMAwEAAhEDEQA/AN1aXyR28QJGfCTbP5Aotlf687bDrvz/AH1y+B2wZE/JRAMcvmgAZ+H2V2xHgBF5ft6n3Vpk5OyPNGHj+K3IkkoOMA4zgeyef1f62qJn9rSozpO/XpyqXjBQW5ADC89/Lb1O/wBVDhBVQAMsx8vPn7qdnKEMu/Ij34/YarSKxcknZcEAZ3wOvn129KuMMcxj/XnVWYnOB1/V1zWjpokmnXbpihl/sqwke1BnTFES3wEZaG5orL7qjp25VRKYE1E1NlNMFPXeih2QVc0QJUXjz/lU1G1Kh2P4IO5/XUkOTsadOWMVM8qAsQGKKvKggHmd6PHvQFk4xvR2UY36jHrihJ/raig0hWSVT+E3v1Zz7wdvqp9BH0t/UfupKKdGoH0Ik7KOQI+Of8qe4kJGwxn1qGaS4G36tqKCwHhE88Dyxk7/ABoi7dTRQvX9dRKCgQKSHPn9ZoMinln0q0dqE5pgU6RWjac0NY8GgAD0MxZxmrZjobR0DsFpxypBKKAeWKl4dIdkNNLw6np5VNWosQkXFHQVFVFGXFAgbDB8gBv5Y86ZzVkCn00CKI54HXcY5H3VIoMeX76sFaVMGVEU7708MugYZ8HJ69Kslaq8QgBUN1X/ANEUpGnipyp8ZdUHqamM1W4ROWjwdiDjer4rNbNJxxk0zkXsJLk4Y8v1ClV25gBYk6enn5D1pVpkUo6OZwmFVgj2wDGjY6klQcnyq1GnTYefoPL4/qqPD4sQRORozFGccyMoPZHrvj4UpHLjSmQv0idifPnyrI55NttsTKJH/ITf3nzz5UWIZ9vlnZfMDz+NNGQVGD7HToWx+z9dFijycmmgoSW2rnXHvOMxIpKe2eWBsfXBI+NdTid34cbMBnHIepOBn03rG3DhjnkTzwMD3Y8qz8k3HSPS9H6WPl3LhpuH3PiJrGdJJ05GCMbEHpzzv1GKI0ZIrm9mHOSv0cEkY67YPv5iu3ImDW3jlaOX1ni9ryOKKOj404SrWmhsOlas40C0etN4eKJigpeI0jRBlMiAF0Byyg5A1D6OcHY70hiAHlUtIxRQlPjyoGC9KdForY6j3UwXqMjNADiHyqapUQDzose9ICSVJRk1C4uUjRnkZURRlmYhVUeZJ2FD4TxRLiFZo9Wh8lCylSygkBgDvpbGR5gg0h0WwlNpxUhSK+fKmBEVEip6aQoECY1NanoBptNAxzQz60QCmMdAAHjHPkahpPXl5/5Vb0VHFAiqY+nnyxTCPHParBGM4286GwoGCMdMkdWNFMy0CKzJg00ikggHScbHGcHocZGfdVho6bTQMFbBgoDkMwG7BdIJ8wuTj3ZqwKj4dERMUgHGakGpifOnL0UAjmosafxfIYobL60xD5pwd96gdqLEcjekxx6Cs4NBPl0q0s1QxTjFRRtKTk7YbBO4P+vqpVAH0pUy0ylbW40JklmCJ54Hsjryoph935o5fHzo9rGPDTn8xOfP5o+2pnApGDWwCQdTnNEPlTl/f+yqkt75n4KNR+PlRYWSuIlZWVt9QIOP2eVcK64D7J0nOBjbnVriPaGK3jMspEca82kbAzz0qq5LsfIDNZVe0fEOJHRYx/I7Y/8ANSqTI655wJjbrv8A3lqJJSOjweon49xeiF12yi4cfvh1SEYES7yP5bfR5bE/UeVbDs5ez3FuJbiEQM5ZkjBJZY9tAcn6ZGSeXMbDlXD4H2FtrTOEdpzktcSHXKSeZwcaQfycnzJrQ2BMYKsxI+jhG2HXfHnvyoh8dGnqPNDz/N6f4WWjIrido+1trYrm5lCtjIjHtSt5YQch6tgetUe03FrmeYWdjIkThFkuLhsExIxIRI15mRtJPIYAG4zmpdn+7W1tG8XDTzk5M0+HbPUqOSn13PrWylZxYpbZwPlPFOKbQL/J1of5x8/KJFP4IGCM/k6R+Ua1/ZfspDYQmKHUSx1SO+7yNjGpug64HTJ5kk12VTeh2t4koLRurgMyMVYMA6nDKccmB6U6oTlaJFMdM0jTtIAQCQC2QoJ3YgaiAOpABPuFKWRUUszBVUZZmICqOpLHYD1NBJx+1E9zHaO1pF4s+wjU4wM/ObSSNZAGy9SRsdxXnfdF2gee7uvlczPO6IFSTIbCFy+kYwunONIxjJ22NajifGrriP3nh2YrckrLfOCox9IWynDOemsfDT86u52f7DWlmweGMLIIREXOSzAHJZhnGtjzI8gOVSu2arUaZ1s/6NY/jHeONZg4fA95NkqGQH5OrY5GQfPxzOCF/KrazxjSc4KnY5xgg7Y32Oc4x1zU44tICgaQBsoGkD00jYUMla6YPh/Ya5vJVn4vMsgU6o7SP/h1PQvjZj6b56sRtW9B28v2em3SpGm000Nts5XHu1VrZKpuZlj150jDMzY5kKoJx0zyyabsz2str9Xa2cv4ZUPlGTBbJX5wGc6Ty8q5XaPsmtzKWFtC0hVVNxc5kRFxjTDAD7ZGSd9C5J3Y5rvdnOzkVlbrBAuEXck/OdjzdiObH7AABsKQ6VF4n0qve3SRoXkZURRlmYhVUerHYVnuM9uGaV7bh8Bu7hNnYHTbQn/8suQCw/BBHlnORVWz7uXuHE3FZzdON1gXKWsfuQY1+8geuaL/AAWNdIN25mvGMfCotYBw95MpW2j89CkZlbyH2EVreG2pjhVGkeZlX2pHPtu25JPludh0GB0o6QhQFUAKuygDAA8gBsB7qZgRy5daEgbFLcKi5d1Uc8uyqMe8kVKCdXUMjBlPIqQyn3EbGvHe23YI3E7M0stxfT+0scahbe3jyQpkd8lIVAwORYg7c69K7KcBSxtI7dDkIDqbGNbk5dsdATyHQAUKxtJLp2WFMTQbu8SNC8jqiLzd2CKPex2FYW97zzK5i4XbSXsgODJpZbdfUtsSPfoHqadiUWzeSPgEk4A3JOwA8yTsBWPv+8iEzC3sx8suWOAsf+6TzaSbBGkczpzsOYrnp3fXV8Q/FbtmXOfktudES+jMNifcCfyq2vCeDw20YjgiSJBjZRjPqzfOc+pJNLbDS/paVdhnGcDOOWcb4zvjNLTUxVDjfHIbSIy3EixoNsnmx/BVRuzegpk9LbCuP2i7V2tiuq5lCHGVQbyt+ag3x6nA9ay/8tcS4p/wSfIbU4/2iYHxpF84lxttvt/b6V2OzndtbWr+K+q5uTu00/tnPmqnIX3nUfWl3hVJdLXZHj8t6jTtAYIGIEGo5lkUZ1SMOQUnSAB5Hc131qWKlimT0DIwUEkgKASSeQA3JPuxmvNeD9673fE4oIIM20jsgc6vFOFLGTnpVQMErg7Hnmtx2i45DbrokDSySqwS3jGuWYEYICDkvPLHAH2Vj+w3dy9pem7fRErxOBboS/hl22jMhzrCqFORzY45DddKSSTs9A05qZG1NWf7Tdt7exIWRjJM2NEEQ1TMTy2+gD5n4A02QlfDQCnB3AxsevrXJ7Ow3bap7vEbOBot0OVgQZOGb6cpz7R6aQB1A7Fy4CZO2MfX0qWy1F3okoxTqaaKUMoIOxqZFIofA8xSoDTAHGD9Rp6ZokCWCXA3HIeZ6fnU5tZeZK/3v46DFazEby/Vn7DU/ks45S/WP11Ffw5bBS2jddA/qMf/AC3qjeXckOrCtJoUtiJDqYac6QvLVkYFXm4tJGcSpnkcruMVbt7uOTlg+YI3+qlVlwlFP9Mdb9ip551u75oppcAxQNqNvbDnpVRs7jbLnO45HANdfifE5kGllClshWV9Wwx0KgjnXca2HMezz5bVWuIFfT4q50sCD08hnHLPlyptapFxdSUmZ3sx2h8aS4iOnw4WWNWGSzzEFpMHOAFBUctyTvWktkjdFdcFWAZT5g7gg+vP415hB3YXC8UmBuNNncNJJKsbsrSRl9XgugAA3bSTyxnHPFenG9iRQNagDSo3zvkKqjzOSBj1FVHg5vKTZmYuFr/K90Or2lpIN8fNaWI7/Bd/WqfbHt//ACWFQxtI0kUjRHPKQMFCyb7puDlTnptnNdLiFyE4vauFbE1pdQ+WSjJOo3x+XV/jFpBMFa5giYRn2WmKYQsVGxbYZOkY88UUDlxPhx+7jtG9/HcXLIYledRGoOoAJDGp0sQMnIBO2M1m+63s81txPiK+KxWBvC0k7yanLJI68iQqc/NzXodnDpGn2U2wpTYY9VxpP7ayMEnyXtFIGI031mrgjkXi2O3uic/1qd7ITu6Or2rmZL7hbZ9g3U0bfnSQaE/8q0F5w2OYKJY1kCnUA4DKDjnpOxPvG1ZDvXkKWUVwoz8mvLeb0wCy8/eyj41uC4O45Hl7ulUiXxES32VOoEnpTpTEcPtv2Ye/tDbpKIsurnKllcLkhDg5A1aTkfg10eAcKFrawwAlvCjVSxJJY82O/QsTgdBgVbllCgszBVUFmJ5AAEknyAAJ+FebcO760m4gkAhAt5JBGkpYiTJOlXK40hS2PZ5gHntipZato9OPKnDUM7Ckjjr8aZIZRVfito8sTRLI0WvAZk+foz7aofoMy5XVzXORvWZ7EcKvopLt72XUJJyYUEhdEXLksmfmKdSgLt8zlWr1UdK5wHw3h0VvEsUEaxRryVRgep9SepO5q1roYaq/EOIxwRNLK4SNANTHkMkKM49SBQKy2zUMtTF6zX/1zGeKHh4RzIE1FxgoD4fiEMOYwMDPmRQHTRkVkOOdtJPHa1sIDdXK7SEnTbwdPvr5GWH4II8s52rRcXjkeF0hcRu4CiQ80BIDsoHNwurTnbVilwvhUNtEIoECIN8DmT1ZjzZz1Y70OwTSMlb92jXDrNxW4a7kG4iUlLaP0VVwSPdpz1zW2tLZIkEcSLGi/NVAFUe4DakTTA0UJybI3d+kWkuca3SNcAks7HCqAAT5n0AJOwoitvWF7bcdnt+I2PhWzXAKzhVyVUyviMEMAQrKo6jZZG881seH2jogDtrc5LtjClidTaR0QZwozyA65osGuMuAb1h+znDIuJMOI3IEwLyLaRMMxQxJIUBKHZpGKliTtuNthjdom494zWX7u48cNgXBBjM0X9ieVP2UhrSNK0lcLtb2rjsLcTSgkGREVQRk6juR54UM3wHnXm3GJuOi8njt0m0B5Yo20KVMbys6ESOME4wA/MDbIrbdquzPi8EMEgDSQWiMuN8Swwj5p9dLLnqDRbHik1bNHwvi0VzEssEgkjbkw+0EHdSOoO9UuzvE2u7Z3D6SZrqNWABKBZnRMA7EhAp3yM0PsPZxx8NtRCNKGCNx1JZgHct5ksT9QHSqPYFCny6E4+9cRuMDl7L6XX4bmlbFSo73CuBRW+oxr7b/AO8lcl5pD5ySt7Te7YDoBV5Ys56jzG/wzWR7x+EpPahZZpoo9eWWCMyvM2DoTSN8AgnHLbJIwDWb7rewUlpM13L4kedawwvhX0NtrmUHAbGMJ0O/QZLY6TVs1PHjeXM5trNvk8aYFxdkZYEgN4UC9XCsCW2xnGRje72X7C21j7Ual52zrnl9qZieftfRB8h8Sa7QuuQ338gSP8qyPD+GcQ/luWaSbTZFTojWTUjYUJGpjO6MN3ZsDcczml0tcNmDTOgYEMMipE1GmFkUtwvzRj086mrZH7KWuhu2Nxy+l6etITvpyeI9pEikKEHIx181B8vWmot7wKKSQuwOTjPzOgA6nPSlRZ0qUKOyrHG/OnzUMU2mtDhsTKK5l/w/SQ8Y67gfrFdUVwe2V6VgSJWKtdTw2oZfnKJW++MPURrJj1IqZK0KstF3hnEg6g5DAgkMCCCAcEgjqOv2UHtR2gisoVkn/wB280cLMPoh9XtnzChSTjfahWFoiy6UUKiMNAGwRQCMDHIAADFVO8jgC3fC54/pRp40eejxgt9q61/rVCei/G76cPj3evYwqpSUTOqN7MWo5YjGksQAq5AJOfdk1wJO3ScQsbWBJtN413a64/DK5xKSdBA06R7Dc84TernYLuwtha2906eNLJGsmmU5jXOcARgYbbB9rPPlWo4Z2LsUuBcxW6xSrqGFyFVuRITOkNg4yB1q4p3RTcYkO3N0sTWV0dlhvkDnoscyPE5Pu9mrHbTsv8vtGt/F8LLoxYDUDpzsRkbHOfeo51d7ScBW8tJbdzpEi4DcyrAhkbHXDKNuozXlEFn2itQLeLxHRPYRgIpU08hpdwSq+WcY9MVT0RHf3tHqV3xi1slhikmSIECOIO2MhRpHuAwAWOBnrXG7TcNDcQ4XOv8ATToWXHtIYGfZhz2R9/Ws/wAO7onuVeXik8j3MijTpfV4Q6ZJGlyOWkeyByO+Rb7Ed2MtldmSScSxRB/k6guPacFGdkPsoQpI2Jzq57Uqb6P4r7O7214N4nDLpDu3gSNkEjJQeKuQNj8wV0ezVw7WduzLqJt4Dt87eJeYPP4H4VfvrTxYpIzsJI5EJ54DIVz8NVShtVREjA9lEVR12VQo/UKMfwhS1R4T3j9uLua4lSNpY7SORkTRrRZNJ0l2YY1EkZAOwGNup7Hct2lvJbl4HkaWFYmchyXZCCqroJ3AJYAjljfpWi4/DJxe8azRyljasoupF5yyjfwUJ/B5eQILHPsiqPaDuSjZw1jN4G26uXcZ81cZYdcg5+HKpS+zfJVizX94E4Xhl3qcRloHC6iFLEj5q55kjIwPOvMeG9rLa/l4ZbyRxWy2hDSSOyopKL7MaHYKrlFJ1dT6ZPQs+4uQyBrq58RevhZLn01S4A9+DXW4p3M2DAaGuLfAAYn74repyNj7iB6U30ScVqz0OGdXXKMr+qEMP7pNT0N+CwPuNeIX3c48bfebxG2JB0Opx6lS1WIu56/wCL6PGxX25x9mjY7/AGUWD8dJO9Hs0t2qDLsqdcuyoPrYis9f95vDoQdV3GxHSLVKT7tA0/bWGg7i9RzcXuok76I858/ad+fwrR8I7peGxHJVpyP6V9S/2ECg/HNPZPxRyr3vimnJXhtlJNp9p3dGb2Rz+9xZ0+WSx91c/j/evb3thPbTwzW8rx7acSIXUiRVbOllVigG4OM163ZQxxRhIkWNBjCooRR/VGN6rcR4LBckGeCKUqfZZ0DsNwfnEZxkDblSoFOP4N2ZhcWVsJMlxbQa9XPPhrnPqOXwo6cNhErTrEglZQrSAAOy5BwWHPkOfkKtas9T8akjYI94qiCBORt9fP0/XWR7we0jW6R28M0cVzcnSjyPoSJBnXKWx7JJAVT5k45V5/wafjsc1xbWup1juJVdmjjaNXLFmIkkGFzq1Yz9LON60c/cx8piMl5dyvevu0gIeNeippIBZQOoK+gxUdNcVF7Zd7quM3UgurW7JeW1dAHJ1thteVL59sApkHfZueMV6AtYfur7JmxjulZg7/KjGXXOkrHGpXAPI5lcEdCMdK2+KpcIklZNaFNcqmNTBdTqgycZZjpVR6k7CvJu1Xb+74ZxS5RYllSfwZIlfWQAIlTKaWHMqwI80rn378f4gEnWFokicSxIgWI6xkBwsja5CN+eRucc6VlYHrlrx5JLua2X/eQRwu3kRICRjr7Ps5/PFUeyAKC7iP8AN8QugPzXKzp9ktZzux4Vem4ury/jKSyJHCupBGzBcFm0qAMYWMZxvj0oXHu1/wDJPFpzNG7295FDIGTBYSRr4TEAkKeW45/MNKx49SOxxXjnEBxeGCGAG0ZF8SR0JU82lYSj5rKMKF6npvWxEYYYPI7H3HYj6jXmd533wPhLK2nnmbZFZQoJ/NRmdvcMe8VQl7z+J2JT+ULFSrjKsMxE9cagXTUMjIwD5770WGDNt3eRsnDYYzuYnniO/SO4lQf/AKio8BQpxbiS9JBZTD4xPG32pV3sajGzR3QxtM805Q808aZ5VU8twrrVy34fi7km2w8EEY88pJOx+GJEpol/Zc1f65V5txjvhjR57eK3le5WWWGHThkYglEf8InO+kKeXOvS5BWK7F8MgkurviEUa4luCsD45qihZZU/BEkus5HPFNijS2yvw/trb2fBbOeUtvCkaIuC7yINDjc4ABQkk8sjqQK5/De/O0faaKaHyI0yr8caWH1GstL2j/kfiFxFLa/KNDubPW2lYo5HaTKKUIOrK5Yb+xgHnRLPsBecXnNzcRx2MLAEaYghYZJysezMTnOtzvnbPKpNMUunoVr3r8PdkRJmZpHCqoilzkkAA5XbcjzrVzOSrAHBIIHvxtisn2d7q7GzkSVFeSVDlXkfODgjIRQF25jIOK1bLtt9VFE5JPRmDK0bDOdjvvuDXfs+ICQHbB675B91NdWiyDfnyB6+4+Yrm2o8GUITzwPTf/3WNOLPRlOHqIc+SL7+KDhT7PTYU9XNPrSrY4CzqpwKanqzAXKvPe+UzJa29xBnNrdJK2Po7EIx/JDYB/PFehGgzwq6lWUMrAhlYAqwPMEHYg0MadOzzfg3fHYaWklMkTtuYxGXweZCuNiPLOKp3nbybjDmy4fFJHFJ7NxcPzSI/P2XKx5AI3JJzgYzWgse6bhrqrtbbnJwJZQnM/R11seF8Kit4xHDGkSDkqAKM+Z8z6nepSLuK4h7a0EaKijCIqqo8lUBVH1AUOS30sWHJufo3Q/H9gq9pppF2weRqzMqMQoJYgADJJOAB5knYD1qhb8at5G0x3EDtnkk0bN9QYmuD22YeLGkukgiNbcTDNsbl5hG0kw2D+HGQ6o2x9vqK4PEOK2wtYVdLeS4hCXMgW2j0SRCSS116AMEgSLKE8l26UnIpQtGs492pS0ureOUkJOso1KpYrIphK68HKppkOTjqp5V39NeNCK4WNJfa+9T+LcgIZHAl8KNprnU4zMxWOVbUZA0guMYFetcCtJo7dVnkaSUF9TNgtu7FQSoAJClRkDmDRF2E4KKLgFcjtZxU21lPMvz0jxGPORyI48f13U/Cu3orN9tx97tVPzX4jZK3u8Qtj61FNkxWyx2U7PCytI4B84DMjcy8rYMjE9d9vcoq7ewO0bLG/huR7D6Q+kggjKn5y7YI2OCcEHBq1zpiKCbt2ZThveEqT/Jb9Pktxtg5LW8oJIVo5D81T+XjqM52rYn6qzHa7sbDxCLRJlXXPhSD5yE89vpIdsr1xsQd68uew47wk4iaV4VBx4eZ4AoGT97YHw9vMD0qeGqSlzR7gaG8anmoPvAryrhHfyuALq2IYDd4SME/wDTfl/a+Faez71+GyD/AH/h56SRyKR7yqsv29aq0S4SX0avYeWK5vaG+mitpXtojLMEPhoMH2sfOwT7WnnpGScAdaqntzYHld2/6QD9dOvbOwIz8st/0q/q509EpSvhg5eLcfurWOWNBEEk5RL4c8hUY1NG59pM5GkAAnOxA29V4Msogj+UMrTaF8UqAq68b4A2wDttscZrP3XeNw2MEm7jb0QPIf7qn9dZy/77os+HZ28tw5OF1ewpPoi6nb3ezWdpGzi39HqOKxHabvKRH+S2Ki7vHOlVTDRRnzdhsxG5wDgYOogZBzp7OcY4qP8AbJRZ25I+8gaSR/0lOW/7rda3fZfsXbWEemBPaIw0jbyP72+iv5K4Hvo6Go/0P2c4Kba2VHfxJSWkmkP05nOqRvdnYeiiusr5I9SAfrxThKki4PSqJ2zN9gbwS2XiAgmS4u3f0ZriQkH1wU+BFaMtvXjnFOzfFeF3UrcN8SS3mYuFRVlC530vGwOGXkHA3GN+gZLXtHf+w5e3jOxLaLYY9dAEje4A1NluN7s1/EJYp+PWaxHVLZx3L3DLyjVk0xox/D1sTjprrahd/fWe7D9iI+HW5RW1yOQ0shGNRHIAdEGTgHfJJPPAHedp55WKcOtjOes82YbVfUM2Gn/qbepouhNWaS6nWNC7sqIoyzMQqgerHYVylS04lbhmjSeHU4QyR7HB0l49QDAHGzDGcVwI+7R7qRZuKXTXRU5WCMGO2T0A5sPgpPUmtZxSZYbWVgwhWKByGC5WMLGdJCDmFwMKPICjYUvoBwvs5bWufk9vFETzKKA3UfO59T1610gNsf8AquF2F4ylxZw/fY5ZUij8bw2ZwrEHAZyTl8D2tzvk8iKr9mrG5+V3IuZml8Ahbc4CJ4c330lgPnyDSqb50hRj51AUaUjrms52gl4hbs0tosdyjHLQS+w6bAfepARldidDZIJ2JzgVG7OPPxG4Wee4a3VYpI41bRGRKxMsMjYy6hrZCFBGAx5ZOdmyZoDnDy+VOM8UJhliHD7U5ErAffHXqoLNqbPLbSvPJI2r0Sx4ckEMcMY0pGiog/JAwMnqepPUk1ZXY4rLduuP3lu9sllbeO0sjByyMYwNgqllI0Eli2SdglFUH+tGie1UlWKqWX5pKgke4kZHwqT5rGdiDxf5ZOL8KIcFlwqlNTHCrA6nIQAEkHOMDOCc1uSKaJaoATTjcVPFQdaZJXl9kg/A/sNBv1BVWPMOu/x+0elHlT2TzpjGCuCMj/RqJI18csXYYk0qrhx5GlTsZ06c1HOKliqMSLCoSbKT5An7KNioTJtjbcgfbvRZLGt4dKAeQApztVnFMY96VjBqakFzU8VIUrHRVurYEe0AR9IEAgj3Hy514hddkFWWKKS2kt1RQsh2dZ3jKlZLOJcyPNKI0DEYABOcc696K5qhacORHdwo1sfafcsRtgajk6dh7I2GOVLpSliZjsz2bm+R2sdwkcKx4kmijXBkkD6ohJgkADCu+MlnAGwBB1nh0YCokZqkS3YIpisx3kcCe64bMkWfFTTLHjmWjOrAx9IrqA9cVrdFRYUdBadnnvYbvOt71ESV1iusAOrHSsjfhRsdjq56eYJOMjetu6EdDWA7Z9ysF27zW7+BKxLMpGqF2PM4G8ZPM4yPSsivdlxyDAhuDp6eHdugHwJXl7qLLxi+M9oxnpn3b0pZQi6mIQD6TEKB8TjFePfc445KR4t4QDz1XcrY89lBrT9me5i3tyHum+VvzCsCIVPnpJJc/nbelO2TjFfZ2ZrDht+zApbXLLguyAMRnYZmTG/pqzXDve5jh7bqssflol29/tq1egpEAoVQAoHsgDCgegGwqLCqSIya4eYN3DWvP5RcAdARGftwPWmi7hrXmbidhnkBGu3vwfrr1AHz5VDV8Klo0U5fphbPuc4cmNUckmP6SU7+hCBa1XCeCw2y6beGOIb/ADFAbfGcv85s4HMnkKv8j8dqlopBbfRkGN6Mu9RC7VMUAIrSxUtFILQURJpDpRNNOEoASrTKNyetFUU6pQAMLSZMjBGx5g7jHuo4WnZaLE0AjjA2AAHkBgfUKnoqZWpBaViBFKSrRPDpeHRYAmWn0UYpTqlFgACVHw6s6aZkosRVYUFhVtkoTR0xFUiq8kulST0q48dULqLVqUc8A/6+qlLhcOhVG3WlU0kwAM/ZSoRei0hJoqioKtEC1RiSAptOWHvJ+z/OihaEpPigdAhJ9ckY/UfrFQ2KrYcCpaacLU8VFlqIMLTlakBT4osrEjihke18BRiKH1NCYpRG00xWiYpsU7JoGVqOmjBaiVp2KgTJUDR8VEimmKys1S2POmlWh6fStBWJxQmqbPiouQafAqwLNg0ioOcU0gqGvFHQToKgxTioDejKKktCSiVHNSApFEgfKpBeVJBRVoGILRFWmqY3qWwF4dMsOKMopKKix0RCUmWiYpEUrG4gNFE01LFLFOycSGmn01LFLFKx4kcUsVPTS00WPFkMUiKkRSxRYqBFaGy0fFQZatMzaKrpVRYd89avsKEsX6qpgiq0B8qei+EfWlVGph173rfO8Fz9UX+LUJO+6zT50N2P+3GR9YkpUqHwMFZA9/1gP5u5/Rx/4lVH7+7DxlcJckBCD7CZznI/nKVKsWzSMEi6v/yE4d+Bc/o0/wASpH/5CcO/Buf0a/4lNSqbHggg/wDkFw3yuf0S/wAdP/8AcDw3yuP0S/x0qVBWKJfd+4Z5z/ov/wCql93rhn4U36I/vpUqLDFBF79uF/0ko/7LfsqR78uFH+ek/QyfupUqYsETHfhwn+nf9DJ/DU/u1cJ/GT+hm/gpUqExOER175eEn/m8e+Gb/DqY74OEfji/GOb/AA6alSsXtxGfvd4V0vE/Rzf4dR+63wrP/GJ+jm/w6VKnmHtIhJ3scKP/ADifo5v8Oh/dE4e+ClwpHmFlGenVKelVxlYn4ojntxZf04/sSfwVE9tLT+mH9iT+CnpVpZPsoivbG01Z8Yf2ZP4aePtpaZz42M+av/DtSpUnIF4kgh7cWn9Ov1P/AA1OPtzZ/wBOg94cf+NPSpWV7aHXvEsF3a5QDz9rHlv7PrRF7zuGfjsP97+GlSqJSoftoMvehwz8dh+tv4akO87hn47B/aP7qVKoyHggn3UeGfjsP1n91L7qPC/x2H6z+6lSpWPFDHvU4X+Ow/W37qTd6fC/x2H62/dSpUWGKI/dV4X+Oxf3v4aj91jhX47H9T/w0qVFhih/us8K/HI+WeT/AMPP0px3tcK/HIvqf+GlSosaQh3tcK/HY/qf+Gl91nhWf+Ni+p/16cUqVANDHva4UP8AnI/qf+Gmbva4V+OR/U/8NNSosWIh3r8L2/2yPf8AO+3bapfdQ4b+OQ8s/OpUqeRL8aY57xeHEf8AGQY/6ifqzmiwdvLAja7gPLlIp/UaalWsdk+2kHPaS1bcTIc9RuPrFKlSoDE//9k="/>
          <p:cNvSpPr>
            <a:spLocks noChangeAspect="1" noChangeArrowheads="1"/>
          </p:cNvSpPr>
          <p:nvPr/>
        </p:nvSpPr>
        <p:spPr bwMode="auto">
          <a:xfrm>
            <a:off x="63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94216" name="AutoShape 8" descr="data:image/jpeg;base64,/9j/4AAQSkZJRgABAQAAAQABAAD/2wCEAAkGBhQSEBUUExQWFRUVFBUYFRgXFxkXFhcYHRcXFxcYGBcaHCYeFxkjHRQVHy8gJCcpLCwsFR4xNTAqNSYrLCkBCQoKDgwOGg8PGiwkHSQsLCkpLCwpLCksLCkpLCwsLCksLCwsLCwsKSkpLCwsLCwsKSwsKSwsLCksLCkpLCkpLP/AABEIAIgBcwMBIgACEQEDEQH/xAAbAAABBQEBAAAAAAAAAAAAAAADAAECBAYFB//EAE0QAAIBAwIDBQMFCwkIAQUAAAECAwAEERIhBTFBBgcTUWEicYEUMkKRoRcjUlRicpOxwdHSFUNTgpKi0+HwJDM0RHODwvEIFhhjsuL/xAAZAQADAQEBAAAAAAAAAAAAAAAAAQIDBAX/xAAiEQACAgMAAQUBAQAAAAAAAAAAAQIREiExAwQTIkFRYTL/2gAMAwEAAhEDEQA/AN1aXyR28QJGfCTbP5Aotlf687bDrvz/AH1y+B2wZE/JRAMcvmgAZ+H2V2xHgBF5ft6n3Vpk5OyPNGHj+K3IkkoOMA4zgeyef1f62qJn9rSozpO/XpyqXjBQW5ADC89/Lb1O/wBVDhBVQAMsx8vPn7qdnKEMu/Ij34/YarSKxcknZcEAZ3wOvn129KuMMcxj/XnVWYnOB1/V1zWjpokmnXbpihl/sqwke1BnTFES3wEZaG5orL7qjp25VRKYE1E1NlNMFPXeih2QVc0QJUXjz/lU1G1Kh2P4IO5/XUkOTsadOWMVM8qAsQGKKvKggHmd6PHvQFk4xvR2UY36jHrihJ/raig0hWSVT+E3v1Zz7wdvqp9BH0t/UfupKKdGoH0Ik7KOQI+Of8qe4kJGwxn1qGaS4G36tqKCwHhE88Dyxk7/ABoi7dTRQvX9dRKCgQKSHPn9ZoMinln0q0dqE5pgU6RWjac0NY8GgAD0MxZxmrZjobR0DsFpxypBKKAeWKl4dIdkNNLw6np5VNWosQkXFHQVFVFGXFAgbDB8gBv5Y86ZzVkCn00CKI54HXcY5H3VIoMeX76sFaVMGVEU7708MugYZ8HJ69Kslaq8QgBUN1X/ANEUpGnipyp8ZdUHqamM1W4ROWjwdiDjer4rNbNJxxk0zkXsJLk4Y8v1ClV25gBYk6enn5D1pVpkUo6OZwmFVgj2wDGjY6klQcnyq1GnTYefoPL4/qqPD4sQRORozFGccyMoPZHrvj4UpHLjSmQv0idifPnyrI55NttsTKJH/ITf3nzz5UWIZ9vlnZfMDz+NNGQVGD7HToWx+z9dFijycmmgoSW2rnXHvOMxIpKe2eWBsfXBI+NdTid34cbMBnHIepOBn03rG3DhjnkTzwMD3Y8qz8k3HSPS9H6WPl3LhpuH3PiJrGdJJ05GCMbEHpzzv1GKI0ZIrm9mHOSv0cEkY67YPv5iu3ImDW3jlaOX1ni9ryOKKOj404SrWmhsOlas40C0etN4eKJigpeI0jRBlMiAF0Byyg5A1D6OcHY70hiAHlUtIxRQlPjyoGC9KdForY6j3UwXqMjNADiHyqapUQDzose9ICSVJRk1C4uUjRnkZURRlmYhVUeZJ2FD4TxRLiFZo9Wh8lCylSygkBgDvpbGR5gg0h0WwlNpxUhSK+fKmBEVEip6aQoECY1NanoBptNAxzQz60QCmMdAAHjHPkahpPXl5/5Vb0VHFAiqY+nnyxTCPHParBGM4286GwoGCMdMkdWNFMy0CKzJg00ikggHScbHGcHocZGfdVho6bTQMFbBgoDkMwG7BdIJ8wuTj3ZqwKj4dERMUgHGakGpifOnL0UAjmosafxfIYobL60xD5pwd96gdqLEcjekxx6Cs4NBPl0q0s1QxTjFRRtKTk7YbBO4P+vqpVAH0pUy0ylbW40JklmCJ54Hsjryoph935o5fHzo9rGPDTn8xOfP5o+2pnApGDWwCQdTnNEPlTl/f+yqkt75n4KNR+PlRYWSuIlZWVt9QIOP2eVcK64D7J0nOBjbnVriPaGK3jMspEca82kbAzz0qq5LsfIDNZVe0fEOJHRYx/I7Y/8ANSqTI655wJjbrv8A3lqJJSOjweon49xeiF12yi4cfvh1SEYES7yP5bfR5bE/UeVbDs5ez3FuJbiEQM5ZkjBJZY9tAcn6ZGSeXMbDlXD4H2FtrTOEdpzktcSHXKSeZwcaQfycnzJrQ2BMYKsxI+jhG2HXfHnvyoh8dGnqPNDz/N6f4WWjIrido+1trYrm5lCtjIjHtSt5YQch6tgetUe03FrmeYWdjIkThFkuLhsExIxIRI15mRtJPIYAG4zmpdn+7W1tG8XDTzk5M0+HbPUqOSn13PrWylZxYpbZwPlPFOKbQL/J1of5x8/KJFP4IGCM/k6R+Ua1/ZfspDYQmKHUSx1SO+7yNjGpug64HTJ5kk12VTeh2t4koLRurgMyMVYMA6nDKccmB6U6oTlaJFMdM0jTtIAQCQC2QoJ3YgaiAOpABPuFKWRUUszBVUZZmICqOpLHYD1NBJx+1E9zHaO1pF4s+wjU4wM/ObSSNZAGy9SRsdxXnfdF2gee7uvlczPO6IFSTIbCFy+kYwunONIxjJ22NajifGrriP3nh2YrckrLfOCox9IWynDOemsfDT86u52f7DWlmweGMLIIREXOSzAHJZhnGtjzI8gOVSu2arUaZ1s/6NY/jHeONZg4fA95NkqGQH5OrY5GQfPxzOCF/KrazxjSc4KnY5xgg7Y32Oc4x1zU44tICgaQBsoGkD00jYUMla6YPh/Ya5vJVn4vMsgU6o7SP/h1PQvjZj6b56sRtW9B28v2em3SpGm000Nts5XHu1VrZKpuZlj150jDMzY5kKoJx0zyyabsz2str9Xa2cv4ZUPlGTBbJX5wGc6Ty8q5XaPsmtzKWFtC0hVVNxc5kRFxjTDAD7ZGSd9C5J3Y5rvdnOzkVlbrBAuEXck/OdjzdiObH7AABsKQ6VF4n0qve3SRoXkZURRlmYhVUerHYVnuM9uGaV7bh8Bu7hNnYHTbQn/8suQCw/BBHlnORVWz7uXuHE3FZzdON1gXKWsfuQY1+8geuaL/AAWNdIN25mvGMfCotYBw95MpW2j89CkZlbyH2EVreG2pjhVGkeZlX2pHPtu25JPludh0GB0o6QhQFUAKuygDAA8gBsB7qZgRy5daEgbFLcKi5d1Uc8uyqMe8kVKCdXUMjBlPIqQyn3EbGvHe23YI3E7M0stxfT+0scahbe3jyQpkd8lIVAwORYg7c69K7KcBSxtI7dDkIDqbGNbk5dsdATyHQAUKxtJLp2WFMTQbu8SNC8jqiLzd2CKPex2FYW97zzK5i4XbSXsgODJpZbdfUtsSPfoHqadiUWzeSPgEk4A3JOwA8yTsBWPv+8iEzC3sx8suWOAsf+6TzaSbBGkczpzsOYrnp3fXV8Q/FbtmXOfktudES+jMNifcCfyq2vCeDw20YjgiSJBjZRjPqzfOc+pJNLbDS/paVdhnGcDOOWcb4zvjNLTUxVDjfHIbSIy3EixoNsnmx/BVRuzegpk9LbCuP2i7V2tiuq5lCHGVQbyt+ag3x6nA9ay/8tcS4p/wSfIbU4/2iYHxpF84lxttvt/b6V2OzndtbWr+K+q5uTu00/tnPmqnIX3nUfWl3hVJdLXZHj8t6jTtAYIGIEGo5lkUZ1SMOQUnSAB5Hc131qWKlimT0DIwUEkgKASSeQA3JPuxmvNeD9673fE4oIIM20jsgc6vFOFLGTnpVQMErg7Hnmtx2i45DbrokDSySqwS3jGuWYEYICDkvPLHAH2Vj+w3dy9pem7fRErxOBboS/hl22jMhzrCqFORzY45DddKSSTs9A05qZG1NWf7Tdt7exIWRjJM2NEEQ1TMTy2+gD5n4A02QlfDQCnB3AxsevrXJ7Ow3bap7vEbOBot0OVgQZOGb6cpz7R6aQB1A7Fy4CZO2MfX0qWy1F3okoxTqaaKUMoIOxqZFIofA8xSoDTAHGD9Rp6ZokCWCXA3HIeZ6fnU5tZeZK/3v46DFazEby/Vn7DU/ks45S/WP11Ffw5bBS2jddA/qMf/AC3qjeXckOrCtJoUtiJDqYac6QvLVkYFXm4tJGcSpnkcruMVbt7uOTlg+YI3+qlVlwlFP9Mdb9ip551u75oppcAxQNqNvbDnpVRs7jbLnO45HANdfifE5kGllClshWV9Wwx0KgjnXca2HMezz5bVWuIFfT4q50sCD08hnHLPlyptapFxdSUmZ3sx2h8aS4iOnw4WWNWGSzzEFpMHOAFBUctyTvWktkjdFdcFWAZT5g7gg+vP415hB3YXC8UmBuNNncNJJKsbsrSRl9XgugAA3bSTyxnHPFenG9iRQNagDSo3zvkKqjzOSBj1FVHg5vKTZmYuFr/K90Or2lpIN8fNaWI7/Bd/WqfbHt//ACWFQxtI0kUjRHPKQMFCyb7puDlTnptnNdLiFyE4vauFbE1pdQ+WSjJOo3x+XV/jFpBMFa5giYRn2WmKYQsVGxbYZOkY88UUDlxPhx+7jtG9/HcXLIYledRGoOoAJDGp0sQMnIBO2M1m+63s81txPiK+KxWBvC0k7yanLJI68iQqc/NzXodnDpGn2U2wpTYY9VxpP7ayMEnyXtFIGI031mrgjkXi2O3uic/1qd7ITu6Or2rmZL7hbZ9g3U0bfnSQaE/8q0F5w2OYKJY1kCnUA4DKDjnpOxPvG1ZDvXkKWUVwoz8mvLeb0wCy8/eyj41uC4O45Hl7ulUiXxES32VOoEnpTpTEcPtv2Ye/tDbpKIsurnKllcLkhDg5A1aTkfg10eAcKFrawwAlvCjVSxJJY82O/QsTgdBgVbllCgszBVUFmJ5AAEknyAAJ+FebcO760m4gkAhAt5JBGkpYiTJOlXK40hS2PZ5gHntipZato9OPKnDUM7Ckjjr8aZIZRVfito8sTRLI0WvAZk+foz7aofoMy5XVzXORvWZ7EcKvopLt72XUJJyYUEhdEXLksmfmKdSgLt8zlWr1UdK5wHw3h0VvEsUEaxRryVRgep9SepO5q1roYaq/EOIxwRNLK4SNANTHkMkKM49SBQKy2zUMtTF6zX/1zGeKHh4RzIE1FxgoD4fiEMOYwMDPmRQHTRkVkOOdtJPHa1sIDdXK7SEnTbwdPvr5GWH4II8s52rRcXjkeF0hcRu4CiQ80BIDsoHNwurTnbVilwvhUNtEIoECIN8DmT1ZjzZz1Y70OwTSMlb92jXDrNxW4a7kG4iUlLaP0VVwSPdpz1zW2tLZIkEcSLGi/NVAFUe4DakTTA0UJybI3d+kWkuca3SNcAks7HCqAAT5n0AJOwoitvWF7bcdnt+I2PhWzXAKzhVyVUyviMEMAQrKo6jZZG881seH2jogDtrc5LtjClidTaR0QZwozyA65osGuMuAb1h+znDIuJMOI3IEwLyLaRMMxQxJIUBKHZpGKliTtuNthjdom494zWX7u48cNgXBBjM0X9ieVP2UhrSNK0lcLtb2rjsLcTSgkGREVQRk6juR54UM3wHnXm3GJuOi8njt0m0B5Yo20KVMbys6ESOME4wA/MDbIrbdquzPi8EMEgDSQWiMuN8Swwj5p9dLLnqDRbHik1bNHwvi0VzEssEgkjbkw+0EHdSOoO9UuzvE2u7Z3D6SZrqNWABKBZnRMA7EhAp3yM0PsPZxx8NtRCNKGCNx1JZgHct5ksT9QHSqPYFCny6E4+9cRuMDl7L6XX4bmlbFSo73CuBRW+oxr7b/AO8lcl5pD5ySt7Te7YDoBV5Ys56jzG/wzWR7x+EpPahZZpoo9eWWCMyvM2DoTSN8AgnHLbJIwDWb7rewUlpM13L4kedawwvhX0NtrmUHAbGMJ0O/QZLY6TVs1PHjeXM5trNvk8aYFxdkZYEgN4UC9XCsCW2xnGRje72X7C21j7Ual52zrnl9qZieftfRB8h8Sa7QuuQ338gSP8qyPD+GcQ/luWaSbTZFTojWTUjYUJGpjO6MN3ZsDcczml0tcNmDTOgYEMMipE1GmFkUtwvzRj086mrZH7KWuhu2Nxy+l6etITvpyeI9pEikKEHIx181B8vWmot7wKKSQuwOTjPzOgA6nPSlRZ0qUKOyrHG/OnzUMU2mtDhsTKK5l/w/SQ8Y67gfrFdUVwe2V6VgSJWKtdTw2oZfnKJW++MPURrJj1IqZK0KstF3hnEg6g5DAgkMCCCAcEgjqOv2UHtR2gisoVkn/wB280cLMPoh9XtnzChSTjfahWFoiy6UUKiMNAGwRQCMDHIAADFVO8jgC3fC54/pRp40eejxgt9q61/rVCei/G76cPj3evYwqpSUTOqN7MWo5YjGksQAq5AJOfdk1wJO3ScQsbWBJtN413a64/DK5xKSdBA06R7Dc84TernYLuwtha2906eNLJGsmmU5jXOcARgYbbB9rPPlWo4Z2LsUuBcxW6xSrqGFyFVuRITOkNg4yB1q4p3RTcYkO3N0sTWV0dlhvkDnoscyPE5Pu9mrHbTsv8vtGt/F8LLoxYDUDpzsRkbHOfeo51d7ScBW8tJbdzpEi4DcyrAhkbHXDKNuozXlEFn2itQLeLxHRPYRgIpU08hpdwSq+WcY9MVT0RHf3tHqV3xi1slhikmSIECOIO2MhRpHuAwAWOBnrXG7TcNDcQ4XOv8ATToWXHtIYGfZhz2R9/Ws/wAO7onuVeXik8j3MijTpfV4Q6ZJGlyOWkeyByO+Rb7Ed2MtldmSScSxRB/k6guPacFGdkPsoQpI2Jzq57Uqb6P4r7O7214N4nDLpDu3gSNkEjJQeKuQNj8wV0ezVw7WduzLqJt4Dt87eJeYPP4H4VfvrTxYpIzsJI5EJ54DIVz8NVShtVREjA9lEVR12VQo/UKMfwhS1R4T3j9uLua4lSNpY7SORkTRrRZNJ0l2YY1EkZAOwGNup7Hct2lvJbl4HkaWFYmchyXZCCqroJ3AJYAjljfpWi4/DJxe8azRyljasoupF5yyjfwUJ/B5eQILHPsiqPaDuSjZw1jN4G26uXcZ81cZYdcg5+HKpS+zfJVizX94E4Xhl3qcRloHC6iFLEj5q55kjIwPOvMeG9rLa/l4ZbyRxWy2hDSSOyopKL7MaHYKrlFJ1dT6ZPQs+4uQyBrq58RevhZLn01S4A9+DXW4p3M2DAaGuLfAAYn74repyNj7iB6U30ScVqz0OGdXXKMr+qEMP7pNT0N+CwPuNeIX3c48bfebxG2JB0Opx6lS1WIu56/wCL6PGxX25x9mjY7/AGUWD8dJO9Hs0t2qDLsqdcuyoPrYis9f95vDoQdV3GxHSLVKT7tA0/bWGg7i9RzcXuok76I858/ad+fwrR8I7peGxHJVpyP6V9S/2ECg/HNPZPxRyr3vimnJXhtlJNp9p3dGb2Rz+9xZ0+WSx91c/j/evb3thPbTwzW8rx7acSIXUiRVbOllVigG4OM163ZQxxRhIkWNBjCooRR/VGN6rcR4LBckGeCKUqfZZ0DsNwfnEZxkDblSoFOP4N2ZhcWVsJMlxbQa9XPPhrnPqOXwo6cNhErTrEglZQrSAAOy5BwWHPkOfkKtas9T8akjYI94qiCBORt9fP0/XWR7we0jW6R28M0cVzcnSjyPoSJBnXKWx7JJAVT5k45V5/wafjsc1xbWup1juJVdmjjaNXLFmIkkGFzq1Yz9LON60c/cx8piMl5dyvevu0gIeNeippIBZQOoK+gxUdNcVF7Zd7quM3UgurW7JeW1dAHJ1thteVL59sApkHfZueMV6AtYfur7JmxjulZg7/KjGXXOkrHGpXAPI5lcEdCMdK2+KpcIklZNaFNcqmNTBdTqgycZZjpVR6k7CvJu1Xb+74ZxS5RYllSfwZIlfWQAIlTKaWHMqwI80rn378f4gEnWFokicSxIgWI6xkBwsja5CN+eRucc6VlYHrlrx5JLua2X/eQRwu3kRICRjr7Ps5/PFUeyAKC7iP8AN8QugPzXKzp9ktZzux4Vem4ury/jKSyJHCupBGzBcFm0qAMYWMZxvj0oXHu1/wDJPFpzNG7295FDIGTBYSRr4TEAkKeW45/MNKx49SOxxXjnEBxeGCGAG0ZF8SR0JU82lYSj5rKMKF6npvWxEYYYPI7H3HYj6jXmd533wPhLK2nnmbZFZQoJ/NRmdvcMe8VQl7z+J2JT+ULFSrjKsMxE9cagXTUMjIwD5770WGDNt3eRsnDYYzuYnniO/SO4lQf/AKio8BQpxbiS9JBZTD4xPG32pV3sajGzR3QxtM805Q808aZ5VU8twrrVy34fi7km2w8EEY88pJOx+GJEpol/Zc1f65V5txjvhjR57eK3le5WWWGHThkYglEf8InO+kKeXOvS5BWK7F8MgkurviEUa4luCsD45qihZZU/BEkus5HPFNijS2yvw/trb2fBbOeUtvCkaIuC7yINDjc4ABQkk8sjqQK5/De/O0faaKaHyI0yr8caWH1GstL2j/kfiFxFLa/KNDubPW2lYo5HaTKKUIOrK5Yb+xgHnRLPsBecXnNzcRx2MLAEaYghYZJysezMTnOtzvnbPKpNMUunoVr3r8PdkRJmZpHCqoilzkkAA5XbcjzrVzOSrAHBIIHvxtisn2d7q7GzkSVFeSVDlXkfODgjIRQF25jIOK1bLtt9VFE5JPRmDK0bDOdjvvuDXfs+ICQHbB675B91NdWiyDfnyB6+4+Yrm2o8GUITzwPTf/3WNOLPRlOHqIc+SL7+KDhT7PTYU9XNPrSrY4CzqpwKanqzAXKvPe+UzJa29xBnNrdJK2Po7EIx/JDYB/PFehGgzwq6lWUMrAhlYAqwPMEHYg0MadOzzfg3fHYaWklMkTtuYxGXweZCuNiPLOKp3nbybjDmy4fFJHFJ7NxcPzSI/P2XKx5AI3JJzgYzWgse6bhrqrtbbnJwJZQnM/R11seF8Kit4xHDGkSDkqAKM+Z8z6nepSLuK4h7a0EaKijCIqqo8lUBVH1AUOS30sWHJufo3Q/H9gq9pppF2weRqzMqMQoJYgADJJOAB5knYD1qhb8at5G0x3EDtnkk0bN9QYmuD22YeLGkukgiNbcTDNsbl5hG0kw2D+HGQ6o2x9vqK4PEOK2wtYVdLeS4hCXMgW2j0SRCSS116AMEgSLKE8l26UnIpQtGs492pS0ureOUkJOso1KpYrIphK68HKppkOTjqp5V39NeNCK4WNJfa+9T+LcgIZHAl8KNprnU4zMxWOVbUZA0guMYFetcCtJo7dVnkaSUF9TNgtu7FQSoAJClRkDmDRF2E4KKLgFcjtZxU21lPMvz0jxGPORyI48f13U/Cu3orN9tx97tVPzX4jZK3u8Qtj61FNkxWyx2U7PCytI4B84DMjcy8rYMjE9d9vcoq7ewO0bLG/huR7D6Q+kggjKn5y7YI2OCcEHBq1zpiKCbt2ZThveEqT/Jb9Pktxtg5LW8oJIVo5D81T+XjqM52rYn6qzHa7sbDxCLRJlXXPhSD5yE89vpIdsr1xsQd68uew47wk4iaV4VBx4eZ4AoGT97YHw9vMD0qeGqSlzR7gaG8anmoPvAryrhHfyuALq2IYDd4SME/wDTfl/a+Faez71+GyD/AH/h56SRyKR7yqsv29aq0S4SX0avYeWK5vaG+mitpXtojLMEPhoMH2sfOwT7WnnpGScAdaqntzYHld2/6QD9dOvbOwIz8st/0q/q509EpSvhg5eLcfurWOWNBEEk5RL4c8hUY1NG59pM5GkAAnOxA29V4Msogj+UMrTaF8UqAq68b4A2wDttscZrP3XeNw2MEm7jb0QPIf7qn9dZy/77os+HZ28tw5OF1ewpPoi6nb3ezWdpGzi39HqOKxHabvKRH+S2Ki7vHOlVTDRRnzdhsxG5wDgYOogZBzp7OcY4qP8AbJRZ25I+8gaSR/0lOW/7rda3fZfsXbWEemBPaIw0jbyP72+iv5K4Hvo6Go/0P2c4Kba2VHfxJSWkmkP05nOqRvdnYeiiusr5I9SAfrxThKki4PSqJ2zN9gbwS2XiAgmS4u3f0ZriQkH1wU+BFaMtvXjnFOzfFeF3UrcN8SS3mYuFRVlC530vGwOGXkHA3GN+gZLXtHf+w5e3jOxLaLYY9dAEje4A1NluN7s1/EJYp+PWaxHVLZx3L3DLyjVk0xox/D1sTjprrahd/fWe7D9iI+HW5RW1yOQ0shGNRHIAdEGTgHfJJPPAHedp55WKcOtjOes82YbVfUM2Gn/qbepouhNWaS6nWNC7sqIoyzMQqgerHYVylS04lbhmjSeHU4QyR7HB0l49QDAHGzDGcVwI+7R7qRZuKXTXRU5WCMGO2T0A5sPgpPUmtZxSZYbWVgwhWKByGC5WMLGdJCDmFwMKPICjYUvoBwvs5bWufk9vFETzKKA3UfO59T1610gNsf8AquF2F4ylxZw/fY5ZUij8bw2ZwrEHAZyTl8D2tzvk8iKr9mrG5+V3IuZml8Ahbc4CJ4c330lgPnyDSqb50hRj51AUaUjrms52gl4hbs0tosdyjHLQS+w6bAfepARldidDZIJ2JzgVG7OPPxG4Wee4a3VYpI41bRGRKxMsMjYy6hrZCFBGAx5ZOdmyZoDnDy+VOM8UJhliHD7U5ErAffHXqoLNqbPLbSvPJI2r0Sx4ckEMcMY0pGiog/JAwMnqepPUk1ZXY4rLduuP3lu9sllbeO0sjByyMYwNgqllI0Eli2SdglFUH+tGie1UlWKqWX5pKgke4kZHwqT5rGdiDxf5ZOL8KIcFlwqlNTHCrA6nIQAEkHOMDOCc1uSKaJaoATTjcVPFQdaZJXl9kg/A/sNBv1BVWPMOu/x+0elHlT2TzpjGCuCMj/RqJI18csXYYk0qrhx5GlTsZ06c1HOKliqMSLCoSbKT5An7KNioTJtjbcgfbvRZLGt4dKAeQApztVnFMY96VjBqakFzU8VIUrHRVurYEe0AR9IEAgj3Hy514hddkFWWKKS2kt1RQsh2dZ3jKlZLOJcyPNKI0DEYABOcc696K5qhacORHdwo1sfafcsRtgajk6dh7I2GOVLpSliZjsz2bm+R2sdwkcKx4kmijXBkkD6ohJgkADCu+MlnAGwBB1nh0YCokZqkS3YIpisx3kcCe64bMkWfFTTLHjmWjOrAx9IrqA9cVrdFRYUdBadnnvYbvOt71ESV1iusAOrHSsjfhRsdjq56eYJOMjetu6EdDWA7Z9ysF27zW7+BKxLMpGqF2PM4G8ZPM4yPSsivdlxyDAhuDp6eHdugHwJXl7qLLxi+M9oxnpn3b0pZQi6mIQD6TEKB8TjFePfc445KR4t4QDz1XcrY89lBrT9me5i3tyHum+VvzCsCIVPnpJJc/nbelO2TjFfZ2ZrDht+zApbXLLguyAMRnYZmTG/pqzXDve5jh7bqssflol29/tq1egpEAoVQAoHsgDCgegGwqLCqSIya4eYN3DWvP5RcAdARGftwPWmi7hrXmbidhnkBGu3vwfrr1AHz5VDV8Klo0U5fphbPuc4cmNUckmP6SU7+hCBa1XCeCw2y6beGOIb/ADFAbfGcv85s4HMnkKv8j8dqlopBbfRkGN6Mu9RC7VMUAIrSxUtFILQURJpDpRNNOEoASrTKNyetFUU6pQAMLSZMjBGx5g7jHuo4WnZaLE0AjjA2AAHkBgfUKnoqZWpBaViBFKSrRPDpeHRYAmWn0UYpTqlFgACVHw6s6aZkosRVYUFhVtkoTR0xFUiq8kulST0q48dULqLVqUc8A/6+qlLhcOhVG3WlU0kwAM/ZSoRei0hJoqioKtEC1RiSAptOWHvJ+z/OihaEpPigdAhJ9ckY/UfrFQ2KrYcCpaacLU8VFlqIMLTlakBT4osrEjihke18BRiKH1NCYpRG00xWiYpsU7JoGVqOmjBaiVp2KgTJUDR8VEimmKys1S2POmlWh6fStBWJxQmqbPiouQafAqwLNg0ioOcU0gqGvFHQToKgxTioDejKKktCSiVHNSApFEgfKpBeVJBRVoGILRFWmqY3qWwF4dMsOKMopKKix0RCUmWiYpEUrG4gNFE01LFLFOycSGmn01LFLFKx4kcUsVPTS00WPFkMUiKkRSxRYqBFaGy0fFQZatMzaKrpVRYd89avsKEsX6qpgiq0B8qei+EfWlVGph173rfO8Fz9UX+LUJO+6zT50N2P+3GR9YkpUqHwMFZA9/1gP5u5/Rx/4lVH7+7DxlcJckBCD7CZznI/nKVKsWzSMEi6v/yE4d+Bc/o0/wASpH/5CcO/Buf0a/4lNSqbHggg/wDkFw3yuf0S/wAdP/8AcDw3yuP0S/x0qVBWKJfd+4Z5z/ov/wCql93rhn4U36I/vpUqLDFBF79uF/0ko/7LfsqR78uFH+ek/QyfupUqYsETHfhwn+nf9DJ/DU/u1cJ/GT+hm/gpUqExOER175eEn/m8e+Gb/DqY74OEfji/GOb/AA6alSsXtxGfvd4V0vE/Rzf4dR+63wrP/GJ+jm/w6VKnmHtIhJ3scKP/ADifo5v8Oh/dE4e+ClwpHmFlGenVKelVxlYn4ojntxZf04/sSfwVE9tLT+mH9iT+CnpVpZPsoivbG01Z8Yf2ZP4aePtpaZz42M+av/DtSpUnIF4kgh7cWn9Ov1P/AA1OPtzZ/wBOg94cf+NPSpWV7aHXvEsF3a5QDz9rHlv7PrRF7zuGfjsP97+GlSqJSoftoMvehwz8dh+tv4akO87hn47B/aP7qVKoyHggn3UeGfjsP1n91L7qPC/x2H6z+6lSpWPFDHvU4X+Ow/W37qTd6fC/x2H62/dSpUWGKI/dV4X+Oxf3v4aj91jhX47H9T/w0qVFhih/us8K/HI+WeT/AMPP0px3tcK/HIvqf+GlSosaQh3tcK/HY/qf+Gl91nhWf+Ni+p/16cUqVANDHva4UP8AnI/qf+Gmbva4V+OR/U/8NNSosWIh3r8L2/2yPf8AO+3bapfdQ4b+OQ8s/OpUqeRL8aY57xeHEf8AGQY/6ifqzmiwdvLAja7gPLlIp/UaalWsdk+2kHPaS1bcTIc9RuPrFKlSoDE//9k="/>
          <p:cNvSpPr>
            <a:spLocks noChangeAspect="1" noChangeArrowheads="1"/>
          </p:cNvSpPr>
          <p:nvPr/>
        </p:nvSpPr>
        <p:spPr bwMode="auto">
          <a:xfrm>
            <a:off x="63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94218" name="Picture 10" descr="http://gelenekselturkelsanatlari.com/images/upload/b8220.jpg">
            <a:hlinkClick r:id="rId4"/>
          </p:cNvPr>
          <p:cNvPicPr>
            <a:picLocks noChangeAspect="1" noChangeArrowheads="1"/>
          </p:cNvPicPr>
          <p:nvPr/>
        </p:nvPicPr>
        <p:blipFill>
          <a:blip r:embed="rId5"/>
          <a:srcRect/>
          <a:stretch>
            <a:fillRect/>
          </a:stretch>
        </p:blipFill>
        <p:spPr bwMode="auto">
          <a:xfrm>
            <a:off x="2644082" y="1793032"/>
            <a:ext cx="2513318" cy="921550"/>
          </a:xfrm>
          <a:prstGeom prst="rect">
            <a:avLst/>
          </a:prstGeom>
          <a:noFill/>
        </p:spPr>
      </p:pic>
      <p:pic>
        <p:nvPicPr>
          <p:cNvPr id="94220" name="Picture 12" descr="http://img364.imageshack.us/img364/7153/muhakkakgh2.jpg">
            <a:hlinkClick r:id="rId6"/>
          </p:cNvPr>
          <p:cNvPicPr>
            <a:picLocks noChangeAspect="1" noChangeArrowheads="1"/>
          </p:cNvPicPr>
          <p:nvPr/>
        </p:nvPicPr>
        <p:blipFill>
          <a:blip r:embed="rId7"/>
          <a:srcRect/>
          <a:stretch>
            <a:fillRect/>
          </a:stretch>
        </p:blipFill>
        <p:spPr bwMode="auto">
          <a:xfrm>
            <a:off x="5907140" y="2737438"/>
            <a:ext cx="2714644" cy="1178335"/>
          </a:xfrm>
          <a:prstGeom prst="rect">
            <a:avLst/>
          </a:prstGeom>
          <a:noFill/>
        </p:spPr>
      </p:pic>
      <p:pic>
        <p:nvPicPr>
          <p:cNvPr id="52228" name="Picture 4" descr="http://img505.imageshack.us/img505/1205/reyhanibf2.jpg">
            <a:hlinkClick r:id="rId8"/>
          </p:cNvPr>
          <p:cNvPicPr>
            <a:picLocks noChangeAspect="1" noChangeArrowheads="1"/>
          </p:cNvPicPr>
          <p:nvPr/>
        </p:nvPicPr>
        <p:blipFill>
          <a:blip r:embed="rId9"/>
          <a:srcRect/>
          <a:stretch>
            <a:fillRect/>
          </a:stretch>
        </p:blipFill>
        <p:spPr bwMode="auto">
          <a:xfrm>
            <a:off x="2644082" y="3594380"/>
            <a:ext cx="2495549" cy="882902"/>
          </a:xfrm>
          <a:prstGeom prst="rect">
            <a:avLst/>
          </a:prstGeom>
          <a:noFill/>
        </p:spPr>
      </p:pic>
      <p:pic>
        <p:nvPicPr>
          <p:cNvPr id="52230" name="Picture 6" descr="http://img263.imageshack.us/img263/6981/tevkilc5.jpg">
            <a:hlinkClick r:id="rId10"/>
          </p:cNvPr>
          <p:cNvPicPr>
            <a:picLocks noChangeAspect="1" noChangeArrowheads="1"/>
          </p:cNvPicPr>
          <p:nvPr/>
        </p:nvPicPr>
        <p:blipFill>
          <a:blip r:embed="rId11"/>
          <a:srcRect/>
          <a:stretch>
            <a:fillRect/>
          </a:stretch>
        </p:blipFill>
        <p:spPr bwMode="auto">
          <a:xfrm>
            <a:off x="6273946" y="4477282"/>
            <a:ext cx="2504604" cy="1000132"/>
          </a:xfrm>
          <a:prstGeom prst="rect">
            <a:avLst/>
          </a:prstGeom>
          <a:noFill/>
        </p:spPr>
      </p:pic>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1358" y="5301208"/>
            <a:ext cx="3278766" cy="137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9437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404664"/>
            <a:ext cx="4714908" cy="6124754"/>
          </a:xfrm>
          <a:prstGeom prst="rect">
            <a:avLst/>
          </a:prstGeom>
        </p:spPr>
        <p:txBody>
          <a:bodyPr wrap="square">
            <a:spAutoFit/>
          </a:bodyPr>
          <a:lstStyle/>
          <a:p>
            <a:pPr>
              <a:buFont typeface="Wingdings" pitchFamily="2" charset="2"/>
              <a:buChar char="v"/>
            </a:pPr>
            <a:r>
              <a:rPr lang="tr-TR" sz="2800" dirty="0" smtClean="0">
                <a:solidFill>
                  <a:srgbClr val="FF0000"/>
                </a:solidFill>
              </a:rPr>
              <a:t>Osmanlı </a:t>
            </a:r>
          </a:p>
          <a:p>
            <a:pPr>
              <a:buFont typeface="Wingdings" pitchFamily="2" charset="2"/>
              <a:buChar char="v"/>
            </a:pPr>
            <a:endParaRPr lang="tr-TR" sz="2800" dirty="0" smtClean="0">
              <a:solidFill>
                <a:srgbClr val="FF0000"/>
              </a:solidFill>
            </a:endParaRPr>
          </a:p>
          <a:p>
            <a:pPr>
              <a:buFont typeface="Wingdings" pitchFamily="2" charset="2"/>
              <a:buChar char="v"/>
            </a:pPr>
            <a:r>
              <a:rPr lang="tr-TR" sz="2800" dirty="0" smtClean="0"/>
              <a:t>Hat </a:t>
            </a:r>
            <a:r>
              <a:rPr lang="tr-TR" sz="2800" dirty="0" err="1"/>
              <a:t>sanatı’nın</a:t>
            </a:r>
            <a:r>
              <a:rPr lang="tr-TR" sz="2800" dirty="0"/>
              <a:t> gelişimine </a:t>
            </a:r>
            <a:r>
              <a:rPr lang="tr-TR" sz="2800" dirty="0">
                <a:solidFill>
                  <a:srgbClr val="FF0000"/>
                </a:solidFill>
              </a:rPr>
              <a:t>Osmanlı hattatlar</a:t>
            </a:r>
            <a:r>
              <a:rPr lang="tr-TR" sz="2800" dirty="0"/>
              <a:t>ının da büyük katkıları olmuştur. </a:t>
            </a:r>
          </a:p>
          <a:p>
            <a:pPr>
              <a:buFont typeface="Wingdings" pitchFamily="2" charset="2"/>
              <a:buChar char="v"/>
            </a:pPr>
            <a:endParaRPr lang="tr-TR" sz="2800" dirty="0"/>
          </a:p>
          <a:p>
            <a:pPr>
              <a:buFont typeface="Wingdings" pitchFamily="2" charset="2"/>
              <a:buChar char="v"/>
            </a:pPr>
            <a:r>
              <a:rPr lang="tr-TR" sz="2800" dirty="0"/>
              <a:t>Amasyalı hattat </a:t>
            </a:r>
            <a:r>
              <a:rPr lang="tr-TR" sz="2800" dirty="0">
                <a:solidFill>
                  <a:srgbClr val="FF0000"/>
                </a:solidFill>
              </a:rPr>
              <a:t>Şeyh Hamdullah </a:t>
            </a:r>
            <a:r>
              <a:rPr lang="tr-TR" sz="2800" dirty="0"/>
              <a:t>(öl. 1520), hamisi ve talebesi </a:t>
            </a:r>
            <a:r>
              <a:rPr lang="tr-TR" sz="2800" dirty="0" smtClean="0">
                <a:solidFill>
                  <a:srgbClr val="FF0000"/>
                </a:solidFill>
              </a:rPr>
              <a:t>2. </a:t>
            </a:r>
            <a:r>
              <a:rPr lang="tr-TR" sz="2800" dirty="0">
                <a:solidFill>
                  <a:srgbClr val="FF0000"/>
                </a:solidFill>
              </a:rPr>
              <a:t>Beyazıt</a:t>
            </a:r>
            <a:r>
              <a:rPr lang="tr-TR" sz="2800" dirty="0"/>
              <a:t>’ın teşviki ile Yakut’un mirasından kendi sanat zevk ve anlayışı istikametinde </a:t>
            </a:r>
            <a:r>
              <a:rPr lang="tr-TR" sz="2800" dirty="0">
                <a:solidFill>
                  <a:srgbClr val="FF0000"/>
                </a:solidFill>
              </a:rPr>
              <a:t>yeni bir tarz </a:t>
            </a:r>
            <a:r>
              <a:rPr lang="tr-TR" sz="2800" dirty="0"/>
              <a:t>çıkarmayı başarmıştır. </a:t>
            </a:r>
          </a:p>
          <a:p>
            <a:pPr>
              <a:buFont typeface="Wingdings" pitchFamily="2" charset="2"/>
              <a:buChar char="v"/>
            </a:pPr>
            <a:endParaRPr lang="tr-TR" sz="2800" i="1" dirty="0"/>
          </a:p>
        </p:txBody>
      </p:sp>
      <p:pic>
        <p:nvPicPr>
          <p:cNvPr id="49156" name="Picture 4" descr="http://www.kitapokuyoruz.com/kapak/71431-Sultan-II-Beyazit-Han--Dunyaya-Nizam-Verenler.jpg">
            <a:hlinkClick r:id="rId2"/>
          </p:cNvPr>
          <p:cNvPicPr>
            <a:picLocks noChangeAspect="1" noChangeArrowheads="1"/>
          </p:cNvPicPr>
          <p:nvPr/>
        </p:nvPicPr>
        <p:blipFill>
          <a:blip r:embed="rId3"/>
          <a:srcRect/>
          <a:stretch>
            <a:fillRect/>
          </a:stretch>
        </p:blipFill>
        <p:spPr bwMode="auto">
          <a:xfrm>
            <a:off x="6300192" y="694767"/>
            <a:ext cx="1732645" cy="2668275"/>
          </a:xfrm>
          <a:prstGeom prst="rect">
            <a:avLst/>
          </a:prstGeom>
          <a:noFill/>
        </p:spPr>
      </p:pic>
      <p:pic>
        <p:nvPicPr>
          <p:cNvPr id="49158" name="Picture 6" descr=" Şeyh Hamdullah"/>
          <p:cNvPicPr>
            <a:picLocks noChangeAspect="1" noChangeArrowheads="1"/>
          </p:cNvPicPr>
          <p:nvPr/>
        </p:nvPicPr>
        <p:blipFill>
          <a:blip r:embed="rId4"/>
          <a:srcRect/>
          <a:stretch>
            <a:fillRect/>
          </a:stretch>
        </p:blipFill>
        <p:spPr bwMode="auto">
          <a:xfrm>
            <a:off x="6300192" y="4005063"/>
            <a:ext cx="1756023" cy="2286621"/>
          </a:xfrm>
          <a:prstGeom prst="rect">
            <a:avLst/>
          </a:prstGeom>
          <a:noFill/>
        </p:spPr>
      </p:pic>
    </p:spTree>
    <p:extLst>
      <p:ext uri="{BB962C8B-B14F-4D97-AF65-F5344CB8AC3E}">
        <p14:creationId xmlns:p14="http://schemas.microsoft.com/office/powerpoint/2010/main" val="839235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00034" y="267806"/>
            <a:ext cx="4864054" cy="3108543"/>
          </a:xfrm>
          <a:prstGeom prst="rect">
            <a:avLst/>
          </a:prstGeom>
        </p:spPr>
        <p:txBody>
          <a:bodyPr wrap="square">
            <a:spAutoFit/>
          </a:bodyPr>
          <a:lstStyle/>
          <a:p>
            <a:pPr>
              <a:buFont typeface="Wingdings" pitchFamily="2" charset="2"/>
              <a:buChar char="v"/>
            </a:pPr>
            <a:r>
              <a:rPr lang="tr-TR" sz="2800" i="1" dirty="0">
                <a:solidFill>
                  <a:srgbClr val="FF0000"/>
                </a:solidFill>
              </a:rPr>
              <a:t>Şeyh üslubu</a:t>
            </a:r>
            <a:r>
              <a:rPr lang="tr-TR" sz="2800" dirty="0">
                <a:solidFill>
                  <a:srgbClr val="FF0000"/>
                </a:solidFill>
              </a:rPr>
              <a:t> </a:t>
            </a:r>
            <a:endParaRPr lang="tr-TR" sz="2800" dirty="0" smtClean="0">
              <a:solidFill>
                <a:srgbClr val="FF0000"/>
              </a:solidFill>
            </a:endParaRPr>
          </a:p>
          <a:p>
            <a:r>
              <a:rPr lang="tr-TR" sz="2800" dirty="0"/>
              <a:t>Şeyh Hamdullah’ın </a:t>
            </a:r>
            <a:r>
              <a:rPr lang="tr-TR" sz="2800" dirty="0" smtClean="0"/>
              <a:t>oluşturduğu yazı üslubudur. </a:t>
            </a:r>
            <a:r>
              <a:rPr lang="tr-TR" sz="2800" dirty="0" smtClean="0"/>
              <a:t>Bu </a:t>
            </a:r>
            <a:r>
              <a:rPr lang="tr-TR" sz="2800" dirty="0"/>
              <a:t>tarzla Osmanlı Türk hat sanatında Yakut devri kapanmış ve yüz elli yıldan fazla </a:t>
            </a:r>
            <a:r>
              <a:rPr lang="tr-TR" sz="2800" dirty="0" smtClean="0"/>
              <a:t>bu yeni üslup devam etmiştir.</a:t>
            </a:r>
            <a:endParaRPr lang="tr-TR" sz="2800" dirty="0"/>
          </a:p>
        </p:txBody>
      </p:sp>
      <p:pic>
        <p:nvPicPr>
          <p:cNvPr id="7170" name="Picture 2" descr="Usta hattata ayıp - Siyaset - ODA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79990"/>
            <a:ext cx="2664296" cy="47365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ATTAT ŞEYH HAMDULLAH EFENDİ'NİN VEFATININ 500. YIL DÖNÜMÜ | Taşova Gazete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0" y="3454415"/>
            <a:ext cx="5905500" cy="312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23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00100" y="714356"/>
            <a:ext cx="6912768" cy="5262979"/>
          </a:xfrm>
          <a:prstGeom prst="rect">
            <a:avLst/>
          </a:prstGeom>
        </p:spPr>
        <p:txBody>
          <a:bodyPr wrap="square">
            <a:spAutoFit/>
          </a:bodyPr>
          <a:lstStyle/>
          <a:p>
            <a:pPr marL="457200" indent="-457200" algn="just">
              <a:buFont typeface="Wingdings" pitchFamily="2" charset="2"/>
              <a:buChar char="v"/>
            </a:pPr>
            <a:r>
              <a:rPr lang="tr-TR" sz="2800" dirty="0">
                <a:solidFill>
                  <a:srgbClr val="FF0000"/>
                </a:solidFill>
              </a:rPr>
              <a:t>Minyatür</a:t>
            </a:r>
            <a:r>
              <a:rPr lang="tr-TR" sz="2800" dirty="0"/>
              <a:t>,  genellikle,</a:t>
            </a:r>
          </a:p>
          <a:p>
            <a:pPr marL="457200" indent="-457200" algn="just"/>
            <a:r>
              <a:rPr lang="tr-TR" sz="2800" dirty="0"/>
              <a:t> </a:t>
            </a:r>
          </a:p>
          <a:p>
            <a:pPr marL="457200" indent="-457200" algn="just">
              <a:buFont typeface="Wingdings" pitchFamily="2" charset="2"/>
              <a:buChar char="q"/>
            </a:pPr>
            <a:r>
              <a:rPr lang="tr-TR" sz="2800" dirty="0"/>
              <a:t>Türk ve </a:t>
            </a:r>
            <a:r>
              <a:rPr lang="tr-TR" sz="2800" dirty="0" err="1" smtClean="0"/>
              <a:t>Farsiler’in</a:t>
            </a:r>
            <a:r>
              <a:rPr lang="tr-TR" sz="2800" dirty="0" smtClean="0"/>
              <a:t> </a:t>
            </a:r>
            <a:r>
              <a:rPr lang="tr-TR" sz="2800" dirty="0"/>
              <a:t>egemen olduğu coğrafyalarda, </a:t>
            </a:r>
          </a:p>
          <a:p>
            <a:pPr marL="457200" indent="-457200" algn="just">
              <a:buFont typeface="Wingdings" pitchFamily="2" charset="2"/>
              <a:buChar char="q"/>
            </a:pPr>
            <a:endParaRPr lang="tr-TR" sz="2800" dirty="0"/>
          </a:p>
          <a:p>
            <a:pPr marL="457200" indent="-457200" algn="just">
              <a:buFont typeface="Wingdings" pitchFamily="2" charset="2"/>
              <a:buChar char="Ø"/>
            </a:pPr>
            <a:r>
              <a:rPr lang="tr-TR" sz="2800" dirty="0"/>
              <a:t>Selçuklu, </a:t>
            </a:r>
          </a:p>
          <a:p>
            <a:pPr marL="457200" indent="-457200" algn="just">
              <a:buFont typeface="Wingdings" pitchFamily="2" charset="2"/>
              <a:buChar char="Ø"/>
            </a:pPr>
            <a:r>
              <a:rPr lang="tr-TR" sz="2800" dirty="0"/>
              <a:t>İlhanlı, </a:t>
            </a:r>
          </a:p>
          <a:p>
            <a:pPr marL="457200" indent="-457200" algn="just">
              <a:buFont typeface="Wingdings" pitchFamily="2" charset="2"/>
              <a:buChar char="Ø"/>
            </a:pPr>
            <a:r>
              <a:rPr lang="tr-TR" sz="2800" dirty="0"/>
              <a:t>Timurlu, </a:t>
            </a:r>
          </a:p>
          <a:p>
            <a:pPr marL="457200" indent="-457200" algn="just">
              <a:buFont typeface="Wingdings" pitchFamily="2" charset="2"/>
              <a:buChar char="Ø"/>
            </a:pPr>
            <a:r>
              <a:rPr lang="tr-TR" sz="2800" dirty="0"/>
              <a:t>Babürlü, </a:t>
            </a:r>
          </a:p>
          <a:p>
            <a:pPr marL="457200" indent="-457200" algn="just">
              <a:buFont typeface="Wingdings" pitchFamily="2" charset="2"/>
              <a:buChar char="Ø"/>
            </a:pPr>
            <a:r>
              <a:rPr lang="tr-TR" sz="2800" dirty="0" err="1"/>
              <a:t>Safevi</a:t>
            </a:r>
            <a:r>
              <a:rPr lang="tr-TR" sz="2800" dirty="0"/>
              <a:t> ve </a:t>
            </a:r>
          </a:p>
          <a:p>
            <a:pPr marL="457200" indent="-457200" algn="just">
              <a:buFont typeface="Wingdings" pitchFamily="2" charset="2"/>
              <a:buChar char="Ø"/>
            </a:pPr>
            <a:r>
              <a:rPr lang="tr-TR" sz="2800" dirty="0"/>
              <a:t>Osmanlı </a:t>
            </a:r>
          </a:p>
          <a:p>
            <a:pPr marL="457200" indent="-457200" algn="just"/>
            <a:r>
              <a:rPr lang="tr-TR" sz="2800" dirty="0"/>
              <a:t>      sanatlarında görülmektedir.</a:t>
            </a:r>
          </a:p>
        </p:txBody>
      </p:sp>
      <p:pic>
        <p:nvPicPr>
          <p:cNvPr id="207874" name="Picture 2" descr="http://img462.imageshack.us/img462/6857/minyaturb1sa5.jpg">
            <a:hlinkClick r:id="rId2"/>
          </p:cNvPr>
          <p:cNvPicPr>
            <a:picLocks noChangeAspect="1" noChangeArrowheads="1"/>
          </p:cNvPicPr>
          <p:nvPr/>
        </p:nvPicPr>
        <p:blipFill>
          <a:blip r:embed="rId3"/>
          <a:srcRect/>
          <a:stretch>
            <a:fillRect/>
          </a:stretch>
        </p:blipFill>
        <p:spPr bwMode="auto">
          <a:xfrm>
            <a:off x="4975918" y="2451313"/>
            <a:ext cx="3196482" cy="3120827"/>
          </a:xfrm>
          <a:prstGeom prst="rect">
            <a:avLst/>
          </a:prstGeom>
          <a:noFill/>
        </p:spPr>
      </p:pic>
    </p:spTree>
    <p:extLst>
      <p:ext uri="{BB962C8B-B14F-4D97-AF65-F5344CB8AC3E}">
        <p14:creationId xmlns:p14="http://schemas.microsoft.com/office/powerpoint/2010/main" val="7835792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188640"/>
            <a:ext cx="7929618" cy="1384995"/>
          </a:xfrm>
          <a:prstGeom prst="rect">
            <a:avLst/>
          </a:prstGeom>
        </p:spPr>
        <p:txBody>
          <a:bodyPr wrap="square">
            <a:spAutoFit/>
          </a:bodyPr>
          <a:lstStyle/>
          <a:p>
            <a:pPr>
              <a:buFont typeface="Wingdings" pitchFamily="2" charset="2"/>
              <a:buChar char="v"/>
            </a:pPr>
            <a:r>
              <a:rPr lang="tr-TR" sz="2800" dirty="0" smtClean="0"/>
              <a:t>Şeyh </a:t>
            </a:r>
            <a:r>
              <a:rPr lang="tr-TR" sz="2800" dirty="0"/>
              <a:t>Hamdullah’a bu özelliğinden ötürü daha sağlığında "</a:t>
            </a:r>
            <a:r>
              <a:rPr lang="tr-TR" sz="2800" dirty="0" err="1">
                <a:solidFill>
                  <a:srgbClr val="FF0000"/>
                </a:solidFill>
              </a:rPr>
              <a:t>Pîr</a:t>
            </a:r>
            <a:r>
              <a:rPr lang="tr-TR" sz="2800" dirty="0">
                <a:solidFill>
                  <a:srgbClr val="FF0000"/>
                </a:solidFill>
              </a:rPr>
              <a:t>-i</a:t>
            </a:r>
            <a:r>
              <a:rPr lang="tr-TR" sz="2800" dirty="0"/>
              <a:t> </a:t>
            </a:r>
            <a:r>
              <a:rPr lang="tr-TR" sz="2800" dirty="0" err="1">
                <a:solidFill>
                  <a:srgbClr val="FF0000"/>
                </a:solidFill>
              </a:rPr>
              <a:t>Hattatîn</a:t>
            </a:r>
            <a:r>
              <a:rPr lang="tr-TR" sz="2800" dirty="0"/>
              <a:t>" , "</a:t>
            </a:r>
            <a:r>
              <a:rPr lang="tr-TR" sz="2800" dirty="0" err="1">
                <a:solidFill>
                  <a:srgbClr val="FF0000"/>
                </a:solidFill>
              </a:rPr>
              <a:t>Kıbletü'l-Küttab</a:t>
            </a:r>
            <a:r>
              <a:rPr lang="tr-TR" sz="2800" dirty="0"/>
              <a:t>” denilmiştir.</a:t>
            </a:r>
          </a:p>
        </p:txBody>
      </p:sp>
      <p:sp>
        <p:nvSpPr>
          <p:cNvPr id="6" name="5 Dikdörtgen"/>
          <p:cNvSpPr/>
          <p:nvPr/>
        </p:nvSpPr>
        <p:spPr>
          <a:xfrm>
            <a:off x="1907704" y="6360188"/>
            <a:ext cx="6129418" cy="338554"/>
          </a:xfrm>
          <a:prstGeom prst="rect">
            <a:avLst/>
          </a:prstGeom>
        </p:spPr>
        <p:txBody>
          <a:bodyPr wrap="square">
            <a:spAutoFit/>
          </a:bodyPr>
          <a:lstStyle/>
          <a:p>
            <a:r>
              <a:rPr lang="tr-TR" sz="1600" dirty="0"/>
              <a:t>Şeyh Hamdullah'a ait </a:t>
            </a:r>
            <a:r>
              <a:rPr lang="tr-TR" sz="1600" dirty="0" smtClean="0"/>
              <a:t> celî </a:t>
            </a:r>
            <a:r>
              <a:rPr lang="tr-TR" sz="1600" dirty="0"/>
              <a:t>sülüs kitabeli  menzil taşı</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072054"/>
            <a:ext cx="6336704" cy="411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2635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00034" y="928670"/>
            <a:ext cx="2857520" cy="4832092"/>
          </a:xfrm>
          <a:prstGeom prst="rect">
            <a:avLst/>
          </a:prstGeom>
        </p:spPr>
        <p:txBody>
          <a:bodyPr wrap="square">
            <a:spAutoFit/>
          </a:bodyPr>
          <a:lstStyle/>
          <a:p>
            <a:pPr>
              <a:buFont typeface="Wingdings" pitchFamily="2" charset="2"/>
              <a:buChar char="v"/>
            </a:pPr>
            <a:endParaRPr lang="tr-TR" sz="2800" dirty="0"/>
          </a:p>
          <a:p>
            <a:pPr>
              <a:buFont typeface="Wingdings" pitchFamily="2" charset="2"/>
              <a:buChar char="v"/>
            </a:pPr>
            <a:r>
              <a:rPr lang="tr-TR" sz="2800" dirty="0"/>
              <a:t>Bu üslupta </a:t>
            </a:r>
            <a:r>
              <a:rPr lang="tr-TR" sz="2800" dirty="0" err="1"/>
              <a:t>aklâm</a:t>
            </a:r>
            <a:r>
              <a:rPr lang="tr-TR" sz="2800" dirty="0"/>
              <a:t>-ı </a:t>
            </a:r>
            <a:r>
              <a:rPr lang="tr-TR" sz="2800" dirty="0" err="1"/>
              <a:t>sitte’den</a:t>
            </a:r>
            <a:r>
              <a:rPr lang="tr-TR" sz="2800" dirty="0"/>
              <a:t> </a:t>
            </a:r>
            <a:r>
              <a:rPr lang="tr-TR" sz="2800" dirty="0">
                <a:solidFill>
                  <a:srgbClr val="FF0000"/>
                </a:solidFill>
              </a:rPr>
              <a:t>sülüs</a:t>
            </a:r>
            <a:r>
              <a:rPr lang="tr-TR" sz="2800" dirty="0"/>
              <a:t> ve </a:t>
            </a:r>
            <a:r>
              <a:rPr lang="tr-TR" sz="2800" dirty="0">
                <a:solidFill>
                  <a:srgbClr val="FF0000"/>
                </a:solidFill>
              </a:rPr>
              <a:t>nesih</a:t>
            </a:r>
            <a:r>
              <a:rPr lang="tr-TR" sz="2800" dirty="0"/>
              <a:t> Türk zevkine çok uygun geldiği için süratle yayılmış ve </a:t>
            </a:r>
            <a:r>
              <a:rPr lang="tr-TR" sz="2800" dirty="0">
                <a:solidFill>
                  <a:srgbClr val="FF0000"/>
                </a:solidFill>
              </a:rPr>
              <a:t>Mushaf yazımında </a:t>
            </a:r>
            <a:r>
              <a:rPr lang="tr-TR" sz="2800" dirty="0"/>
              <a:t>ise sadece nesih hattı tercih edilmiştir. </a:t>
            </a:r>
          </a:p>
        </p:txBody>
      </p:sp>
      <p:pic>
        <p:nvPicPr>
          <p:cNvPr id="47106" name="Picture 2" descr="http://www.kalemguzeli.org/images/upload/SeyhHamdullah_001.jpg">
            <a:hlinkClick r:id="rId2"/>
          </p:cNvPr>
          <p:cNvPicPr>
            <a:picLocks noChangeAspect="1" noChangeArrowheads="1"/>
          </p:cNvPicPr>
          <p:nvPr/>
        </p:nvPicPr>
        <p:blipFill>
          <a:blip r:embed="rId3"/>
          <a:srcRect/>
          <a:stretch>
            <a:fillRect/>
          </a:stretch>
        </p:blipFill>
        <p:spPr bwMode="auto">
          <a:xfrm>
            <a:off x="3728088" y="1285860"/>
            <a:ext cx="4772961" cy="4343395"/>
          </a:xfrm>
          <a:prstGeom prst="rect">
            <a:avLst/>
          </a:prstGeom>
          <a:noFill/>
        </p:spPr>
      </p:pic>
    </p:spTree>
    <p:extLst>
      <p:ext uri="{BB962C8B-B14F-4D97-AF65-F5344CB8AC3E}">
        <p14:creationId xmlns:p14="http://schemas.microsoft.com/office/powerpoint/2010/main" val="8392357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857232"/>
            <a:ext cx="4176464" cy="4708981"/>
          </a:xfrm>
          <a:prstGeom prst="rect">
            <a:avLst/>
          </a:prstGeom>
        </p:spPr>
        <p:txBody>
          <a:bodyPr wrap="square">
            <a:spAutoFit/>
          </a:bodyPr>
          <a:lstStyle/>
          <a:p>
            <a:pPr>
              <a:buFont typeface="Wingdings" pitchFamily="2" charset="2"/>
              <a:buChar char="v"/>
            </a:pPr>
            <a:r>
              <a:rPr lang="tr-TR" sz="2800" dirty="0">
                <a:solidFill>
                  <a:srgbClr val="FF0000"/>
                </a:solidFill>
              </a:rPr>
              <a:t>Ahmet</a:t>
            </a:r>
            <a:r>
              <a:rPr lang="tr-TR" sz="2800" dirty="0"/>
              <a:t> </a:t>
            </a:r>
            <a:r>
              <a:rPr lang="tr-TR" sz="2800" dirty="0" err="1">
                <a:solidFill>
                  <a:srgbClr val="FF0000"/>
                </a:solidFill>
              </a:rPr>
              <a:t>Karahisarî</a:t>
            </a:r>
            <a:r>
              <a:rPr lang="tr-TR" sz="2800" dirty="0"/>
              <a:t> </a:t>
            </a:r>
            <a:r>
              <a:rPr lang="tr-TR" sz="2000" dirty="0">
                <a:solidFill>
                  <a:srgbClr val="FF0000"/>
                </a:solidFill>
              </a:rPr>
              <a:t>(öl. 1556) </a:t>
            </a:r>
            <a:endParaRPr lang="tr-TR" sz="2000" dirty="0" smtClean="0">
              <a:solidFill>
                <a:srgbClr val="FF0000"/>
              </a:solidFill>
            </a:endParaRPr>
          </a:p>
          <a:p>
            <a:pPr>
              <a:buFont typeface="Wingdings" pitchFamily="2" charset="2"/>
              <a:buChar char="v"/>
            </a:pPr>
            <a:endParaRPr lang="tr-TR" sz="2000" dirty="0" smtClean="0">
              <a:solidFill>
                <a:srgbClr val="FF0000"/>
              </a:solidFill>
            </a:endParaRPr>
          </a:p>
          <a:p>
            <a:r>
              <a:rPr lang="tr-TR" sz="2800" dirty="0" smtClean="0"/>
              <a:t>Kanuni </a:t>
            </a:r>
            <a:r>
              <a:rPr lang="tr-TR" sz="2800" dirty="0"/>
              <a:t>döneminin meşhur </a:t>
            </a:r>
            <a:r>
              <a:rPr lang="tr-TR" sz="2800" dirty="0" smtClean="0"/>
              <a:t>hattatıdır. </a:t>
            </a:r>
          </a:p>
          <a:p>
            <a:r>
              <a:rPr lang="tr-TR" sz="2800" dirty="0" smtClean="0">
                <a:solidFill>
                  <a:srgbClr val="FF0000"/>
                </a:solidFill>
              </a:rPr>
              <a:t>Yakut-ı </a:t>
            </a:r>
            <a:r>
              <a:rPr lang="tr-TR" sz="2800" dirty="0" err="1">
                <a:solidFill>
                  <a:srgbClr val="FF0000"/>
                </a:solidFill>
              </a:rPr>
              <a:t>Musta’sımî’nin</a:t>
            </a:r>
            <a:r>
              <a:rPr lang="tr-TR" sz="2800" dirty="0">
                <a:solidFill>
                  <a:srgbClr val="FF0000"/>
                </a:solidFill>
              </a:rPr>
              <a:t> </a:t>
            </a:r>
            <a:r>
              <a:rPr lang="tr-TR" sz="2800" dirty="0"/>
              <a:t>yazı tarzını canlandırmaya çalışmış ve bunda başarılı olmuşsa da Türk hattatları sonradan yine </a:t>
            </a:r>
            <a:r>
              <a:rPr lang="tr-TR" sz="2800" dirty="0">
                <a:solidFill>
                  <a:srgbClr val="FF0000"/>
                </a:solidFill>
              </a:rPr>
              <a:t>Şeyh Hamdullah’</a:t>
            </a:r>
            <a:r>
              <a:rPr lang="tr-TR" sz="2800" dirty="0"/>
              <a:t>ın yolunu tercih etmişlerdir.</a:t>
            </a:r>
          </a:p>
        </p:txBody>
      </p:sp>
      <p:pic>
        <p:nvPicPr>
          <p:cNvPr id="46084" name="Picture 4" descr="http://www.kalemguzeli.org/images/upload/AhmedKarahisari_013.jpg">
            <a:hlinkClick r:id="rId3"/>
          </p:cNvPr>
          <p:cNvPicPr>
            <a:picLocks noChangeAspect="1" noChangeArrowheads="1"/>
          </p:cNvPicPr>
          <p:nvPr/>
        </p:nvPicPr>
        <p:blipFill>
          <a:blip r:embed="rId4"/>
          <a:srcRect/>
          <a:stretch>
            <a:fillRect/>
          </a:stretch>
        </p:blipFill>
        <p:spPr bwMode="auto">
          <a:xfrm>
            <a:off x="5364088" y="692696"/>
            <a:ext cx="3673548" cy="4847742"/>
          </a:xfrm>
          <a:prstGeom prst="rect">
            <a:avLst/>
          </a:prstGeom>
          <a:noFill/>
        </p:spPr>
      </p:pic>
      <p:sp>
        <p:nvSpPr>
          <p:cNvPr id="6" name="5 Dikdörtgen"/>
          <p:cNvSpPr/>
          <p:nvPr/>
        </p:nvSpPr>
        <p:spPr>
          <a:xfrm>
            <a:off x="4286280" y="5786454"/>
            <a:ext cx="4572000" cy="646331"/>
          </a:xfrm>
          <a:prstGeom prst="rect">
            <a:avLst/>
          </a:prstGeom>
        </p:spPr>
        <p:txBody>
          <a:bodyPr>
            <a:spAutoFit/>
          </a:bodyPr>
          <a:lstStyle/>
          <a:p>
            <a:r>
              <a:rPr lang="tr-TR" b="1" dirty="0"/>
              <a:t>Muhakkak - </a:t>
            </a:r>
            <a:r>
              <a:rPr lang="tr-TR" b="1" dirty="0" err="1"/>
              <a:t>Reyhânî</a:t>
            </a:r>
            <a:r>
              <a:rPr lang="tr-TR" b="1" dirty="0"/>
              <a:t> / </a:t>
            </a:r>
            <a:r>
              <a:rPr lang="tr-TR" b="1" dirty="0" err="1"/>
              <a:t>Ahmed</a:t>
            </a:r>
            <a:r>
              <a:rPr lang="tr-TR" b="1" dirty="0"/>
              <a:t> </a:t>
            </a:r>
            <a:r>
              <a:rPr lang="tr-TR" b="1" dirty="0" err="1"/>
              <a:t>Karahisarî</a:t>
            </a:r>
            <a:r>
              <a:rPr lang="tr-TR" b="1" dirty="0"/>
              <a:t> / </a:t>
            </a:r>
            <a:r>
              <a:rPr lang="tr-TR" b="1" dirty="0" err="1"/>
              <a:t>Mushaftan</a:t>
            </a:r>
            <a:r>
              <a:rPr lang="tr-TR" b="1" dirty="0"/>
              <a:t> bir sayfa</a:t>
            </a:r>
            <a:endParaRPr lang="tr-TR" dirty="0"/>
          </a:p>
        </p:txBody>
      </p:sp>
    </p:spTree>
    <p:extLst>
      <p:ext uri="{BB962C8B-B14F-4D97-AF65-F5344CB8AC3E}">
        <p14:creationId xmlns:p14="http://schemas.microsoft.com/office/powerpoint/2010/main" val="839235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2910" y="642918"/>
            <a:ext cx="7858180" cy="5693866"/>
          </a:xfrm>
          <a:prstGeom prst="rect">
            <a:avLst/>
          </a:prstGeom>
        </p:spPr>
        <p:txBody>
          <a:bodyPr wrap="square">
            <a:spAutoFit/>
          </a:bodyPr>
          <a:lstStyle/>
          <a:p>
            <a:pPr algn="just"/>
            <a:r>
              <a:rPr lang="tr-TR" sz="2800" b="1" dirty="0">
                <a:solidFill>
                  <a:srgbClr val="FF0000"/>
                </a:solidFill>
              </a:rPr>
              <a:t>Türk hat sanatına büyük hizmetleri geçen </a:t>
            </a:r>
            <a:r>
              <a:rPr lang="tr-TR" sz="2800" b="1" dirty="0" err="1">
                <a:solidFill>
                  <a:srgbClr val="FF0000"/>
                </a:solidFill>
              </a:rPr>
              <a:t>üstad</a:t>
            </a:r>
            <a:r>
              <a:rPr lang="tr-TR" sz="2800" b="1" dirty="0">
                <a:solidFill>
                  <a:srgbClr val="FF0000"/>
                </a:solidFill>
              </a:rPr>
              <a:t> şahsiyetlerden bazıları</a:t>
            </a:r>
            <a:r>
              <a:rPr lang="tr-TR" sz="2800" b="1" dirty="0"/>
              <a:t>: </a:t>
            </a:r>
            <a:endParaRPr lang="tr-TR" sz="2800" b="1" dirty="0" smtClean="0"/>
          </a:p>
          <a:p>
            <a:pPr algn="just"/>
            <a:endParaRPr lang="tr-TR" sz="2800" b="1" dirty="0"/>
          </a:p>
          <a:p>
            <a:pPr algn="just">
              <a:buFont typeface="Wingdings" pitchFamily="2" charset="2"/>
              <a:buChar char="ü"/>
            </a:pPr>
            <a:r>
              <a:rPr lang="tr-TR" sz="2800" dirty="0"/>
              <a:t>Hafız </a:t>
            </a:r>
            <a:r>
              <a:rPr lang="tr-TR" sz="2800" dirty="0" smtClean="0"/>
              <a:t>Osman		 </a:t>
            </a:r>
            <a:r>
              <a:rPr lang="tr-TR" sz="2800" dirty="0"/>
              <a:t>(öl. 1698), </a:t>
            </a:r>
          </a:p>
          <a:p>
            <a:pPr algn="just">
              <a:buFont typeface="Wingdings" pitchFamily="2" charset="2"/>
              <a:buChar char="ü"/>
            </a:pPr>
            <a:r>
              <a:rPr lang="tr-TR" sz="2800" dirty="0"/>
              <a:t>İsmail Zühdü </a:t>
            </a:r>
            <a:r>
              <a:rPr lang="tr-TR" sz="2800" dirty="0" smtClean="0"/>
              <a:t>		(</a:t>
            </a:r>
            <a:r>
              <a:rPr lang="tr-TR" sz="2800" dirty="0"/>
              <a:t>öl. 1806) </a:t>
            </a:r>
          </a:p>
          <a:p>
            <a:pPr algn="just">
              <a:buFont typeface="Wingdings" pitchFamily="2" charset="2"/>
              <a:buChar char="ü"/>
            </a:pPr>
            <a:r>
              <a:rPr lang="tr-TR" sz="2800" dirty="0"/>
              <a:t>Mustafa Rakım </a:t>
            </a:r>
            <a:r>
              <a:rPr lang="tr-TR" sz="2800" dirty="0" smtClean="0"/>
              <a:t>		(</a:t>
            </a:r>
            <a:r>
              <a:rPr lang="tr-TR" sz="2800" dirty="0"/>
              <a:t>öl. 1826), </a:t>
            </a:r>
            <a:r>
              <a:rPr lang="tr-TR" sz="1600" dirty="0"/>
              <a:t>(İsmail Zühdü’nün kardeşi) </a:t>
            </a:r>
          </a:p>
          <a:p>
            <a:pPr algn="just">
              <a:buFont typeface="Wingdings" pitchFamily="2" charset="2"/>
              <a:buChar char="ü"/>
            </a:pPr>
            <a:r>
              <a:rPr lang="tr-TR" sz="2800" dirty="0"/>
              <a:t>Mahmut </a:t>
            </a:r>
            <a:r>
              <a:rPr lang="tr-TR" sz="2800" dirty="0" err="1"/>
              <a:t>Celaleddin</a:t>
            </a:r>
            <a:r>
              <a:rPr lang="tr-TR" sz="2800" dirty="0"/>
              <a:t> </a:t>
            </a:r>
            <a:r>
              <a:rPr lang="tr-TR" sz="2800" dirty="0" smtClean="0"/>
              <a:t>	(</a:t>
            </a:r>
            <a:r>
              <a:rPr lang="tr-TR" sz="2800" dirty="0"/>
              <a:t>öl. 1829), </a:t>
            </a:r>
          </a:p>
          <a:p>
            <a:pPr algn="just">
              <a:buFont typeface="Wingdings" pitchFamily="2" charset="2"/>
              <a:buChar char="ü"/>
            </a:pPr>
            <a:r>
              <a:rPr lang="tr-TR" sz="2800" dirty="0"/>
              <a:t>Kazasker Mustafa İzzet </a:t>
            </a:r>
            <a:r>
              <a:rPr lang="tr-TR" sz="2800" dirty="0" smtClean="0"/>
              <a:t>	(</a:t>
            </a:r>
            <a:r>
              <a:rPr lang="tr-TR" sz="2800" dirty="0"/>
              <a:t>öl. 1876) </a:t>
            </a:r>
          </a:p>
          <a:p>
            <a:pPr algn="just">
              <a:buFont typeface="Wingdings" pitchFamily="2" charset="2"/>
              <a:buChar char="ü"/>
            </a:pPr>
            <a:r>
              <a:rPr lang="tr-TR" sz="2800" dirty="0"/>
              <a:t>Şevki Efendi </a:t>
            </a:r>
            <a:r>
              <a:rPr lang="tr-TR" sz="2800" dirty="0" smtClean="0"/>
              <a:t>		(</a:t>
            </a:r>
            <a:r>
              <a:rPr lang="tr-TR" sz="2800" dirty="0"/>
              <a:t>öl. 1887), </a:t>
            </a:r>
          </a:p>
          <a:p>
            <a:pPr algn="just">
              <a:buFont typeface="Wingdings" pitchFamily="2" charset="2"/>
              <a:buChar char="ü"/>
            </a:pPr>
            <a:r>
              <a:rPr lang="tr-TR" sz="2800" dirty="0" err="1"/>
              <a:t>Kayışzade</a:t>
            </a:r>
            <a:r>
              <a:rPr lang="tr-TR" sz="2800" dirty="0"/>
              <a:t> Hafız Osman (öl. 1894) </a:t>
            </a:r>
          </a:p>
          <a:p>
            <a:pPr algn="just">
              <a:buFont typeface="Wingdings" pitchFamily="2" charset="2"/>
              <a:buChar char="ü"/>
            </a:pPr>
            <a:r>
              <a:rPr lang="tr-TR" sz="2800" dirty="0"/>
              <a:t>Sami Efendi </a:t>
            </a:r>
            <a:r>
              <a:rPr lang="tr-TR" sz="2800" dirty="0" smtClean="0"/>
              <a:t>		(</a:t>
            </a:r>
            <a:r>
              <a:rPr lang="tr-TR" sz="2800" dirty="0"/>
              <a:t>öl. 1912) </a:t>
            </a:r>
            <a:r>
              <a:rPr lang="tr-TR" sz="2800" dirty="0" err="1"/>
              <a:t>dir</a:t>
            </a:r>
            <a:r>
              <a:rPr lang="tr-TR" sz="2800" dirty="0"/>
              <a:t>. </a:t>
            </a:r>
          </a:p>
          <a:p>
            <a:pPr algn="just"/>
            <a:r>
              <a:rPr lang="tr-TR" sz="2800" dirty="0">
                <a:solidFill>
                  <a:srgbClr val="FF0000"/>
                </a:solidFill>
              </a:rPr>
              <a:t>Not:</a:t>
            </a:r>
            <a:r>
              <a:rPr lang="tr-TR" sz="2800" dirty="0"/>
              <a:t> </a:t>
            </a:r>
            <a:r>
              <a:rPr lang="tr-TR" sz="2800" dirty="0" err="1"/>
              <a:t>Kayışzade</a:t>
            </a:r>
            <a:r>
              <a:rPr lang="tr-TR" sz="2800" dirty="0"/>
              <a:t> Hafız Osman, nesih hattı ile </a:t>
            </a:r>
            <a:r>
              <a:rPr lang="tr-TR" sz="2800" dirty="0" err="1"/>
              <a:t>Kur’an</a:t>
            </a:r>
            <a:r>
              <a:rPr lang="tr-TR" sz="2800" dirty="0"/>
              <a:t>-ı Kerim yazmada büyük bir şöhrete ulaşmıştır. </a:t>
            </a:r>
          </a:p>
        </p:txBody>
      </p:sp>
    </p:spTree>
    <p:extLst>
      <p:ext uri="{BB962C8B-B14F-4D97-AF65-F5344CB8AC3E}">
        <p14:creationId xmlns:p14="http://schemas.microsoft.com/office/powerpoint/2010/main" val="30212561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857232"/>
            <a:ext cx="8064896" cy="5262979"/>
          </a:xfrm>
          <a:prstGeom prst="rect">
            <a:avLst/>
          </a:prstGeom>
        </p:spPr>
        <p:txBody>
          <a:bodyPr wrap="square">
            <a:spAutoFit/>
          </a:bodyPr>
          <a:lstStyle/>
          <a:p>
            <a:pPr algn="just">
              <a:buFont typeface="Wingdings" pitchFamily="2" charset="2"/>
              <a:buChar char="v"/>
            </a:pPr>
            <a:r>
              <a:rPr lang="tr-TR" sz="2800" dirty="0"/>
              <a:t>Türk hat sanatında </a:t>
            </a:r>
            <a:r>
              <a:rPr lang="tr-TR" sz="2800" dirty="0" err="1"/>
              <a:t>aklâm</a:t>
            </a:r>
            <a:r>
              <a:rPr lang="tr-TR" sz="2800" dirty="0"/>
              <a:t>-ı </a:t>
            </a:r>
            <a:r>
              <a:rPr lang="tr-TR" sz="2800" dirty="0" err="1"/>
              <a:t>sitte’den</a:t>
            </a:r>
            <a:r>
              <a:rPr lang="tr-TR" sz="2800" dirty="0"/>
              <a:t> farklı üslupta gelişme gösteren </a:t>
            </a:r>
            <a:r>
              <a:rPr lang="tr-TR" sz="2800" dirty="0">
                <a:solidFill>
                  <a:srgbClr val="FF0000"/>
                </a:solidFill>
              </a:rPr>
              <a:t>bazı yazı türleri </a:t>
            </a:r>
            <a:r>
              <a:rPr lang="tr-TR" sz="2800" dirty="0"/>
              <a:t>daha vardır. Bunlar</a:t>
            </a:r>
            <a:r>
              <a:rPr lang="tr-TR" sz="2800" dirty="0" smtClean="0"/>
              <a:t>:</a:t>
            </a:r>
          </a:p>
          <a:p>
            <a:pPr algn="just">
              <a:buFont typeface="Wingdings" pitchFamily="2" charset="2"/>
              <a:buChar char="v"/>
            </a:pPr>
            <a:endParaRPr lang="tr-TR" sz="2800" dirty="0"/>
          </a:p>
          <a:p>
            <a:pPr algn="just"/>
            <a:r>
              <a:rPr lang="tr-TR" sz="2800" i="1" dirty="0" err="1" smtClean="0"/>
              <a:t>ta’lik</a:t>
            </a:r>
            <a:r>
              <a:rPr lang="tr-TR" sz="2800" i="1" dirty="0"/>
              <a:t>, </a:t>
            </a:r>
            <a:endParaRPr lang="tr-TR" sz="2800" i="1" dirty="0" smtClean="0"/>
          </a:p>
          <a:p>
            <a:pPr algn="just"/>
            <a:r>
              <a:rPr lang="tr-TR" sz="2800" i="1" dirty="0" err="1" smtClean="0"/>
              <a:t>nesta’lik</a:t>
            </a:r>
            <a:r>
              <a:rPr lang="tr-TR" sz="2800" i="1" dirty="0"/>
              <a:t>, </a:t>
            </a:r>
            <a:endParaRPr lang="tr-TR" sz="2800" i="1" dirty="0" smtClean="0"/>
          </a:p>
          <a:p>
            <a:pPr algn="just"/>
            <a:r>
              <a:rPr lang="tr-TR" sz="2800" i="1" dirty="0" smtClean="0"/>
              <a:t>divanî</a:t>
            </a:r>
            <a:r>
              <a:rPr lang="tr-TR" sz="2800" i="1" dirty="0"/>
              <a:t>, </a:t>
            </a:r>
            <a:endParaRPr lang="tr-TR" sz="2800" i="1" dirty="0" smtClean="0"/>
          </a:p>
          <a:p>
            <a:pPr algn="just"/>
            <a:r>
              <a:rPr lang="tr-TR" sz="2800" i="1" dirty="0" smtClean="0"/>
              <a:t>celî </a:t>
            </a:r>
            <a:r>
              <a:rPr lang="tr-TR" sz="2800" i="1" dirty="0"/>
              <a:t>divanî, </a:t>
            </a:r>
            <a:endParaRPr lang="tr-TR" sz="2800" i="1" dirty="0" smtClean="0"/>
          </a:p>
          <a:p>
            <a:pPr algn="just"/>
            <a:r>
              <a:rPr lang="tr-TR" sz="2800" i="1" dirty="0" err="1" smtClean="0"/>
              <a:t>rik’a</a:t>
            </a:r>
            <a:r>
              <a:rPr lang="tr-TR" sz="2800" i="1" dirty="0" smtClean="0"/>
              <a:t> </a:t>
            </a:r>
            <a:r>
              <a:rPr lang="tr-TR" sz="2800" dirty="0"/>
              <a:t>ve </a:t>
            </a:r>
            <a:endParaRPr lang="tr-TR" sz="2800" dirty="0" smtClean="0"/>
          </a:p>
          <a:p>
            <a:pPr algn="just"/>
            <a:r>
              <a:rPr lang="tr-TR" sz="2800" i="1" dirty="0" err="1" smtClean="0"/>
              <a:t>siyâkat</a:t>
            </a:r>
            <a:r>
              <a:rPr lang="tr-TR" sz="2800" dirty="0" smtClean="0"/>
              <a:t> </a:t>
            </a:r>
            <a:r>
              <a:rPr lang="tr-TR" sz="2800" dirty="0"/>
              <a:t>tir. </a:t>
            </a:r>
            <a:endParaRPr lang="tr-TR" sz="2800" dirty="0" smtClean="0"/>
          </a:p>
          <a:p>
            <a:pPr algn="just"/>
            <a:endParaRPr lang="tr-TR" sz="2800" dirty="0"/>
          </a:p>
          <a:p>
            <a:pPr algn="just"/>
            <a:endParaRPr lang="tr-TR" sz="2800" dirty="0"/>
          </a:p>
          <a:p>
            <a:pPr algn="just">
              <a:buFont typeface="Wingdings" pitchFamily="2" charset="2"/>
              <a:buChar char="v"/>
            </a:pPr>
            <a:r>
              <a:rPr lang="tr-TR" sz="2800" dirty="0"/>
              <a:t>Bunlardan </a:t>
            </a:r>
            <a:r>
              <a:rPr lang="tr-TR" sz="2800" dirty="0" err="1"/>
              <a:t>ta’lik</a:t>
            </a:r>
            <a:r>
              <a:rPr lang="tr-TR" sz="2800" dirty="0"/>
              <a:t> ve </a:t>
            </a:r>
            <a:r>
              <a:rPr lang="tr-TR" sz="2800" dirty="0" err="1"/>
              <a:t>nesta’lik</a:t>
            </a:r>
            <a:r>
              <a:rPr lang="tr-TR" sz="2800" dirty="0"/>
              <a:t> </a:t>
            </a:r>
            <a:r>
              <a:rPr lang="tr-TR" sz="2800" dirty="0">
                <a:solidFill>
                  <a:srgbClr val="FF0000"/>
                </a:solidFill>
              </a:rPr>
              <a:t>İran</a:t>
            </a:r>
            <a:r>
              <a:rPr lang="tr-TR" sz="2800" dirty="0"/>
              <a:t> menşelidir. </a:t>
            </a:r>
          </a:p>
        </p:txBody>
      </p:sp>
      <p:pic>
        <p:nvPicPr>
          <p:cNvPr id="44034" name="Picture 2" descr="http://www.blog.modernyurtlar.com/wp-content/yuklemeler/2011/06/talik-necmeddin-okyay-bir-nefes-sihhat.jpg">
            <a:hlinkClick r:id="rId2"/>
          </p:cNvPr>
          <p:cNvPicPr>
            <a:picLocks noChangeAspect="1" noChangeArrowheads="1"/>
          </p:cNvPicPr>
          <p:nvPr/>
        </p:nvPicPr>
        <p:blipFill>
          <a:blip r:embed="rId3"/>
          <a:srcRect/>
          <a:stretch>
            <a:fillRect/>
          </a:stretch>
        </p:blipFill>
        <p:spPr bwMode="auto">
          <a:xfrm>
            <a:off x="3275856" y="2664438"/>
            <a:ext cx="4886318" cy="2079453"/>
          </a:xfrm>
          <a:prstGeom prst="rect">
            <a:avLst/>
          </a:prstGeom>
          <a:noFill/>
        </p:spPr>
      </p:pic>
    </p:spTree>
    <p:extLst>
      <p:ext uri="{BB962C8B-B14F-4D97-AF65-F5344CB8AC3E}">
        <p14:creationId xmlns:p14="http://schemas.microsoft.com/office/powerpoint/2010/main" val="65735327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50340" y="548680"/>
            <a:ext cx="3351316" cy="5693866"/>
          </a:xfrm>
          <a:prstGeom prst="rect">
            <a:avLst/>
          </a:prstGeom>
        </p:spPr>
        <p:txBody>
          <a:bodyPr wrap="square">
            <a:spAutoFit/>
          </a:bodyPr>
          <a:lstStyle/>
          <a:p>
            <a:pPr>
              <a:buFont typeface="Wingdings" pitchFamily="2" charset="2"/>
              <a:buChar char="v"/>
            </a:pPr>
            <a:r>
              <a:rPr lang="tr-TR" sz="2800" dirty="0">
                <a:solidFill>
                  <a:srgbClr val="FF0000"/>
                </a:solidFill>
              </a:rPr>
              <a:t>Divanî</a:t>
            </a:r>
            <a:r>
              <a:rPr lang="tr-TR" sz="2800" dirty="0"/>
              <a:t> </a:t>
            </a:r>
            <a:r>
              <a:rPr lang="tr-TR" sz="2800" dirty="0">
                <a:solidFill>
                  <a:srgbClr val="FF0000"/>
                </a:solidFill>
              </a:rPr>
              <a:t>yazı </a:t>
            </a:r>
            <a:endParaRPr lang="tr-TR" sz="2800" dirty="0" smtClean="0">
              <a:solidFill>
                <a:srgbClr val="FF0000"/>
              </a:solidFill>
            </a:endParaRPr>
          </a:p>
          <a:p>
            <a:pPr>
              <a:buFont typeface="Wingdings" pitchFamily="2" charset="2"/>
              <a:buChar char="v"/>
            </a:pPr>
            <a:endParaRPr lang="tr-TR" sz="2800" dirty="0" smtClean="0">
              <a:solidFill>
                <a:srgbClr val="FF0000"/>
              </a:solidFill>
            </a:endParaRPr>
          </a:p>
          <a:p>
            <a:r>
              <a:rPr lang="tr-TR" sz="2800" dirty="0" smtClean="0"/>
              <a:t>İran’da </a:t>
            </a:r>
            <a:r>
              <a:rPr lang="tr-TR" sz="2800" dirty="0"/>
              <a:t>resmî yazışmalarda kullanılan </a:t>
            </a:r>
            <a:r>
              <a:rPr lang="tr-TR" sz="2800" dirty="0" err="1"/>
              <a:t>ta’lik</a:t>
            </a:r>
            <a:r>
              <a:rPr lang="tr-TR" sz="2800" dirty="0"/>
              <a:t> yazının değişiklik geçirmiş hali olup </a:t>
            </a:r>
            <a:r>
              <a:rPr lang="tr-TR" sz="2800" dirty="0" err="1"/>
              <a:t>Dîvân</a:t>
            </a:r>
            <a:r>
              <a:rPr lang="tr-TR" sz="2800" dirty="0"/>
              <a:t>-ı </a:t>
            </a:r>
            <a:r>
              <a:rPr lang="tr-TR" sz="2800" dirty="0" err="1"/>
              <a:t>Hümâyun’daki</a:t>
            </a:r>
            <a:r>
              <a:rPr lang="tr-TR" sz="2800" dirty="0"/>
              <a:t> </a:t>
            </a:r>
            <a:r>
              <a:rPr lang="tr-TR" sz="2800" dirty="0">
                <a:solidFill>
                  <a:srgbClr val="FF0000"/>
                </a:solidFill>
              </a:rPr>
              <a:t>resmî yazışmalar </a:t>
            </a:r>
            <a:r>
              <a:rPr lang="tr-TR" sz="2800" dirty="0"/>
              <a:t>için kullanılan yazı türüdür.</a:t>
            </a:r>
          </a:p>
          <a:p>
            <a:pPr>
              <a:buFont typeface="Wingdings" pitchFamily="2" charset="2"/>
              <a:buChar char="v"/>
            </a:pPr>
            <a:endParaRPr lang="tr-TR" sz="2800" dirty="0"/>
          </a:p>
          <a:p>
            <a:r>
              <a:rPr lang="tr-TR" sz="2800" dirty="0"/>
              <a:t> </a:t>
            </a:r>
          </a:p>
        </p:txBody>
      </p:sp>
      <p:pic>
        <p:nvPicPr>
          <p:cNvPr id="12290" name="Picture 2" descr="Berat nedi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782" y="188640"/>
            <a:ext cx="4089132" cy="6433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0836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28596" y="428604"/>
            <a:ext cx="8031836" cy="1384995"/>
          </a:xfrm>
          <a:prstGeom prst="rect">
            <a:avLst/>
          </a:prstGeom>
        </p:spPr>
        <p:txBody>
          <a:bodyPr wrap="square">
            <a:spAutoFit/>
          </a:bodyPr>
          <a:lstStyle/>
          <a:p>
            <a:pPr>
              <a:buFont typeface="Wingdings" pitchFamily="2" charset="2"/>
              <a:buChar char="v"/>
            </a:pPr>
            <a:r>
              <a:rPr lang="tr-TR" sz="2800" dirty="0" smtClean="0"/>
              <a:t> </a:t>
            </a:r>
            <a:r>
              <a:rPr lang="tr-TR" sz="2800" dirty="0"/>
              <a:t>Harfler genellikle kesintisiz ve birbirine bağlı olduğundan, bu yazıda araya </a:t>
            </a:r>
            <a:r>
              <a:rPr lang="tr-TR" sz="2800" dirty="0">
                <a:solidFill>
                  <a:srgbClr val="FF0000"/>
                </a:solidFill>
              </a:rPr>
              <a:t>eklenti yapma ve tahrifat</a:t>
            </a:r>
            <a:r>
              <a:rPr lang="tr-TR" sz="2800" dirty="0"/>
              <a:t> söz konusu değildir.</a:t>
            </a:r>
          </a:p>
        </p:txBody>
      </p:sp>
      <p:pic>
        <p:nvPicPr>
          <p:cNvPr id="13314" name="Picture 2" descr="Osmanlıca - Türkçe - Lisan-ı Osmani لسان عثمانى: Osmanlıca Hat Sanatı Divani  Hatt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780455"/>
            <a:ext cx="6264696" cy="485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844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14348" y="2316202"/>
            <a:ext cx="2571768" cy="4401205"/>
          </a:xfrm>
          <a:prstGeom prst="rect">
            <a:avLst/>
          </a:prstGeom>
        </p:spPr>
        <p:txBody>
          <a:bodyPr wrap="square">
            <a:spAutoFit/>
          </a:bodyPr>
          <a:lstStyle/>
          <a:p>
            <a:pPr>
              <a:buFont typeface="Wingdings" pitchFamily="2" charset="2"/>
              <a:buChar char="v"/>
            </a:pPr>
            <a:r>
              <a:rPr lang="tr-TR" sz="2800" dirty="0"/>
              <a:t> </a:t>
            </a:r>
            <a:r>
              <a:rPr lang="tr-TR" sz="2800" dirty="0" err="1">
                <a:solidFill>
                  <a:srgbClr val="FF0000"/>
                </a:solidFill>
              </a:rPr>
              <a:t>Rik’a</a:t>
            </a:r>
            <a:r>
              <a:rPr lang="tr-TR" sz="2800" dirty="0"/>
              <a:t> </a:t>
            </a:r>
            <a:endParaRPr lang="tr-TR" sz="2800" dirty="0" smtClean="0"/>
          </a:p>
          <a:p>
            <a:r>
              <a:rPr lang="tr-TR" sz="2800" dirty="0" smtClean="0"/>
              <a:t>Osmanlı </a:t>
            </a:r>
            <a:r>
              <a:rPr lang="tr-TR" sz="2800" dirty="0"/>
              <a:t>hattatlarının icadı olan bir yazı çeşidi olup </a:t>
            </a:r>
            <a:r>
              <a:rPr lang="tr-TR" sz="2800" dirty="0" err="1"/>
              <a:t>Osmanlılar’da</a:t>
            </a:r>
            <a:r>
              <a:rPr lang="tr-TR" sz="2800" dirty="0"/>
              <a:t> günlük yazışmalar için kullanılmıştır. </a:t>
            </a:r>
          </a:p>
          <a:p>
            <a:pPr algn="just">
              <a:buFont typeface="Wingdings" pitchFamily="2" charset="2"/>
              <a:buChar char="v"/>
            </a:pPr>
            <a:endParaRPr lang="tr-TR" sz="2800" dirty="0"/>
          </a:p>
        </p:txBody>
      </p:sp>
      <p:pic>
        <p:nvPicPr>
          <p:cNvPr id="40962" name="Picture 2" descr="http://www.osmanlica.gen.tr/galeri/bir_belge.jpg">
            <a:hlinkClick r:id="rId2"/>
          </p:cNvPr>
          <p:cNvPicPr>
            <a:picLocks noChangeAspect="1" noChangeArrowheads="1"/>
          </p:cNvPicPr>
          <p:nvPr/>
        </p:nvPicPr>
        <p:blipFill>
          <a:blip r:embed="rId3"/>
          <a:srcRect/>
          <a:stretch>
            <a:fillRect/>
          </a:stretch>
        </p:blipFill>
        <p:spPr bwMode="auto">
          <a:xfrm>
            <a:off x="4751544" y="620687"/>
            <a:ext cx="4282680" cy="5907145"/>
          </a:xfrm>
          <a:prstGeom prst="rect">
            <a:avLst/>
          </a:prstGeom>
          <a:noFill/>
        </p:spPr>
      </p:pic>
      <p:pic>
        <p:nvPicPr>
          <p:cNvPr id="40964" name="Picture 4" descr="http://1.bp.blogspot.com/-Kfmn8OnucWo/TVlUJEnxGEI/AAAAAAAAAEY/l5HeRMRD5xo/s1600/ihlas%2Brika.jpg">
            <a:hlinkClick r:id="rId4"/>
          </p:cNvPr>
          <p:cNvPicPr>
            <a:picLocks noChangeAspect="1" noChangeArrowheads="1"/>
          </p:cNvPicPr>
          <p:nvPr/>
        </p:nvPicPr>
        <p:blipFill>
          <a:blip r:embed="rId5" cstate="print"/>
          <a:srcRect/>
          <a:stretch>
            <a:fillRect/>
          </a:stretch>
        </p:blipFill>
        <p:spPr bwMode="auto">
          <a:xfrm>
            <a:off x="179512" y="476672"/>
            <a:ext cx="4572032" cy="1426139"/>
          </a:xfrm>
          <a:prstGeom prst="rect">
            <a:avLst/>
          </a:prstGeom>
          <a:noFill/>
        </p:spPr>
      </p:pic>
    </p:spTree>
    <p:extLst>
      <p:ext uri="{BB962C8B-B14F-4D97-AF65-F5344CB8AC3E}">
        <p14:creationId xmlns:p14="http://schemas.microsoft.com/office/powerpoint/2010/main" val="13066221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2910" y="428604"/>
            <a:ext cx="3071834" cy="6124754"/>
          </a:xfrm>
          <a:prstGeom prst="rect">
            <a:avLst/>
          </a:prstGeom>
        </p:spPr>
        <p:txBody>
          <a:bodyPr wrap="square">
            <a:spAutoFit/>
          </a:bodyPr>
          <a:lstStyle/>
          <a:p>
            <a:pPr>
              <a:buFont typeface="Wingdings" pitchFamily="2" charset="2"/>
              <a:buChar char="v"/>
            </a:pPr>
            <a:r>
              <a:rPr lang="tr-TR" sz="2800" dirty="0" err="1" smtClean="0">
                <a:solidFill>
                  <a:srgbClr val="FF0000"/>
                </a:solidFill>
              </a:rPr>
              <a:t>Siyâkat</a:t>
            </a:r>
            <a:endParaRPr lang="tr-TR" sz="2800" dirty="0" smtClean="0">
              <a:solidFill>
                <a:srgbClr val="FF0000"/>
              </a:solidFill>
            </a:endParaRPr>
          </a:p>
          <a:p>
            <a:pPr>
              <a:buFont typeface="Wingdings" pitchFamily="2" charset="2"/>
              <a:buChar char="v"/>
            </a:pPr>
            <a:r>
              <a:rPr lang="tr-TR" sz="2800" dirty="0" err="1" smtClean="0"/>
              <a:t>Osmanlılar’da</a:t>
            </a:r>
            <a:r>
              <a:rPr lang="tr-TR" sz="2800" dirty="0" smtClean="0"/>
              <a:t> </a:t>
            </a:r>
            <a:r>
              <a:rPr lang="tr-TR" sz="2800" dirty="0"/>
              <a:t>kullanılan bir diğer yazı </a:t>
            </a:r>
            <a:r>
              <a:rPr lang="tr-TR" sz="2800" dirty="0" smtClean="0"/>
              <a:t>tarzı. </a:t>
            </a:r>
            <a:r>
              <a:rPr lang="tr-TR" sz="2800" dirty="0"/>
              <a:t>Menşei kufîye dayanan bu yazı, genellikle </a:t>
            </a:r>
            <a:r>
              <a:rPr lang="tr-TR" sz="2800" dirty="0">
                <a:solidFill>
                  <a:srgbClr val="FF0000"/>
                </a:solidFill>
              </a:rPr>
              <a:t>gizliliğin</a:t>
            </a:r>
            <a:r>
              <a:rPr lang="tr-TR" sz="2800" dirty="0"/>
              <a:t> sağlanmaya çalışıldığı </a:t>
            </a:r>
            <a:r>
              <a:rPr lang="tr-TR" sz="2800" dirty="0">
                <a:solidFill>
                  <a:srgbClr val="00B0F0"/>
                </a:solidFill>
              </a:rPr>
              <a:t>maliye, tapu ve evkafa ait kayıtlarda ve vesikalarda </a:t>
            </a:r>
            <a:r>
              <a:rPr lang="tr-TR" sz="2800" dirty="0"/>
              <a:t>kullanılmıştır. </a:t>
            </a:r>
          </a:p>
          <a:p>
            <a:pPr>
              <a:buFont typeface="Wingdings" pitchFamily="2" charset="2"/>
              <a:buChar char="v"/>
            </a:pPr>
            <a:endParaRPr lang="tr-TR" sz="2800" dirty="0"/>
          </a:p>
        </p:txBody>
      </p:sp>
      <p:pic>
        <p:nvPicPr>
          <p:cNvPr id="39938" name="Picture 2" descr="http://dusuncekahvesi.files.wordpress.com/2011/01/siyakat.jpg">
            <a:hlinkClick r:id="rId2"/>
          </p:cNvPr>
          <p:cNvPicPr>
            <a:picLocks noChangeAspect="1" noChangeArrowheads="1"/>
          </p:cNvPicPr>
          <p:nvPr/>
        </p:nvPicPr>
        <p:blipFill>
          <a:blip r:embed="rId3"/>
          <a:srcRect/>
          <a:stretch>
            <a:fillRect/>
          </a:stretch>
        </p:blipFill>
        <p:spPr bwMode="auto">
          <a:xfrm>
            <a:off x="3983768" y="639948"/>
            <a:ext cx="4836704" cy="4865496"/>
          </a:xfrm>
          <a:prstGeom prst="rect">
            <a:avLst/>
          </a:prstGeom>
          <a:noFill/>
        </p:spPr>
      </p:pic>
    </p:spTree>
    <p:extLst>
      <p:ext uri="{BB962C8B-B14F-4D97-AF65-F5344CB8AC3E}">
        <p14:creationId xmlns:p14="http://schemas.microsoft.com/office/powerpoint/2010/main" val="13066221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t1.gstatic.com/images?q=tbn:ANd9GcSGyAdIDPaD1qBUMOUZWrZ901Hg0ObetB4pJhrtQDSHBVRs24CPag">
            <a:hlinkClick r:id="rId2"/>
          </p:cNvPr>
          <p:cNvPicPr>
            <a:picLocks noChangeAspect="1" noChangeArrowheads="1"/>
          </p:cNvPicPr>
          <p:nvPr/>
        </p:nvPicPr>
        <p:blipFill>
          <a:blip r:embed="rId3"/>
          <a:srcRect/>
          <a:stretch>
            <a:fillRect/>
          </a:stretch>
        </p:blipFill>
        <p:spPr bwMode="auto">
          <a:xfrm>
            <a:off x="7030729" y="3609516"/>
            <a:ext cx="2117423" cy="2714644"/>
          </a:xfrm>
          <a:prstGeom prst="rect">
            <a:avLst/>
          </a:prstGeom>
          <a:noFill/>
        </p:spPr>
      </p:pic>
      <p:pic>
        <p:nvPicPr>
          <p:cNvPr id="35844" name="Picture 4" descr="Savaş Barkçin: Hat bir keşif yolculuğudur!"/>
          <p:cNvPicPr>
            <a:picLocks noChangeAspect="1" noChangeArrowheads="1"/>
          </p:cNvPicPr>
          <p:nvPr/>
        </p:nvPicPr>
        <p:blipFill>
          <a:blip r:embed="rId4"/>
          <a:srcRect/>
          <a:stretch>
            <a:fillRect/>
          </a:stretch>
        </p:blipFill>
        <p:spPr bwMode="auto">
          <a:xfrm>
            <a:off x="2949886" y="2708920"/>
            <a:ext cx="3286148" cy="2650119"/>
          </a:xfrm>
          <a:prstGeom prst="rect">
            <a:avLst/>
          </a:prstGeom>
          <a:noFill/>
        </p:spPr>
      </p:pic>
      <p:pic>
        <p:nvPicPr>
          <p:cNvPr id="35846" name="Picture 6" descr="http://1.bp.blogspot.com/_w5TF-oJhBcY/TLbrJmawRCI/AAAAAAAAACY/QNTkJ2C5d9A/s1600/LALE.jpg">
            <a:hlinkClick r:id="rId5"/>
          </p:cNvPr>
          <p:cNvPicPr>
            <a:picLocks noChangeAspect="1" noChangeArrowheads="1"/>
          </p:cNvPicPr>
          <p:nvPr/>
        </p:nvPicPr>
        <p:blipFill>
          <a:blip r:embed="rId6"/>
          <a:srcRect/>
          <a:stretch>
            <a:fillRect/>
          </a:stretch>
        </p:blipFill>
        <p:spPr bwMode="auto">
          <a:xfrm>
            <a:off x="321439" y="3356992"/>
            <a:ext cx="1928826" cy="2890014"/>
          </a:xfrm>
          <a:prstGeom prst="rect">
            <a:avLst/>
          </a:prstGeom>
          <a:noFill/>
        </p:spPr>
      </p:pic>
      <p:sp>
        <p:nvSpPr>
          <p:cNvPr id="2" name="Dikdörtgen 1"/>
          <p:cNvSpPr/>
          <p:nvPr/>
        </p:nvSpPr>
        <p:spPr>
          <a:xfrm>
            <a:off x="539552" y="620688"/>
            <a:ext cx="7992888" cy="1384995"/>
          </a:xfrm>
          <a:prstGeom prst="rect">
            <a:avLst/>
          </a:prstGeom>
        </p:spPr>
        <p:txBody>
          <a:bodyPr wrap="square">
            <a:spAutoFit/>
          </a:bodyPr>
          <a:lstStyle/>
          <a:p>
            <a:pPr algn="just">
              <a:buFont typeface="Wingdings" pitchFamily="2" charset="2"/>
              <a:buChar char="v"/>
            </a:pPr>
            <a:r>
              <a:rPr lang="tr-TR" sz="2800" dirty="0"/>
              <a:t>Yine çiçek, hayvan, insan ve eşya şeklinde kompoze edilen ve </a:t>
            </a:r>
            <a:r>
              <a:rPr lang="tr-TR" sz="2800" i="1" dirty="0">
                <a:solidFill>
                  <a:srgbClr val="FF0000"/>
                </a:solidFill>
              </a:rPr>
              <a:t>resim-yazı</a:t>
            </a:r>
            <a:r>
              <a:rPr lang="tr-TR" sz="2800" dirty="0"/>
              <a:t> olarak isimlendirilen yazı türü ise usta hattatlardan fazla </a:t>
            </a:r>
            <a:r>
              <a:rPr lang="tr-TR" sz="2800" dirty="0">
                <a:solidFill>
                  <a:srgbClr val="FF0000"/>
                </a:solidFill>
              </a:rPr>
              <a:t>rağbet görmemiştir</a:t>
            </a:r>
            <a:r>
              <a:rPr lang="tr-TR" sz="2800" dirty="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87624" y="1412776"/>
            <a:ext cx="6596806" cy="2677656"/>
          </a:xfrm>
          <a:prstGeom prst="rect">
            <a:avLst/>
          </a:prstGeom>
        </p:spPr>
        <p:txBody>
          <a:bodyPr wrap="square">
            <a:spAutoFit/>
          </a:bodyPr>
          <a:lstStyle/>
          <a:p>
            <a:pPr algn="just"/>
            <a:r>
              <a:rPr lang="tr-TR" sz="2800" b="1" dirty="0">
                <a:solidFill>
                  <a:srgbClr val="FF0000"/>
                </a:solidFill>
              </a:rPr>
              <a:t>Nesneli süslemeler</a:t>
            </a:r>
            <a:r>
              <a:rPr lang="tr-TR" sz="2800" dirty="0">
                <a:solidFill>
                  <a:srgbClr val="FF0000"/>
                </a:solidFill>
              </a:rPr>
              <a:t>: </a:t>
            </a:r>
          </a:p>
          <a:p>
            <a:pPr algn="just"/>
            <a:endParaRPr lang="tr-TR" sz="2800" dirty="0"/>
          </a:p>
          <a:p>
            <a:pPr marL="457200" indent="-457200" algn="just">
              <a:buFont typeface="Wingdings" pitchFamily="2" charset="2"/>
              <a:buChar char="v"/>
            </a:pPr>
            <a:r>
              <a:rPr lang="tr-TR" sz="2800" dirty="0"/>
              <a:t>Nesneli, yani herhangi bir nesnenin tasvirini ihtiva eden </a:t>
            </a:r>
            <a:r>
              <a:rPr lang="tr-TR" sz="2800" dirty="0" smtClean="0"/>
              <a:t>süslemelerdir. Buna  </a:t>
            </a:r>
            <a:r>
              <a:rPr lang="tr-TR" sz="2800" dirty="0"/>
              <a:t>her dönemde ve coğrafyada </a:t>
            </a:r>
            <a:r>
              <a:rPr lang="tr-TR" sz="2800" dirty="0">
                <a:solidFill>
                  <a:srgbClr val="FF0000"/>
                </a:solidFill>
              </a:rPr>
              <a:t>rastlamak</a:t>
            </a:r>
            <a:r>
              <a:rPr lang="tr-TR" sz="2800" dirty="0"/>
              <a:t> mümkündür. </a:t>
            </a:r>
          </a:p>
        </p:txBody>
      </p:sp>
    </p:spTree>
    <p:extLst>
      <p:ext uri="{BB962C8B-B14F-4D97-AF65-F5344CB8AC3E}">
        <p14:creationId xmlns:p14="http://schemas.microsoft.com/office/powerpoint/2010/main" val="191202494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42976" y="928670"/>
            <a:ext cx="6929486" cy="4832092"/>
          </a:xfrm>
          <a:prstGeom prst="rect">
            <a:avLst/>
          </a:prstGeom>
        </p:spPr>
        <p:txBody>
          <a:bodyPr wrap="square">
            <a:spAutoFit/>
          </a:bodyPr>
          <a:lstStyle/>
          <a:p>
            <a:pPr algn="just">
              <a:buFont typeface="Wingdings" pitchFamily="2" charset="2"/>
              <a:buChar char="v"/>
            </a:pPr>
            <a:r>
              <a:rPr lang="tr-TR" sz="2800" b="1" dirty="0" err="1"/>
              <a:t>Osmanlılar’da</a:t>
            </a:r>
            <a:r>
              <a:rPr lang="tr-TR" sz="2800" b="1" dirty="0"/>
              <a:t> hat sanatı ile uğraşan hükümdarlar:</a:t>
            </a:r>
          </a:p>
          <a:p>
            <a:pPr algn="just"/>
            <a:endParaRPr lang="tr-TR" sz="2800" dirty="0"/>
          </a:p>
          <a:p>
            <a:pPr algn="just">
              <a:buFont typeface="Wingdings" pitchFamily="2" charset="2"/>
              <a:buChar char="ü"/>
            </a:pPr>
            <a:r>
              <a:rPr lang="tr-TR" sz="2800" dirty="0"/>
              <a:t> </a:t>
            </a:r>
            <a:r>
              <a:rPr lang="tr-TR" sz="2800" dirty="0" smtClean="0"/>
              <a:t>2. </a:t>
            </a:r>
            <a:r>
              <a:rPr lang="tr-TR" sz="2800" dirty="0"/>
              <a:t>Beyazıt, </a:t>
            </a:r>
          </a:p>
          <a:p>
            <a:pPr algn="just">
              <a:buFont typeface="Wingdings" pitchFamily="2" charset="2"/>
              <a:buChar char="ü"/>
            </a:pPr>
            <a:r>
              <a:rPr lang="tr-TR" sz="2800" dirty="0"/>
              <a:t> </a:t>
            </a:r>
            <a:r>
              <a:rPr lang="tr-TR" sz="2800" dirty="0" smtClean="0"/>
              <a:t>4. </a:t>
            </a:r>
            <a:r>
              <a:rPr lang="tr-TR" sz="2800" dirty="0"/>
              <a:t>Murat, </a:t>
            </a:r>
          </a:p>
          <a:p>
            <a:pPr algn="just">
              <a:buFont typeface="Wingdings" pitchFamily="2" charset="2"/>
              <a:buChar char="ü"/>
            </a:pPr>
            <a:r>
              <a:rPr lang="tr-TR" sz="2800" dirty="0"/>
              <a:t> </a:t>
            </a:r>
            <a:r>
              <a:rPr lang="tr-TR" sz="2800" dirty="0" smtClean="0"/>
              <a:t>2. </a:t>
            </a:r>
            <a:r>
              <a:rPr lang="tr-TR" sz="2800" dirty="0"/>
              <a:t>Mustafa, </a:t>
            </a:r>
          </a:p>
          <a:p>
            <a:pPr algn="just">
              <a:buFont typeface="Wingdings" pitchFamily="2" charset="2"/>
              <a:buChar char="ü"/>
            </a:pPr>
            <a:r>
              <a:rPr lang="tr-TR" sz="2800" dirty="0"/>
              <a:t> </a:t>
            </a:r>
            <a:r>
              <a:rPr lang="tr-TR" sz="2800" dirty="0" smtClean="0"/>
              <a:t>3. </a:t>
            </a:r>
            <a:r>
              <a:rPr lang="tr-TR" sz="2800" dirty="0"/>
              <a:t>Ahmet, </a:t>
            </a:r>
          </a:p>
          <a:p>
            <a:pPr algn="just">
              <a:buFont typeface="Wingdings" pitchFamily="2" charset="2"/>
              <a:buChar char="ü"/>
            </a:pPr>
            <a:r>
              <a:rPr lang="tr-TR" sz="2800" dirty="0"/>
              <a:t> </a:t>
            </a:r>
            <a:r>
              <a:rPr lang="tr-TR" sz="2800" dirty="0" smtClean="0"/>
              <a:t>2. </a:t>
            </a:r>
            <a:r>
              <a:rPr lang="tr-TR" sz="2800" dirty="0"/>
              <a:t>Mahmut, </a:t>
            </a:r>
          </a:p>
          <a:p>
            <a:pPr algn="just">
              <a:buFont typeface="Wingdings" pitchFamily="2" charset="2"/>
              <a:buChar char="ü"/>
            </a:pPr>
            <a:r>
              <a:rPr lang="tr-TR" sz="2800" dirty="0"/>
              <a:t> Sultan Abdülmecit ve </a:t>
            </a:r>
          </a:p>
          <a:p>
            <a:pPr algn="just">
              <a:buFont typeface="Wingdings" pitchFamily="2" charset="2"/>
              <a:buChar char="ü"/>
            </a:pPr>
            <a:r>
              <a:rPr lang="tr-TR" sz="2800" dirty="0"/>
              <a:t> Sultan Reşat </a:t>
            </a:r>
          </a:p>
          <a:p>
            <a:pPr algn="just"/>
            <a:endParaRPr lang="tr-TR" sz="2800" dirty="0"/>
          </a:p>
        </p:txBody>
      </p:sp>
    </p:spTree>
    <p:extLst>
      <p:ext uri="{BB962C8B-B14F-4D97-AF65-F5344CB8AC3E}">
        <p14:creationId xmlns:p14="http://schemas.microsoft.com/office/powerpoint/2010/main" val="17364328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38154" y="260648"/>
            <a:ext cx="8010457" cy="1815882"/>
          </a:xfrm>
          <a:prstGeom prst="rect">
            <a:avLst/>
          </a:prstGeom>
        </p:spPr>
        <p:txBody>
          <a:bodyPr wrap="square">
            <a:spAutoFit/>
          </a:bodyPr>
          <a:lstStyle/>
          <a:p>
            <a:pPr>
              <a:buFont typeface="Wingdings" pitchFamily="2" charset="2"/>
              <a:buChar char="v"/>
            </a:pPr>
            <a:r>
              <a:rPr lang="tr-TR" sz="2800" dirty="0">
                <a:solidFill>
                  <a:srgbClr val="FF0000"/>
                </a:solidFill>
              </a:rPr>
              <a:t>Hat sanatının uygulama </a:t>
            </a:r>
            <a:r>
              <a:rPr lang="tr-TR" sz="2800" dirty="0" smtClean="0">
                <a:solidFill>
                  <a:srgbClr val="FF0000"/>
                </a:solidFill>
              </a:rPr>
              <a:t>alanları:</a:t>
            </a:r>
          </a:p>
          <a:p>
            <a:r>
              <a:rPr lang="tr-TR" sz="2800" dirty="0" smtClean="0"/>
              <a:t>	- Kitaplar. </a:t>
            </a:r>
            <a:r>
              <a:rPr lang="tr-TR" sz="2800" dirty="0"/>
              <a:t>Bu kitapların başında da </a:t>
            </a:r>
            <a:r>
              <a:rPr lang="tr-TR" sz="2800" dirty="0">
                <a:solidFill>
                  <a:srgbClr val="FF0000"/>
                </a:solidFill>
              </a:rPr>
              <a:t>Kuran-ı Kerim </a:t>
            </a:r>
            <a:r>
              <a:rPr lang="tr-TR" sz="2800" dirty="0"/>
              <a:t>gelmektedir. </a:t>
            </a:r>
          </a:p>
          <a:p>
            <a:pPr>
              <a:buFont typeface="Wingdings" pitchFamily="2" charset="2"/>
              <a:buChar char="v"/>
            </a:pPr>
            <a:endParaRPr lang="tr-TR" sz="2800" dirty="0"/>
          </a:p>
        </p:txBody>
      </p:sp>
      <p:cxnSp>
        <p:nvCxnSpPr>
          <p:cNvPr id="5" name="4 Düz Ok Bağlayıcısı"/>
          <p:cNvCxnSpPr/>
          <p:nvPr/>
        </p:nvCxnSpPr>
        <p:spPr>
          <a:xfrm flipV="1">
            <a:off x="4643438" y="3571876"/>
            <a:ext cx="928694"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42" name="Picture 2" descr="İlke Haber Ajans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31" y="1874691"/>
            <a:ext cx="7023961" cy="467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4077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116632"/>
            <a:ext cx="8568952" cy="2246769"/>
          </a:xfrm>
          <a:prstGeom prst="rect">
            <a:avLst/>
          </a:prstGeom>
        </p:spPr>
        <p:txBody>
          <a:bodyPr wrap="square">
            <a:spAutoFit/>
          </a:bodyPr>
          <a:lstStyle/>
          <a:p>
            <a:pPr>
              <a:buFont typeface="Wingdings" pitchFamily="2" charset="2"/>
              <a:buChar char="v"/>
            </a:pPr>
            <a:endParaRPr lang="tr-TR" sz="2800" dirty="0"/>
          </a:p>
          <a:p>
            <a:r>
              <a:rPr lang="tr-TR" sz="2800" dirty="0" smtClean="0"/>
              <a:t>- </a:t>
            </a:r>
            <a:r>
              <a:rPr lang="tr-TR" sz="2800" dirty="0"/>
              <a:t>C</a:t>
            </a:r>
            <a:r>
              <a:rPr lang="tr-TR" sz="2800" dirty="0" smtClean="0"/>
              <a:t>üzler</a:t>
            </a:r>
            <a:r>
              <a:rPr lang="tr-TR" sz="2800" dirty="0"/>
              <a:t>, </a:t>
            </a:r>
            <a:r>
              <a:rPr lang="tr-TR" sz="2800" dirty="0" err="1"/>
              <a:t>en’amlar</a:t>
            </a:r>
            <a:r>
              <a:rPr lang="tr-TR" sz="2800" dirty="0"/>
              <a:t>, </a:t>
            </a:r>
            <a:r>
              <a:rPr lang="tr-TR" sz="2800" dirty="0" err="1"/>
              <a:t>evradlar</a:t>
            </a:r>
            <a:r>
              <a:rPr lang="tr-TR" sz="2800" dirty="0"/>
              <a:t>, </a:t>
            </a:r>
            <a:r>
              <a:rPr lang="tr-TR" sz="2800" dirty="0" err="1"/>
              <a:t>delâilü’l-hayrâtlar</a:t>
            </a:r>
            <a:r>
              <a:rPr lang="tr-TR" sz="2800" dirty="0"/>
              <a:t>, hadis mecmuaları, edebî ve tarihî eserler, divanlar ve şiir mecmuaları, hat sanatının </a:t>
            </a:r>
            <a:r>
              <a:rPr lang="tr-TR" sz="2800" dirty="0">
                <a:solidFill>
                  <a:srgbClr val="FF0000"/>
                </a:solidFill>
              </a:rPr>
              <a:t>kitap şeklinde </a:t>
            </a:r>
            <a:r>
              <a:rPr lang="tr-TR" sz="2800" dirty="0"/>
              <a:t>karşımıza çıkan diğer örnekleridir. </a:t>
            </a:r>
          </a:p>
        </p:txBody>
      </p:sp>
      <p:cxnSp>
        <p:nvCxnSpPr>
          <p:cNvPr id="5" name="4 Düz Ok Bağlayıcısı"/>
          <p:cNvCxnSpPr/>
          <p:nvPr/>
        </p:nvCxnSpPr>
        <p:spPr>
          <a:xfrm flipV="1">
            <a:off x="4643438" y="3571876"/>
            <a:ext cx="928694"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266" name="Picture 2" descr="DELAİL-İ HAYRAT | Nadir Kit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613931"/>
            <a:ext cx="5256584" cy="3942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8556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00034" y="571480"/>
            <a:ext cx="7672366" cy="523220"/>
          </a:xfrm>
          <a:prstGeom prst="rect">
            <a:avLst/>
          </a:prstGeom>
        </p:spPr>
        <p:txBody>
          <a:bodyPr wrap="square">
            <a:spAutoFit/>
          </a:bodyPr>
          <a:lstStyle/>
          <a:p>
            <a:r>
              <a:rPr lang="tr-TR" sz="2800" dirty="0" smtClean="0"/>
              <a:t>- </a:t>
            </a:r>
            <a:r>
              <a:rPr lang="tr-TR" sz="2800" i="1" dirty="0" smtClean="0">
                <a:solidFill>
                  <a:srgbClr val="FF0000"/>
                </a:solidFill>
              </a:rPr>
              <a:t>kıta</a:t>
            </a:r>
            <a:r>
              <a:rPr lang="tr-TR" sz="2800" dirty="0" smtClean="0">
                <a:solidFill>
                  <a:srgbClr val="FF0000"/>
                </a:solidFill>
              </a:rPr>
              <a:t>lar. </a:t>
            </a:r>
            <a:r>
              <a:rPr lang="tr-TR" sz="2800" dirty="0" smtClean="0"/>
              <a:t> </a:t>
            </a:r>
            <a:endParaRPr lang="tr-TR" sz="2800" dirty="0"/>
          </a:p>
        </p:txBody>
      </p:sp>
      <p:pic>
        <p:nvPicPr>
          <p:cNvPr id="9218" name="Picture 2" descr="© Kamil Akdik - Kı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22195"/>
            <a:ext cx="6974919" cy="446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26874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571480"/>
            <a:ext cx="8424936" cy="1384995"/>
          </a:xfrm>
          <a:prstGeom prst="rect">
            <a:avLst/>
          </a:prstGeom>
        </p:spPr>
        <p:txBody>
          <a:bodyPr wrap="square">
            <a:spAutoFit/>
          </a:bodyPr>
          <a:lstStyle/>
          <a:p>
            <a:r>
              <a:rPr lang="tr-TR" sz="2800" dirty="0" smtClean="0">
                <a:solidFill>
                  <a:srgbClr val="FF0000"/>
                </a:solidFill>
              </a:rPr>
              <a:t>Kıta</a:t>
            </a:r>
            <a:r>
              <a:rPr lang="tr-TR" sz="2800" dirty="0" smtClean="0"/>
              <a:t>, orta </a:t>
            </a:r>
            <a:r>
              <a:rPr lang="tr-TR" sz="2800" dirty="0"/>
              <a:t>boyda bir kitap ebadındaki kağıdın tek yüzüne bir veya birkaç türlü hatla yatık veya dik konumda yazılan ve çoğunlukla dikdörtgen biçiminde olan eserlerdir. </a:t>
            </a:r>
          </a:p>
        </p:txBody>
      </p:sp>
      <p:pic>
        <p:nvPicPr>
          <p:cNvPr id="33798" name="Picture 6" descr="http://www.kalemguzeli.org/images/upload/SekerzadeMehmed_003.jpg">
            <a:hlinkClick r:id="rId2"/>
          </p:cNvPr>
          <p:cNvPicPr>
            <a:picLocks noChangeAspect="1" noChangeArrowheads="1"/>
          </p:cNvPicPr>
          <p:nvPr/>
        </p:nvPicPr>
        <p:blipFill>
          <a:blip r:embed="rId3"/>
          <a:srcRect/>
          <a:stretch>
            <a:fillRect/>
          </a:stretch>
        </p:blipFill>
        <p:spPr bwMode="auto">
          <a:xfrm>
            <a:off x="2123729" y="2625493"/>
            <a:ext cx="4948156" cy="3560339"/>
          </a:xfrm>
          <a:prstGeom prst="rect">
            <a:avLst/>
          </a:prstGeom>
          <a:noFill/>
        </p:spPr>
      </p:pic>
    </p:spTree>
    <p:extLst>
      <p:ext uri="{BB962C8B-B14F-4D97-AF65-F5344CB8AC3E}">
        <p14:creationId xmlns:p14="http://schemas.microsoft.com/office/powerpoint/2010/main" val="36427823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793052"/>
            <a:ext cx="2564358" cy="2677656"/>
          </a:xfrm>
          <a:prstGeom prst="rect">
            <a:avLst/>
          </a:prstGeom>
        </p:spPr>
        <p:txBody>
          <a:bodyPr wrap="square">
            <a:spAutoFit/>
          </a:bodyPr>
          <a:lstStyle/>
          <a:p>
            <a:pPr algn="just"/>
            <a:r>
              <a:rPr lang="tr-TR" sz="2800" i="1" dirty="0" err="1" smtClean="0">
                <a:solidFill>
                  <a:srgbClr val="FF0000"/>
                </a:solidFill>
              </a:rPr>
              <a:t>Murakka</a:t>
            </a:r>
            <a:endParaRPr lang="tr-TR" sz="2800" i="1" dirty="0" smtClean="0">
              <a:solidFill>
                <a:srgbClr val="FF0000"/>
              </a:solidFill>
            </a:endParaRPr>
          </a:p>
          <a:p>
            <a:r>
              <a:rPr lang="tr-TR" sz="2800" dirty="0" smtClean="0"/>
              <a:t>Kıtaların </a:t>
            </a:r>
            <a:r>
              <a:rPr lang="tr-TR" sz="2800" dirty="0"/>
              <a:t>bir araya getirilip ciltlenmesiyle hazırlanan yazı </a:t>
            </a:r>
            <a:r>
              <a:rPr lang="tr-TR" sz="2800" dirty="0" smtClean="0"/>
              <a:t>albümleri.</a:t>
            </a:r>
            <a:endParaRPr lang="tr-TR" sz="2800" dirty="0"/>
          </a:p>
        </p:txBody>
      </p:sp>
      <p:pic>
        <p:nvPicPr>
          <p:cNvPr id="4" name="Resim 3">
            <a:extLst>
              <a:ext uri="{FF2B5EF4-FFF2-40B4-BE49-F238E27FC236}">
                <a16:creationId xmlns:a16="http://schemas.microsoft.com/office/drawing/2014/main" xmlns="" id="{82C23427-564E-47B3-8EF1-3A775BF07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505" y="620688"/>
            <a:ext cx="5220097" cy="5085184"/>
          </a:xfrm>
          <a:prstGeom prst="rect">
            <a:avLst/>
          </a:prstGeom>
        </p:spPr>
      </p:pic>
    </p:spTree>
    <p:extLst>
      <p:ext uri="{BB962C8B-B14F-4D97-AF65-F5344CB8AC3E}">
        <p14:creationId xmlns:p14="http://schemas.microsoft.com/office/powerpoint/2010/main" val="285326874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476672"/>
            <a:ext cx="7920880" cy="2677656"/>
          </a:xfrm>
          <a:prstGeom prst="rect">
            <a:avLst/>
          </a:prstGeom>
        </p:spPr>
        <p:txBody>
          <a:bodyPr wrap="square">
            <a:spAutoFit/>
          </a:bodyPr>
          <a:lstStyle/>
          <a:p>
            <a:pPr marL="457200" indent="-457200" algn="just">
              <a:buFontTx/>
              <a:buChar char="-"/>
            </a:pPr>
            <a:r>
              <a:rPr lang="tr-TR" sz="2800" i="1" dirty="0" err="1">
                <a:solidFill>
                  <a:srgbClr val="FF0000"/>
                </a:solidFill>
              </a:rPr>
              <a:t>L</a:t>
            </a:r>
            <a:r>
              <a:rPr lang="tr-TR" sz="2800" i="1" dirty="0" err="1" smtClean="0">
                <a:solidFill>
                  <a:srgbClr val="FF0000"/>
                </a:solidFill>
              </a:rPr>
              <a:t>evha</a:t>
            </a:r>
            <a:r>
              <a:rPr lang="tr-TR" sz="2800" dirty="0" err="1" smtClean="0">
                <a:solidFill>
                  <a:srgbClr val="FF0000"/>
                </a:solidFill>
              </a:rPr>
              <a:t>cılık</a:t>
            </a:r>
            <a:r>
              <a:rPr lang="tr-TR" sz="2800" dirty="0" smtClean="0">
                <a:solidFill>
                  <a:srgbClr val="FF0000"/>
                </a:solidFill>
              </a:rPr>
              <a:t>. </a:t>
            </a:r>
          </a:p>
          <a:p>
            <a:pPr algn="just"/>
            <a:r>
              <a:rPr lang="tr-TR" sz="2800" dirty="0" smtClean="0"/>
              <a:t>Özellikle </a:t>
            </a:r>
            <a:r>
              <a:rPr lang="tr-TR" sz="2800" dirty="0" err="1"/>
              <a:t>Osmanlılar’da</a:t>
            </a:r>
            <a:r>
              <a:rPr lang="tr-TR" sz="2800" dirty="0"/>
              <a:t> </a:t>
            </a:r>
            <a:r>
              <a:rPr lang="tr-TR" sz="2800" dirty="0" smtClean="0"/>
              <a:t>19. ve </a:t>
            </a:r>
            <a:r>
              <a:rPr lang="tr-TR" sz="2800" dirty="0" smtClean="0"/>
              <a:t>20. </a:t>
            </a:r>
            <a:r>
              <a:rPr lang="tr-TR" sz="2800" dirty="0"/>
              <a:t>y</a:t>
            </a:r>
            <a:r>
              <a:rPr lang="tr-TR" sz="2800" dirty="0" smtClean="0"/>
              <a:t>üzyıllarda </a:t>
            </a:r>
            <a:r>
              <a:rPr lang="tr-TR" sz="2800" dirty="0"/>
              <a:t>revaç bulan bir </a:t>
            </a:r>
            <a:r>
              <a:rPr lang="tr-TR" sz="2800" dirty="0" smtClean="0"/>
              <a:t>uygulamadır.</a:t>
            </a:r>
            <a:endParaRPr lang="tr-TR" sz="2800" dirty="0"/>
          </a:p>
          <a:p>
            <a:pPr algn="just">
              <a:buFont typeface="Wingdings" pitchFamily="2" charset="2"/>
              <a:buChar char="v"/>
            </a:pPr>
            <a:endParaRPr lang="tr-TR" sz="2800" dirty="0"/>
          </a:p>
          <a:p>
            <a:pPr algn="just"/>
            <a:r>
              <a:rPr lang="tr-TR" sz="2800" dirty="0" smtClean="0"/>
              <a:t> </a:t>
            </a:r>
            <a:r>
              <a:rPr lang="tr-TR" sz="2800" dirty="0" err="1" smtClean="0"/>
              <a:t>Levhacılık</a:t>
            </a:r>
            <a:r>
              <a:rPr lang="tr-TR" sz="2800" dirty="0" smtClean="0"/>
              <a:t> </a:t>
            </a:r>
            <a:r>
              <a:rPr lang="tr-TR" sz="2800" dirty="0"/>
              <a:t>yazının celi tarzında çeşitli mekanlarda bir </a:t>
            </a:r>
            <a:r>
              <a:rPr lang="tr-TR" sz="2800" dirty="0">
                <a:solidFill>
                  <a:srgbClr val="FF0000"/>
                </a:solidFill>
              </a:rPr>
              <a:t>tablo</a:t>
            </a:r>
            <a:r>
              <a:rPr lang="tr-TR" sz="2800" dirty="0"/>
              <a:t> olarak yer almasıdır. </a:t>
            </a:r>
          </a:p>
        </p:txBody>
      </p:sp>
      <p:pic>
        <p:nvPicPr>
          <p:cNvPr id="31746" name="Picture 2" descr="http://www.turkulerleerzurum.com/wp-content/uploads/2012/04/Levha-Ayet-i-KerîmŞevket-ÖzdeCelî-Talik.jpg">
            <a:hlinkClick r:id="rId2"/>
          </p:cNvPr>
          <p:cNvPicPr>
            <a:picLocks noChangeAspect="1" noChangeArrowheads="1"/>
          </p:cNvPicPr>
          <p:nvPr/>
        </p:nvPicPr>
        <p:blipFill>
          <a:blip r:embed="rId3"/>
          <a:srcRect/>
          <a:stretch>
            <a:fillRect/>
          </a:stretch>
        </p:blipFill>
        <p:spPr bwMode="auto">
          <a:xfrm>
            <a:off x="1714480" y="3345038"/>
            <a:ext cx="5715040" cy="3027185"/>
          </a:xfrm>
          <a:prstGeom prst="rect">
            <a:avLst/>
          </a:prstGeom>
          <a:noFill/>
        </p:spPr>
      </p:pic>
    </p:spTree>
    <p:extLst>
      <p:ext uri="{BB962C8B-B14F-4D97-AF65-F5344CB8AC3E}">
        <p14:creationId xmlns:p14="http://schemas.microsoft.com/office/powerpoint/2010/main" val="28532687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1505" y="2193826"/>
            <a:ext cx="3643338" cy="3539430"/>
          </a:xfrm>
          <a:prstGeom prst="rect">
            <a:avLst/>
          </a:prstGeom>
        </p:spPr>
        <p:txBody>
          <a:bodyPr wrap="square">
            <a:spAutoFit/>
          </a:bodyPr>
          <a:lstStyle/>
          <a:p>
            <a:r>
              <a:rPr lang="tr-TR" sz="2800" i="1" dirty="0" smtClean="0">
                <a:solidFill>
                  <a:srgbClr val="FF0000"/>
                </a:solidFill>
              </a:rPr>
              <a:t>- </a:t>
            </a:r>
            <a:r>
              <a:rPr lang="tr-TR" sz="2800" i="1" dirty="0" err="1" smtClean="0">
                <a:solidFill>
                  <a:srgbClr val="FF0000"/>
                </a:solidFill>
              </a:rPr>
              <a:t>Hılyeler</a:t>
            </a:r>
            <a:r>
              <a:rPr lang="tr-TR" sz="2800" i="1" dirty="0" smtClean="0">
                <a:solidFill>
                  <a:srgbClr val="FF0000"/>
                </a:solidFill>
              </a:rPr>
              <a:t>. </a:t>
            </a:r>
            <a:r>
              <a:rPr lang="tr-TR" sz="2800" dirty="0" err="1" smtClean="0"/>
              <a:t>Peygamberimiz’in</a:t>
            </a:r>
            <a:r>
              <a:rPr lang="tr-TR" sz="2800" dirty="0" smtClean="0"/>
              <a:t> </a:t>
            </a:r>
            <a:r>
              <a:rPr lang="tr-TR" sz="2800" dirty="0"/>
              <a:t>(sav) fizikî ve ahlakî vasıflarını anlatan </a:t>
            </a:r>
            <a:r>
              <a:rPr lang="tr-TR" sz="2800" dirty="0" smtClean="0"/>
              <a:t>eserlerdir</a:t>
            </a:r>
            <a:r>
              <a:rPr lang="tr-TR" sz="2800" dirty="0"/>
              <a:t>. </a:t>
            </a:r>
          </a:p>
          <a:p>
            <a:pPr>
              <a:buFont typeface="Wingdings" pitchFamily="2" charset="2"/>
              <a:buChar char="v"/>
            </a:pPr>
            <a:endParaRPr lang="tr-TR" sz="2800" dirty="0"/>
          </a:p>
          <a:p>
            <a:pPr>
              <a:buFont typeface="Wingdings" pitchFamily="2" charset="2"/>
              <a:buChar char="v"/>
            </a:pPr>
            <a:r>
              <a:rPr lang="tr-TR" sz="2800" dirty="0"/>
              <a:t> </a:t>
            </a:r>
            <a:r>
              <a:rPr lang="tr-TR" sz="2800" dirty="0" err="1" smtClean="0"/>
              <a:t>Hılyelerin</a:t>
            </a:r>
            <a:r>
              <a:rPr lang="tr-TR" sz="2800" dirty="0" smtClean="0"/>
              <a:t> </a:t>
            </a:r>
            <a:r>
              <a:rPr lang="tr-TR" sz="2800" dirty="0"/>
              <a:t>ilk örnekleri </a:t>
            </a:r>
            <a:r>
              <a:rPr lang="tr-TR" sz="2800" dirty="0">
                <a:solidFill>
                  <a:srgbClr val="FF0000"/>
                </a:solidFill>
              </a:rPr>
              <a:t>Hafız Osman </a:t>
            </a:r>
            <a:r>
              <a:rPr lang="tr-TR" sz="2800" dirty="0"/>
              <a:t>tarafından verilmiştir.</a:t>
            </a:r>
          </a:p>
        </p:txBody>
      </p:sp>
      <p:pic>
        <p:nvPicPr>
          <p:cNvPr id="29698" name="Picture 2" descr="http://upload.wikimedia.org/wikipedia/commons/0/06/Hilye-i_serif_5.jpg"/>
          <p:cNvPicPr>
            <a:picLocks noChangeAspect="1" noChangeArrowheads="1"/>
          </p:cNvPicPr>
          <p:nvPr/>
        </p:nvPicPr>
        <p:blipFill>
          <a:blip r:embed="rId2"/>
          <a:srcRect/>
          <a:stretch>
            <a:fillRect/>
          </a:stretch>
        </p:blipFill>
        <p:spPr bwMode="auto">
          <a:xfrm>
            <a:off x="5072065" y="654110"/>
            <a:ext cx="3741637" cy="5079146"/>
          </a:xfrm>
          <a:prstGeom prst="rect">
            <a:avLst/>
          </a:prstGeom>
          <a:noFill/>
        </p:spPr>
      </p:pic>
      <p:cxnSp>
        <p:nvCxnSpPr>
          <p:cNvPr id="5" name="4 Düz Ok Bağlayıcısı"/>
          <p:cNvCxnSpPr/>
          <p:nvPr/>
        </p:nvCxnSpPr>
        <p:spPr>
          <a:xfrm flipV="1">
            <a:off x="4143372" y="4214818"/>
            <a:ext cx="642942"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55" y="332656"/>
            <a:ext cx="4429155" cy="160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2687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0852" y="221012"/>
            <a:ext cx="2273476" cy="3539430"/>
          </a:xfrm>
          <a:prstGeom prst="rect">
            <a:avLst/>
          </a:prstGeom>
        </p:spPr>
        <p:txBody>
          <a:bodyPr wrap="square">
            <a:spAutoFit/>
          </a:bodyPr>
          <a:lstStyle/>
          <a:p>
            <a:pPr algn="just"/>
            <a:r>
              <a:rPr lang="tr-TR" sz="2800" dirty="0" smtClean="0">
                <a:solidFill>
                  <a:srgbClr val="FF0000"/>
                </a:solidFill>
              </a:rPr>
              <a:t>- Mezar taşları </a:t>
            </a:r>
            <a:r>
              <a:rPr lang="tr-TR" sz="2800" dirty="0" smtClean="0"/>
              <a:t>Osmanlılarda </a:t>
            </a:r>
            <a:r>
              <a:rPr lang="tr-TR" sz="2800" dirty="0"/>
              <a:t>yazı sanatının maharetle uygulandığı alanlardan biri </a:t>
            </a:r>
            <a:r>
              <a:rPr lang="tr-TR" sz="2800" dirty="0" err="1" smtClean="0"/>
              <a:t>dir</a:t>
            </a:r>
            <a:r>
              <a:rPr lang="tr-TR" sz="2800" dirty="0" smtClean="0"/>
              <a:t>.</a:t>
            </a:r>
            <a:endParaRPr lang="tr-TR" sz="2800" dirty="0"/>
          </a:p>
          <a:p>
            <a:pPr algn="just">
              <a:buFont typeface="Wingdings" pitchFamily="2" charset="2"/>
              <a:buChar char="v"/>
            </a:pPr>
            <a:endParaRPr lang="tr-TR" sz="28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88640"/>
            <a:ext cx="4176464" cy="644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177375" y="4900557"/>
            <a:ext cx="4178601" cy="1354217"/>
          </a:xfrm>
          <a:prstGeom prst="rect">
            <a:avLst/>
          </a:prstGeom>
        </p:spPr>
        <p:txBody>
          <a:bodyPr wrap="square">
            <a:spAutoFit/>
          </a:bodyPr>
          <a:lstStyle/>
          <a:p>
            <a:r>
              <a:rPr lang="tr-TR" sz="2800" dirty="0" smtClean="0">
                <a:solidFill>
                  <a:srgbClr val="FF0000"/>
                </a:solidFill>
              </a:rPr>
              <a:t>Böyle okumuşlar!</a:t>
            </a:r>
          </a:p>
          <a:p>
            <a:r>
              <a:rPr lang="tr-TR" dirty="0" err="1" smtClean="0"/>
              <a:t>Hüvel</a:t>
            </a:r>
            <a:r>
              <a:rPr lang="tr-TR" dirty="0" smtClean="0"/>
              <a:t> </a:t>
            </a:r>
            <a:r>
              <a:rPr lang="tr-TR" dirty="0"/>
              <a:t>baki </a:t>
            </a:r>
            <a:r>
              <a:rPr lang="tr-TR" dirty="0"/>
              <a:t>A</a:t>
            </a:r>
            <a:r>
              <a:rPr lang="tr-TR" dirty="0" smtClean="0"/>
              <a:t>ntakya </a:t>
            </a:r>
            <a:r>
              <a:rPr lang="tr-TR" dirty="0"/>
              <a:t>K</a:t>
            </a:r>
            <a:r>
              <a:rPr lang="tr-TR" dirty="0" smtClean="0"/>
              <a:t>aymakamı </a:t>
            </a:r>
            <a:r>
              <a:rPr lang="tr-TR" dirty="0"/>
              <a:t>iş bu izzetli Talat efendinin haremi şerife hanımın ruhu için el </a:t>
            </a:r>
            <a:r>
              <a:rPr lang="tr-TR" dirty="0" err="1"/>
              <a:t>fatiha</a:t>
            </a:r>
            <a:endParaRPr lang="tr-TR" dirty="0"/>
          </a:p>
        </p:txBody>
      </p:sp>
    </p:spTree>
    <p:extLst>
      <p:ext uri="{BB962C8B-B14F-4D97-AF65-F5344CB8AC3E}">
        <p14:creationId xmlns:p14="http://schemas.microsoft.com/office/powerpoint/2010/main" val="11756519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444005"/>
            <a:ext cx="3215410" cy="5262979"/>
          </a:xfrm>
          <a:prstGeom prst="rect">
            <a:avLst/>
          </a:prstGeom>
        </p:spPr>
        <p:txBody>
          <a:bodyPr wrap="square">
            <a:spAutoFit/>
          </a:bodyPr>
          <a:lstStyle/>
          <a:p>
            <a:pPr>
              <a:buFont typeface="Wingdings" pitchFamily="2" charset="2"/>
              <a:buChar char="v"/>
            </a:pPr>
            <a:r>
              <a:rPr lang="tr-TR" sz="2800" dirty="0" smtClean="0">
                <a:solidFill>
                  <a:srgbClr val="FF0000"/>
                </a:solidFill>
              </a:rPr>
              <a:t>Harf İnkılabı </a:t>
            </a:r>
            <a:r>
              <a:rPr lang="tr-TR" sz="2800" dirty="0" smtClean="0"/>
              <a:t>1928’deki bu değişiklik hat </a:t>
            </a:r>
            <a:r>
              <a:rPr lang="tr-TR" sz="2800" dirty="0"/>
              <a:t>sanatının </a:t>
            </a:r>
            <a:r>
              <a:rPr lang="tr-TR" sz="2800" dirty="0" smtClean="0"/>
              <a:t>uzun bir süre yaygın </a:t>
            </a:r>
            <a:r>
              <a:rPr lang="tr-TR" sz="2800" dirty="0"/>
              <a:t>bir sanat olmaktan çıkıp yalnızca belirli eğitim kurumlarında öğretilen </a:t>
            </a:r>
            <a:r>
              <a:rPr lang="tr-TR" sz="2800" dirty="0">
                <a:solidFill>
                  <a:srgbClr val="FF0000"/>
                </a:solidFill>
              </a:rPr>
              <a:t>geleneksel bir sanat </a:t>
            </a:r>
            <a:r>
              <a:rPr lang="tr-TR" sz="2800" dirty="0"/>
              <a:t>durumuna gelmesine neden olmuştur. </a:t>
            </a:r>
          </a:p>
        </p:txBody>
      </p:sp>
      <p:sp>
        <p:nvSpPr>
          <p:cNvPr id="4" name="3 Dikdörtgen"/>
          <p:cNvSpPr/>
          <p:nvPr/>
        </p:nvSpPr>
        <p:spPr>
          <a:xfrm>
            <a:off x="5202278" y="2924944"/>
            <a:ext cx="1336135" cy="369332"/>
          </a:xfrm>
          <a:prstGeom prst="rect">
            <a:avLst/>
          </a:prstGeom>
        </p:spPr>
        <p:txBody>
          <a:bodyPr wrap="none">
            <a:spAutoFit/>
          </a:bodyPr>
          <a:lstStyle/>
          <a:p>
            <a:r>
              <a:rPr lang="tr-TR" dirty="0">
                <a:hlinkClick r:id="rId2" action="ppaction://hlinkfile"/>
              </a:rPr>
              <a:t>Ferhat Kurlu</a:t>
            </a:r>
            <a:endParaRPr lang="tr-TR" dirty="0"/>
          </a:p>
        </p:txBody>
      </p:sp>
      <p:pic>
        <p:nvPicPr>
          <p:cNvPr id="21508" name="Picture 4" descr="http://arabiccalligraphy.files.wordpress.com/2012/12/ferhat-kurlu-lesson3.jpg">
            <a:hlinkClick r:id="rId3"/>
          </p:cNvPr>
          <p:cNvPicPr>
            <a:picLocks noChangeAspect="1" noChangeArrowheads="1"/>
          </p:cNvPicPr>
          <p:nvPr/>
        </p:nvPicPr>
        <p:blipFill>
          <a:blip r:embed="rId4" cstate="print"/>
          <a:srcRect/>
          <a:stretch>
            <a:fillRect/>
          </a:stretch>
        </p:blipFill>
        <p:spPr bwMode="auto">
          <a:xfrm>
            <a:off x="4355976" y="3439329"/>
            <a:ext cx="4108579" cy="3080088"/>
          </a:xfrm>
          <a:prstGeom prst="rect">
            <a:avLst/>
          </a:prstGeom>
          <a:noFill/>
        </p:spPr>
      </p:pic>
      <p:pic>
        <p:nvPicPr>
          <p:cNvPr id="5" name="Resim 4">
            <a:extLst>
              <a:ext uri="{FF2B5EF4-FFF2-40B4-BE49-F238E27FC236}">
                <a16:creationId xmlns:a16="http://schemas.microsoft.com/office/drawing/2014/main" xmlns="" id="{9AA2823A-1D18-4167-AF37-EB6837F5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0667" y="628462"/>
            <a:ext cx="2839358" cy="1817189"/>
          </a:xfrm>
          <a:prstGeom prst="rect">
            <a:avLst/>
          </a:prstGeom>
        </p:spPr>
      </p:pic>
      <p:sp>
        <p:nvSpPr>
          <p:cNvPr id="6" name="Metin kutusu 5">
            <a:extLst>
              <a:ext uri="{FF2B5EF4-FFF2-40B4-BE49-F238E27FC236}">
                <a16:creationId xmlns:a16="http://schemas.microsoft.com/office/drawing/2014/main" xmlns="" id="{D9ECF4E9-E9C9-4450-ADC9-DEFF7F753DE0}"/>
              </a:ext>
            </a:extLst>
          </p:cNvPr>
          <p:cNvSpPr txBox="1"/>
          <p:nvPr/>
        </p:nvSpPr>
        <p:spPr>
          <a:xfrm>
            <a:off x="7381465" y="681725"/>
            <a:ext cx="1396536" cy="646331"/>
          </a:xfrm>
          <a:prstGeom prst="rect">
            <a:avLst/>
          </a:prstGeom>
          <a:noFill/>
        </p:spPr>
        <p:txBody>
          <a:bodyPr wrap="none" rtlCol="0">
            <a:spAutoFit/>
          </a:bodyPr>
          <a:lstStyle/>
          <a:p>
            <a:r>
              <a:rPr lang="tr-TR" dirty="0"/>
              <a:t>Hasan </a:t>
            </a:r>
            <a:r>
              <a:rPr lang="tr-TR" dirty="0" smtClean="0"/>
              <a:t>Çelebi</a:t>
            </a:r>
            <a:endParaRPr lang="tr-TR" dirty="0"/>
          </a:p>
          <a:p>
            <a:r>
              <a:rPr lang="tr-TR" dirty="0"/>
              <a:t>Ferhat </a:t>
            </a:r>
            <a:r>
              <a:rPr lang="tr-TR" dirty="0" smtClean="0"/>
              <a:t>Kurlu</a:t>
            </a:r>
            <a:endParaRPr lang="tr-TR" dirty="0"/>
          </a:p>
        </p:txBody>
      </p:sp>
    </p:spTree>
    <p:extLst>
      <p:ext uri="{BB962C8B-B14F-4D97-AF65-F5344CB8AC3E}">
        <p14:creationId xmlns:p14="http://schemas.microsoft.com/office/powerpoint/2010/main" val="3244188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7584" y="692696"/>
            <a:ext cx="7128792" cy="1384995"/>
          </a:xfrm>
          <a:prstGeom prst="rect">
            <a:avLst/>
          </a:prstGeom>
        </p:spPr>
        <p:txBody>
          <a:bodyPr wrap="square">
            <a:spAutoFit/>
          </a:bodyPr>
          <a:lstStyle/>
          <a:p>
            <a:pPr marL="457200" indent="-457200" algn="just">
              <a:buFont typeface="Wingdings" pitchFamily="2" charset="2"/>
              <a:buChar char="v"/>
            </a:pPr>
            <a:r>
              <a:rPr lang="tr-TR" sz="2800" dirty="0" err="1">
                <a:solidFill>
                  <a:srgbClr val="FF0000"/>
                </a:solidFill>
              </a:rPr>
              <a:t>Emevi</a:t>
            </a:r>
            <a:r>
              <a:rPr lang="tr-TR" sz="2800" dirty="0"/>
              <a:t> sanatında ve Batı etkisindeki </a:t>
            </a:r>
            <a:r>
              <a:rPr lang="tr-TR" sz="2800" dirty="0">
                <a:solidFill>
                  <a:srgbClr val="FF0000"/>
                </a:solidFill>
              </a:rPr>
              <a:t>Osmanlı</a:t>
            </a:r>
            <a:r>
              <a:rPr lang="tr-TR" sz="2800" dirty="0"/>
              <a:t> sanatında nesneli süslemelerin daha çok </a:t>
            </a:r>
            <a:r>
              <a:rPr lang="tr-TR" sz="2800" dirty="0" smtClean="0"/>
              <a:t>yer aldığı görülmektedir. </a:t>
            </a:r>
            <a:endParaRPr lang="tr-TR" sz="2800" dirty="0"/>
          </a:p>
        </p:txBody>
      </p:sp>
      <p:pic>
        <p:nvPicPr>
          <p:cNvPr id="205828" name="Picture 4" descr="http://farm1.static.flickr.com/173/474653566_8361f24a32_m.jpg">
            <a:hlinkClick r:id="rId2"/>
          </p:cNvPr>
          <p:cNvPicPr>
            <a:picLocks noChangeAspect="1" noChangeArrowheads="1"/>
          </p:cNvPicPr>
          <p:nvPr/>
        </p:nvPicPr>
        <p:blipFill>
          <a:blip r:embed="rId3"/>
          <a:srcRect/>
          <a:stretch>
            <a:fillRect/>
          </a:stretch>
        </p:blipFill>
        <p:spPr bwMode="auto">
          <a:xfrm>
            <a:off x="4948179" y="2243416"/>
            <a:ext cx="3008197" cy="4010932"/>
          </a:xfrm>
          <a:prstGeom prst="rect">
            <a:avLst/>
          </a:prstGeom>
          <a:noFill/>
        </p:spPr>
      </p:pic>
      <p:pic>
        <p:nvPicPr>
          <p:cNvPr id="4" name="Resim 3">
            <a:extLst>
              <a:ext uri="{FF2B5EF4-FFF2-40B4-BE49-F238E27FC236}">
                <a16:creationId xmlns:a16="http://schemas.microsoft.com/office/drawing/2014/main" xmlns="" id="{F594F64F-A8E0-4C0A-8EE0-E447D8A8C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2251639"/>
            <a:ext cx="2376264" cy="4099217"/>
          </a:xfrm>
          <a:prstGeom prst="rect">
            <a:avLst/>
          </a:prstGeom>
        </p:spPr>
      </p:pic>
    </p:spTree>
    <p:extLst>
      <p:ext uri="{BB962C8B-B14F-4D97-AF65-F5344CB8AC3E}">
        <p14:creationId xmlns:p14="http://schemas.microsoft.com/office/powerpoint/2010/main" val="317803301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213360"/>
            <a:ext cx="7143800" cy="954107"/>
          </a:xfrm>
          <a:prstGeom prst="rect">
            <a:avLst/>
          </a:prstGeom>
        </p:spPr>
        <p:txBody>
          <a:bodyPr wrap="square">
            <a:spAutoFit/>
          </a:bodyPr>
          <a:lstStyle/>
          <a:p>
            <a:pPr algn="just"/>
            <a:endParaRPr lang="tr-TR" sz="2800" dirty="0"/>
          </a:p>
          <a:p>
            <a:pPr algn="just">
              <a:buFont typeface="Wingdings" pitchFamily="2" charset="2"/>
              <a:buChar char="ü"/>
            </a:pPr>
            <a:r>
              <a:rPr lang="tr-TR" sz="2800" dirty="0" smtClean="0"/>
              <a:t>ve </a:t>
            </a:r>
            <a:endParaRPr lang="tr-TR" sz="2800" dirty="0"/>
          </a:p>
        </p:txBody>
      </p:sp>
      <p:pic>
        <p:nvPicPr>
          <p:cNvPr id="20484" name="Picture 4" descr="http://www.hattatismailhakkiio.k12.tr/resimler/hattatismailhakki01.jpg">
            <a:hlinkClick r:id="rId2"/>
          </p:cNvPr>
          <p:cNvPicPr>
            <a:picLocks noChangeAspect="1" noChangeArrowheads="1"/>
          </p:cNvPicPr>
          <p:nvPr/>
        </p:nvPicPr>
        <p:blipFill>
          <a:blip r:embed="rId3"/>
          <a:srcRect/>
          <a:stretch>
            <a:fillRect/>
          </a:stretch>
        </p:blipFill>
        <p:spPr bwMode="auto">
          <a:xfrm>
            <a:off x="651987" y="339770"/>
            <a:ext cx="1805911" cy="2407881"/>
          </a:xfrm>
          <a:prstGeom prst="rect">
            <a:avLst/>
          </a:prstGeom>
          <a:noFill/>
        </p:spPr>
      </p:pic>
      <p:pic>
        <p:nvPicPr>
          <p:cNvPr id="20486" name="Picture 6" descr="http://www.aydaaktay.com/images/ustalar/necmeddin-okyay/necmeddin-okyay.jpg">
            <a:hlinkClick r:id="rId4"/>
          </p:cNvPr>
          <p:cNvPicPr>
            <a:picLocks noChangeAspect="1" noChangeArrowheads="1"/>
          </p:cNvPicPr>
          <p:nvPr/>
        </p:nvPicPr>
        <p:blipFill>
          <a:blip r:embed="rId5"/>
          <a:srcRect/>
          <a:stretch>
            <a:fillRect/>
          </a:stretch>
        </p:blipFill>
        <p:spPr bwMode="auto">
          <a:xfrm>
            <a:off x="3552117" y="1664475"/>
            <a:ext cx="1966336" cy="2621782"/>
          </a:xfrm>
          <a:prstGeom prst="rect">
            <a:avLst/>
          </a:prstGeom>
          <a:noFill/>
        </p:spPr>
      </p:pic>
      <p:pic>
        <p:nvPicPr>
          <p:cNvPr id="20490" name="Picture 10" descr="http://www.nurnet.org/wp-content/uploads/2011/12/hamid-aytaç.jpg">
            <a:hlinkClick r:id="rId6"/>
          </p:cNvPr>
          <p:cNvPicPr>
            <a:picLocks noChangeAspect="1" noChangeArrowheads="1"/>
          </p:cNvPicPr>
          <p:nvPr/>
        </p:nvPicPr>
        <p:blipFill>
          <a:blip r:embed="rId7"/>
          <a:srcRect/>
          <a:stretch>
            <a:fillRect/>
          </a:stretch>
        </p:blipFill>
        <p:spPr bwMode="auto">
          <a:xfrm>
            <a:off x="804842" y="3606949"/>
            <a:ext cx="1739011" cy="2424955"/>
          </a:xfrm>
          <a:prstGeom prst="rect">
            <a:avLst/>
          </a:prstGeom>
          <a:noFill/>
        </p:spPr>
      </p:pic>
      <p:pic>
        <p:nvPicPr>
          <p:cNvPr id="20494" name="Picture 14" descr="http://www.gezgindergi.com/wp-content/uploads/2011/05/8.jpg">
            <a:hlinkClick r:id="rId8"/>
          </p:cNvPr>
          <p:cNvPicPr>
            <a:picLocks noChangeAspect="1" noChangeArrowheads="1"/>
          </p:cNvPicPr>
          <p:nvPr/>
        </p:nvPicPr>
        <p:blipFill>
          <a:blip r:embed="rId9"/>
          <a:srcRect/>
          <a:stretch>
            <a:fillRect/>
          </a:stretch>
        </p:blipFill>
        <p:spPr bwMode="auto">
          <a:xfrm>
            <a:off x="6816525" y="3606949"/>
            <a:ext cx="1663311" cy="2485461"/>
          </a:xfrm>
          <a:prstGeom prst="rect">
            <a:avLst/>
          </a:prstGeom>
          <a:noFill/>
        </p:spPr>
      </p:pic>
      <p:pic>
        <p:nvPicPr>
          <p:cNvPr id="1026" name="Picture 2" descr="Ahmed Kamil AKDİK - Gümüşhane Biyografi Sites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71726" y="368330"/>
            <a:ext cx="1944216" cy="2592288"/>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2333340" y="215146"/>
            <a:ext cx="3844258" cy="523220"/>
          </a:xfrm>
          <a:prstGeom prst="rect">
            <a:avLst/>
          </a:prstGeom>
        </p:spPr>
        <p:txBody>
          <a:bodyPr wrap="none">
            <a:spAutoFit/>
          </a:bodyPr>
          <a:lstStyle/>
          <a:p>
            <a:pPr algn="just"/>
            <a:r>
              <a:rPr lang="tr-TR" sz="2800" dirty="0" smtClean="0">
                <a:solidFill>
                  <a:srgbClr val="FF0000"/>
                </a:solidFill>
              </a:rPr>
              <a:t> Eski önemli hattatlarımız</a:t>
            </a:r>
            <a:endParaRPr lang="tr-TR" sz="2800" dirty="0">
              <a:solidFill>
                <a:srgbClr val="FF0000"/>
              </a:solidFill>
            </a:endParaRPr>
          </a:p>
        </p:txBody>
      </p:sp>
      <p:sp>
        <p:nvSpPr>
          <p:cNvPr id="4" name="Dikdörtgen 3"/>
          <p:cNvSpPr/>
          <p:nvPr/>
        </p:nvSpPr>
        <p:spPr>
          <a:xfrm>
            <a:off x="6816525" y="2960618"/>
            <a:ext cx="1654620" cy="646331"/>
          </a:xfrm>
          <a:prstGeom prst="rect">
            <a:avLst/>
          </a:prstGeom>
        </p:spPr>
        <p:txBody>
          <a:bodyPr wrap="none">
            <a:spAutoFit/>
          </a:bodyPr>
          <a:lstStyle/>
          <a:p>
            <a:pPr algn="just">
              <a:buFont typeface="Wingdings" pitchFamily="2" charset="2"/>
              <a:buChar char="ü"/>
            </a:pPr>
            <a:r>
              <a:rPr lang="tr-TR" dirty="0"/>
              <a:t>Kamil </a:t>
            </a:r>
            <a:r>
              <a:rPr lang="tr-TR" dirty="0" err="1"/>
              <a:t>Akdik</a:t>
            </a:r>
            <a:r>
              <a:rPr lang="tr-TR" dirty="0"/>
              <a:t> </a:t>
            </a:r>
            <a:endParaRPr lang="tr-TR" dirty="0" smtClean="0"/>
          </a:p>
          <a:p>
            <a:pPr algn="just"/>
            <a:r>
              <a:rPr lang="tr-TR" dirty="0" smtClean="0"/>
              <a:t>    (</a:t>
            </a:r>
            <a:r>
              <a:rPr lang="tr-TR" dirty="0"/>
              <a:t>1862-1941), </a:t>
            </a:r>
          </a:p>
        </p:txBody>
      </p:sp>
      <p:sp>
        <p:nvSpPr>
          <p:cNvPr id="5" name="Dikdörtgen 4"/>
          <p:cNvSpPr/>
          <p:nvPr/>
        </p:nvSpPr>
        <p:spPr>
          <a:xfrm>
            <a:off x="368252" y="2770074"/>
            <a:ext cx="2612190" cy="646331"/>
          </a:xfrm>
          <a:prstGeom prst="rect">
            <a:avLst/>
          </a:prstGeom>
        </p:spPr>
        <p:txBody>
          <a:bodyPr wrap="none">
            <a:spAutoFit/>
          </a:bodyPr>
          <a:lstStyle/>
          <a:p>
            <a:pPr algn="just">
              <a:buFont typeface="Wingdings" pitchFamily="2" charset="2"/>
              <a:buChar char="ü"/>
            </a:pPr>
            <a:r>
              <a:rPr lang="tr-TR" dirty="0"/>
              <a:t>İsmail Hakkı </a:t>
            </a:r>
            <a:r>
              <a:rPr lang="tr-TR" dirty="0" err="1"/>
              <a:t>Altunbezer</a:t>
            </a:r>
            <a:r>
              <a:rPr lang="tr-TR" dirty="0"/>
              <a:t> </a:t>
            </a:r>
            <a:endParaRPr lang="tr-TR" dirty="0" smtClean="0"/>
          </a:p>
          <a:p>
            <a:pPr algn="just"/>
            <a:r>
              <a:rPr lang="tr-TR" dirty="0" smtClean="0"/>
              <a:t>           (</a:t>
            </a:r>
            <a:r>
              <a:rPr lang="tr-TR" dirty="0"/>
              <a:t>1869-1946), </a:t>
            </a:r>
          </a:p>
        </p:txBody>
      </p:sp>
      <p:sp>
        <p:nvSpPr>
          <p:cNvPr id="6" name="Dikdörtgen 5"/>
          <p:cNvSpPr/>
          <p:nvPr/>
        </p:nvSpPr>
        <p:spPr>
          <a:xfrm>
            <a:off x="3642624" y="4446163"/>
            <a:ext cx="2119747" cy="646331"/>
          </a:xfrm>
          <a:prstGeom prst="rect">
            <a:avLst/>
          </a:prstGeom>
        </p:spPr>
        <p:txBody>
          <a:bodyPr wrap="none">
            <a:spAutoFit/>
          </a:bodyPr>
          <a:lstStyle/>
          <a:p>
            <a:pPr algn="just">
              <a:buFont typeface="Wingdings" pitchFamily="2" charset="2"/>
              <a:buChar char="ü"/>
            </a:pPr>
            <a:r>
              <a:rPr lang="tr-TR" dirty="0"/>
              <a:t>Necmeddin Okyay </a:t>
            </a:r>
            <a:endParaRPr lang="tr-TR" dirty="0" smtClean="0"/>
          </a:p>
          <a:p>
            <a:pPr algn="just"/>
            <a:r>
              <a:rPr lang="tr-TR" dirty="0" smtClean="0"/>
              <a:t>            (</a:t>
            </a:r>
            <a:r>
              <a:rPr lang="tr-TR" dirty="0"/>
              <a:t>1883-1976) </a:t>
            </a:r>
          </a:p>
        </p:txBody>
      </p:sp>
      <p:sp>
        <p:nvSpPr>
          <p:cNvPr id="7" name="Dikdörtgen 6"/>
          <p:cNvSpPr/>
          <p:nvPr/>
        </p:nvSpPr>
        <p:spPr>
          <a:xfrm>
            <a:off x="904525" y="6033690"/>
            <a:ext cx="1385316" cy="646331"/>
          </a:xfrm>
          <a:prstGeom prst="rect">
            <a:avLst/>
          </a:prstGeom>
        </p:spPr>
        <p:txBody>
          <a:bodyPr wrap="none">
            <a:spAutoFit/>
          </a:bodyPr>
          <a:lstStyle/>
          <a:p>
            <a:r>
              <a:rPr lang="tr-TR" dirty="0"/>
              <a:t>Hamit Aytaç </a:t>
            </a:r>
            <a:endParaRPr lang="tr-TR" dirty="0" smtClean="0"/>
          </a:p>
          <a:p>
            <a:r>
              <a:rPr lang="tr-TR" dirty="0" smtClean="0"/>
              <a:t>(</a:t>
            </a:r>
            <a:r>
              <a:rPr lang="tr-TR" dirty="0"/>
              <a:t>1891-1982) </a:t>
            </a:r>
          </a:p>
        </p:txBody>
      </p:sp>
      <p:sp>
        <p:nvSpPr>
          <p:cNvPr id="8" name="Dikdörtgen 7"/>
          <p:cNvSpPr/>
          <p:nvPr/>
        </p:nvSpPr>
        <p:spPr>
          <a:xfrm>
            <a:off x="6920710" y="6084311"/>
            <a:ext cx="1813317" cy="646331"/>
          </a:xfrm>
          <a:prstGeom prst="rect">
            <a:avLst/>
          </a:prstGeom>
        </p:spPr>
        <p:txBody>
          <a:bodyPr wrap="none">
            <a:spAutoFit/>
          </a:bodyPr>
          <a:lstStyle/>
          <a:p>
            <a:pPr algn="just">
              <a:buFont typeface="Wingdings" pitchFamily="2" charset="2"/>
              <a:buChar char="ü"/>
            </a:pPr>
            <a:r>
              <a:rPr lang="tr-TR" dirty="0"/>
              <a:t> Halim </a:t>
            </a:r>
            <a:r>
              <a:rPr lang="tr-TR" dirty="0" err="1" smtClean="0"/>
              <a:t>Özyazıcı</a:t>
            </a:r>
            <a:endParaRPr lang="tr-TR" dirty="0" smtClean="0"/>
          </a:p>
          <a:p>
            <a:pPr algn="just"/>
            <a:r>
              <a:rPr lang="tr-TR" dirty="0" smtClean="0"/>
              <a:t>       (</a:t>
            </a:r>
            <a:r>
              <a:rPr lang="tr-TR" dirty="0"/>
              <a:t>1898-1964), </a:t>
            </a:r>
          </a:p>
        </p:txBody>
      </p:sp>
    </p:spTree>
    <p:extLst>
      <p:ext uri="{BB962C8B-B14F-4D97-AF65-F5344CB8AC3E}">
        <p14:creationId xmlns:p14="http://schemas.microsoft.com/office/powerpoint/2010/main" val="32441886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267744" y="2276872"/>
            <a:ext cx="4220835" cy="1446550"/>
          </a:xfrm>
          <a:prstGeom prst="rect">
            <a:avLst/>
          </a:prstGeom>
          <a:noFill/>
        </p:spPr>
        <p:txBody>
          <a:bodyPr wrap="none" rtlCol="0">
            <a:spAutoFit/>
          </a:bodyPr>
          <a:lstStyle/>
          <a:p>
            <a:r>
              <a:rPr lang="tr-TR" sz="4400" dirty="0" smtClean="0">
                <a:solidFill>
                  <a:srgbClr val="FF0000"/>
                </a:solidFill>
              </a:rPr>
              <a:t>Yeni Hattatlarımız</a:t>
            </a:r>
          </a:p>
          <a:p>
            <a:pPr algn="ctr"/>
            <a:r>
              <a:rPr lang="tr-TR" sz="4400" dirty="0">
                <a:solidFill>
                  <a:srgbClr val="FF0000"/>
                </a:solidFill>
              </a:rPr>
              <a:t>?</a:t>
            </a:r>
          </a:p>
        </p:txBody>
      </p:sp>
    </p:spTree>
    <p:extLst>
      <p:ext uri="{BB962C8B-B14F-4D97-AF65-F5344CB8AC3E}">
        <p14:creationId xmlns:p14="http://schemas.microsoft.com/office/powerpoint/2010/main" val="363116487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419318"/>
            <a:ext cx="2774682" cy="4832092"/>
          </a:xfrm>
          <a:prstGeom prst="rect">
            <a:avLst/>
          </a:prstGeom>
        </p:spPr>
        <p:txBody>
          <a:bodyPr wrap="square">
            <a:spAutoFit/>
          </a:bodyPr>
          <a:lstStyle/>
          <a:p>
            <a:pPr algn="just"/>
            <a:r>
              <a:rPr lang="tr-TR" sz="2800" b="1" dirty="0" err="1" smtClean="0">
                <a:solidFill>
                  <a:srgbClr val="FF0000"/>
                </a:solidFill>
              </a:rPr>
              <a:t>Tuğracılık</a:t>
            </a:r>
            <a:r>
              <a:rPr lang="tr-TR" sz="2800" dirty="0" smtClean="0"/>
              <a:t>:</a:t>
            </a:r>
          </a:p>
          <a:p>
            <a:pPr algn="just"/>
            <a:endParaRPr lang="tr-TR" sz="2800" dirty="0"/>
          </a:p>
          <a:p>
            <a:r>
              <a:rPr lang="tr-TR" sz="2800" dirty="0" smtClean="0"/>
              <a:t>Padişahların </a:t>
            </a:r>
            <a:r>
              <a:rPr lang="tr-TR" sz="2800" dirty="0"/>
              <a:t>imzası niteliğinde olan </a:t>
            </a:r>
            <a:r>
              <a:rPr lang="tr-TR" sz="2800" i="1" dirty="0">
                <a:solidFill>
                  <a:srgbClr val="FF0000"/>
                </a:solidFill>
              </a:rPr>
              <a:t>tuğra</a:t>
            </a:r>
            <a:r>
              <a:rPr lang="tr-TR" sz="2800" dirty="0">
                <a:solidFill>
                  <a:srgbClr val="FF0000"/>
                </a:solidFill>
              </a:rPr>
              <a:t>lar</a:t>
            </a:r>
            <a:r>
              <a:rPr lang="tr-TR" sz="2800" dirty="0"/>
              <a:t> da yazı sanatının gelişmesine paralel bir gelişme göstermiştir. </a:t>
            </a:r>
          </a:p>
          <a:p>
            <a:endParaRPr lang="tr-TR" sz="28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5836" y="1052736"/>
            <a:ext cx="5953281" cy="49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51673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Dikdörtgen"/>
          <p:cNvSpPr/>
          <p:nvPr/>
        </p:nvSpPr>
        <p:spPr>
          <a:xfrm>
            <a:off x="755576" y="188640"/>
            <a:ext cx="4824536" cy="2246769"/>
          </a:xfrm>
          <a:prstGeom prst="rect">
            <a:avLst/>
          </a:prstGeom>
        </p:spPr>
        <p:txBody>
          <a:bodyPr wrap="square">
            <a:spAutoFit/>
          </a:bodyPr>
          <a:lstStyle/>
          <a:p>
            <a:pPr>
              <a:buFont typeface="Wingdings" pitchFamily="2" charset="2"/>
              <a:buChar char="Ø"/>
            </a:pPr>
            <a:r>
              <a:rPr lang="tr-TR" sz="2800" dirty="0" smtClean="0"/>
              <a:t>Tuğralar, </a:t>
            </a:r>
            <a:r>
              <a:rPr lang="tr-TR" sz="2800" dirty="0"/>
              <a:t>her padişahla birlikte yalnız metni değil formu da </a:t>
            </a:r>
            <a:r>
              <a:rPr lang="tr-TR" sz="2800" dirty="0" smtClean="0"/>
              <a:t>değişen </a:t>
            </a:r>
            <a:r>
              <a:rPr lang="tr-TR" sz="2800" dirty="0"/>
              <a:t>birer </a:t>
            </a:r>
            <a:r>
              <a:rPr lang="tr-TR" sz="2800" dirty="0">
                <a:solidFill>
                  <a:srgbClr val="FF0000"/>
                </a:solidFill>
              </a:rPr>
              <a:t>mühür</a:t>
            </a:r>
            <a:r>
              <a:rPr lang="tr-TR" sz="2800" dirty="0"/>
              <a:t> olup, </a:t>
            </a:r>
            <a:r>
              <a:rPr lang="tr-TR" sz="2800" i="1" dirty="0">
                <a:solidFill>
                  <a:srgbClr val="FF0000"/>
                </a:solidFill>
              </a:rPr>
              <a:t>tuğrakeş</a:t>
            </a:r>
            <a:r>
              <a:rPr lang="tr-TR" sz="2800" dirty="0"/>
              <a:t> adı verilen kişiler tarafından çekilmiştir. </a:t>
            </a:r>
          </a:p>
        </p:txBody>
      </p:sp>
      <p:pic>
        <p:nvPicPr>
          <p:cNvPr id="1026" name="Picture 2" descr="Tuğra - Vikipe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916" y="332657"/>
            <a:ext cx="2677964" cy="628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smanlı Tuğrası Anlamı | Osmanlı Tuğras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775992"/>
            <a:ext cx="3528392"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8988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57224" y="188640"/>
            <a:ext cx="7072362" cy="3108543"/>
          </a:xfrm>
          <a:prstGeom prst="rect">
            <a:avLst/>
          </a:prstGeom>
        </p:spPr>
        <p:txBody>
          <a:bodyPr wrap="square">
            <a:spAutoFit/>
          </a:bodyPr>
          <a:lstStyle/>
          <a:p>
            <a:pPr algn="just"/>
            <a:r>
              <a:rPr lang="tr-TR" sz="2800" b="1" dirty="0">
                <a:solidFill>
                  <a:srgbClr val="FF0000"/>
                </a:solidFill>
              </a:rPr>
              <a:t>Tezhip</a:t>
            </a:r>
            <a:r>
              <a:rPr lang="tr-TR" sz="2800" dirty="0"/>
              <a:t>:</a:t>
            </a:r>
            <a:r>
              <a:rPr lang="tr-TR" sz="2800" b="1" dirty="0"/>
              <a:t> </a:t>
            </a:r>
          </a:p>
          <a:p>
            <a:pPr algn="just"/>
            <a:endParaRPr lang="tr-TR" sz="2800" b="1" dirty="0"/>
          </a:p>
          <a:p>
            <a:pPr algn="just">
              <a:buFont typeface="Wingdings" pitchFamily="2" charset="2"/>
              <a:buChar char="v"/>
            </a:pPr>
            <a:r>
              <a:rPr lang="tr-TR" sz="2800" dirty="0"/>
              <a:t>Arapça </a:t>
            </a:r>
            <a:r>
              <a:rPr lang="tr-TR" sz="2800" dirty="0" err="1"/>
              <a:t>zehep</a:t>
            </a:r>
            <a:r>
              <a:rPr lang="tr-TR" sz="2800" dirty="0"/>
              <a:t>/altın sözcüğünden türetilmiştir. </a:t>
            </a:r>
            <a:r>
              <a:rPr lang="tr-TR" sz="2800" dirty="0" err="1">
                <a:solidFill>
                  <a:srgbClr val="FF0000"/>
                </a:solidFill>
              </a:rPr>
              <a:t>Altınlamak</a:t>
            </a:r>
            <a:r>
              <a:rPr lang="tr-TR" sz="2800" dirty="0"/>
              <a:t> anlamına gelir. </a:t>
            </a:r>
          </a:p>
          <a:p>
            <a:pPr algn="just">
              <a:buFont typeface="Wingdings" pitchFamily="2" charset="2"/>
              <a:buChar char="v"/>
            </a:pPr>
            <a:r>
              <a:rPr lang="tr-TR" sz="2800" dirty="0">
                <a:solidFill>
                  <a:srgbClr val="FF0000"/>
                </a:solidFill>
              </a:rPr>
              <a:t>Tezhip</a:t>
            </a:r>
            <a:r>
              <a:rPr lang="tr-TR" sz="2800" dirty="0"/>
              <a:t>, altın yaldız ve boya ile yapılan bir bezeme sanatıdır. </a:t>
            </a:r>
          </a:p>
          <a:p>
            <a:pPr algn="just">
              <a:buFont typeface="Wingdings" pitchFamily="2" charset="2"/>
              <a:buChar char="v"/>
            </a:pPr>
            <a:endParaRPr lang="tr-TR" sz="2800" dirty="0"/>
          </a:p>
        </p:txBody>
      </p:sp>
      <p:pic>
        <p:nvPicPr>
          <p:cNvPr id="18434" name="Picture 2" descr="http://www.kocaeliaydinlarocagi.org.tr/YaziResimleri/20109163056.JPG">
            <a:hlinkClick r:id="rId2"/>
          </p:cNvPr>
          <p:cNvPicPr>
            <a:picLocks noChangeAspect="1" noChangeArrowheads="1"/>
          </p:cNvPicPr>
          <p:nvPr/>
        </p:nvPicPr>
        <p:blipFill>
          <a:blip r:embed="rId3" cstate="print"/>
          <a:srcRect/>
          <a:stretch>
            <a:fillRect/>
          </a:stretch>
        </p:blipFill>
        <p:spPr bwMode="auto">
          <a:xfrm>
            <a:off x="1714479" y="2924944"/>
            <a:ext cx="6603997" cy="3444811"/>
          </a:xfrm>
          <a:prstGeom prst="rect">
            <a:avLst/>
          </a:prstGeom>
          <a:noFill/>
        </p:spPr>
      </p:pic>
    </p:spTree>
    <p:extLst>
      <p:ext uri="{BB962C8B-B14F-4D97-AF65-F5344CB8AC3E}">
        <p14:creationId xmlns:p14="http://schemas.microsoft.com/office/powerpoint/2010/main" val="16156466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404664"/>
            <a:ext cx="8280920" cy="2246769"/>
          </a:xfrm>
          <a:prstGeom prst="rect">
            <a:avLst/>
          </a:prstGeom>
        </p:spPr>
        <p:txBody>
          <a:bodyPr wrap="square">
            <a:spAutoFit/>
          </a:bodyPr>
          <a:lstStyle/>
          <a:p>
            <a:pPr algn="just">
              <a:buFont typeface="Wingdings" pitchFamily="2" charset="2"/>
              <a:buChar char="Ø"/>
            </a:pPr>
            <a:r>
              <a:rPr lang="tr-TR" sz="2800" dirty="0"/>
              <a:t> Eserin altınla bezenmesine </a:t>
            </a:r>
            <a:r>
              <a:rPr lang="tr-TR" sz="2800" dirty="0" smtClean="0"/>
              <a:t>	</a:t>
            </a:r>
            <a:r>
              <a:rPr lang="tr-TR" sz="2800" i="1" dirty="0" err="1" smtClean="0">
                <a:solidFill>
                  <a:srgbClr val="FF0000"/>
                </a:solidFill>
              </a:rPr>
              <a:t>tezhib</a:t>
            </a:r>
            <a:r>
              <a:rPr lang="tr-TR" sz="2800" dirty="0"/>
              <a:t>, </a:t>
            </a:r>
          </a:p>
          <a:p>
            <a:pPr algn="just">
              <a:buFont typeface="Wingdings" pitchFamily="2" charset="2"/>
              <a:buChar char="Ø"/>
            </a:pPr>
            <a:r>
              <a:rPr lang="tr-TR" sz="2800" dirty="0"/>
              <a:t> Tezhip yapan sanatçıya </a:t>
            </a:r>
            <a:r>
              <a:rPr lang="tr-TR" sz="2800" dirty="0" smtClean="0"/>
              <a:t>	</a:t>
            </a:r>
            <a:r>
              <a:rPr lang="tr-TR" sz="2800" i="1" dirty="0" err="1" smtClean="0">
                <a:solidFill>
                  <a:srgbClr val="FF0000"/>
                </a:solidFill>
              </a:rPr>
              <a:t>müzehhib</a:t>
            </a:r>
            <a:r>
              <a:rPr lang="tr-TR" sz="2800" i="1" dirty="0" smtClean="0">
                <a:solidFill>
                  <a:srgbClr val="FF0000"/>
                </a:solidFill>
              </a:rPr>
              <a:t>/</a:t>
            </a:r>
            <a:r>
              <a:rPr lang="tr-TR" sz="2800" i="1" dirty="0" err="1" smtClean="0">
                <a:solidFill>
                  <a:srgbClr val="FF0000"/>
                </a:solidFill>
              </a:rPr>
              <a:t>müzehhibe</a:t>
            </a:r>
            <a:endParaRPr lang="tr-TR" sz="2800" i="1" dirty="0">
              <a:solidFill>
                <a:srgbClr val="FF0000"/>
              </a:solidFill>
            </a:endParaRPr>
          </a:p>
          <a:p>
            <a:pPr algn="just">
              <a:buFont typeface="Wingdings" pitchFamily="2" charset="2"/>
              <a:buChar char="Ø"/>
            </a:pPr>
            <a:r>
              <a:rPr lang="tr-TR" sz="2800" dirty="0"/>
              <a:t> </a:t>
            </a:r>
            <a:r>
              <a:rPr lang="tr-TR" sz="2800" dirty="0" err="1"/>
              <a:t>Tezhiplenmiş</a:t>
            </a:r>
            <a:r>
              <a:rPr lang="tr-TR" sz="2800" dirty="0"/>
              <a:t> esere de </a:t>
            </a:r>
            <a:r>
              <a:rPr lang="tr-TR" sz="2800" dirty="0" smtClean="0"/>
              <a:t>		</a:t>
            </a:r>
            <a:r>
              <a:rPr lang="tr-TR" sz="2800" i="1" dirty="0" err="1" smtClean="0">
                <a:solidFill>
                  <a:srgbClr val="FF0000"/>
                </a:solidFill>
              </a:rPr>
              <a:t>müzehheb</a:t>
            </a:r>
            <a:r>
              <a:rPr lang="tr-TR" sz="2800" dirty="0" smtClean="0"/>
              <a:t> </a:t>
            </a:r>
          </a:p>
          <a:p>
            <a:pPr algn="just"/>
            <a:r>
              <a:rPr lang="tr-TR" sz="2800" dirty="0"/>
              <a:t> </a:t>
            </a:r>
            <a:r>
              <a:rPr lang="tr-TR" sz="2800" dirty="0" smtClean="0"/>
              <a:t>    adı </a:t>
            </a:r>
            <a:r>
              <a:rPr lang="tr-TR" sz="2800" dirty="0"/>
              <a:t>verilir. </a:t>
            </a:r>
          </a:p>
          <a:p>
            <a:pPr algn="just">
              <a:buFont typeface="Wingdings" pitchFamily="2" charset="2"/>
              <a:buChar char="v"/>
            </a:pPr>
            <a:endParaRPr lang="tr-TR" sz="2800" dirty="0"/>
          </a:p>
        </p:txBody>
      </p:sp>
      <p:pic>
        <p:nvPicPr>
          <p:cNvPr id="4" name="Resim 3">
            <a:extLst>
              <a:ext uri="{FF2B5EF4-FFF2-40B4-BE49-F238E27FC236}">
                <a16:creationId xmlns:a16="http://schemas.microsoft.com/office/drawing/2014/main" xmlns="" id="{3C657EB7-956A-4509-AA3F-99B71633E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154" y="2564904"/>
            <a:ext cx="6670801" cy="3749799"/>
          </a:xfrm>
          <a:prstGeom prst="rect">
            <a:avLst/>
          </a:prstGeom>
        </p:spPr>
      </p:pic>
    </p:spTree>
    <p:extLst>
      <p:ext uri="{BB962C8B-B14F-4D97-AF65-F5344CB8AC3E}">
        <p14:creationId xmlns:p14="http://schemas.microsoft.com/office/powerpoint/2010/main" val="16156466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287977"/>
            <a:ext cx="3528392" cy="3970318"/>
          </a:xfrm>
          <a:prstGeom prst="rect">
            <a:avLst/>
          </a:prstGeom>
        </p:spPr>
        <p:txBody>
          <a:bodyPr wrap="square">
            <a:spAutoFit/>
          </a:bodyPr>
          <a:lstStyle/>
          <a:p>
            <a:pPr algn="just">
              <a:buFont typeface="Wingdings" pitchFamily="2" charset="2"/>
              <a:buChar char="v"/>
            </a:pPr>
            <a:endParaRPr lang="tr-TR" sz="2800" dirty="0"/>
          </a:p>
          <a:p>
            <a:pPr algn="just">
              <a:buFont typeface="Wingdings" pitchFamily="2" charset="2"/>
              <a:buChar char="v"/>
            </a:pPr>
            <a:r>
              <a:rPr lang="tr-TR" sz="2800" dirty="0">
                <a:solidFill>
                  <a:srgbClr val="FF0000"/>
                </a:solidFill>
              </a:rPr>
              <a:t> </a:t>
            </a:r>
            <a:r>
              <a:rPr lang="tr-TR" sz="2800" b="1" dirty="0">
                <a:solidFill>
                  <a:srgbClr val="FF0000"/>
                </a:solidFill>
              </a:rPr>
              <a:t>Tezhibin uygulandığı yerler:</a:t>
            </a:r>
          </a:p>
          <a:p>
            <a:pPr algn="just">
              <a:buFont typeface="Wingdings" pitchFamily="2" charset="2"/>
              <a:buChar char="Ø"/>
            </a:pPr>
            <a:r>
              <a:rPr lang="tr-TR" sz="2800" dirty="0"/>
              <a:t> el yazması eserler, </a:t>
            </a:r>
          </a:p>
          <a:p>
            <a:pPr algn="just">
              <a:buFont typeface="Wingdings" pitchFamily="2" charset="2"/>
              <a:buChar char="Ø"/>
            </a:pPr>
            <a:r>
              <a:rPr lang="tr-TR" sz="2800" dirty="0"/>
              <a:t> </a:t>
            </a:r>
            <a:r>
              <a:rPr lang="tr-TR" sz="2800" dirty="0" err="1"/>
              <a:t>murakkalar</a:t>
            </a:r>
            <a:r>
              <a:rPr lang="tr-TR" sz="2800" dirty="0"/>
              <a:t> </a:t>
            </a:r>
          </a:p>
          <a:p>
            <a:pPr algn="just">
              <a:buFont typeface="Wingdings" pitchFamily="2" charset="2"/>
              <a:buChar char="Ø"/>
            </a:pPr>
            <a:r>
              <a:rPr lang="tr-TR" sz="2800" dirty="0"/>
              <a:t> tuğralar, </a:t>
            </a:r>
          </a:p>
          <a:p>
            <a:pPr algn="just">
              <a:buFont typeface="Wingdings" pitchFamily="2" charset="2"/>
              <a:buChar char="Ø"/>
            </a:pPr>
            <a:r>
              <a:rPr lang="tr-TR" sz="2800" dirty="0"/>
              <a:t> fermanlar ve </a:t>
            </a:r>
          </a:p>
          <a:p>
            <a:pPr algn="just">
              <a:buFont typeface="Wingdings" pitchFamily="2" charset="2"/>
              <a:buChar char="Ø"/>
            </a:pPr>
            <a:r>
              <a:rPr lang="tr-TR" sz="2800" dirty="0"/>
              <a:t> </a:t>
            </a:r>
            <a:r>
              <a:rPr lang="tr-TR" sz="2800" dirty="0" err="1" smtClean="0"/>
              <a:t>hılye</a:t>
            </a:r>
            <a:r>
              <a:rPr lang="tr-TR" sz="2800" dirty="0" smtClean="0"/>
              <a:t>-i </a:t>
            </a:r>
            <a:r>
              <a:rPr lang="tr-TR" sz="2800" dirty="0"/>
              <a:t>şerifler</a:t>
            </a:r>
          </a:p>
          <a:p>
            <a:pPr algn="just">
              <a:buFont typeface="Wingdings" pitchFamily="2" charset="2"/>
              <a:buChar char="v"/>
            </a:pPr>
            <a:endParaRPr lang="tr-TR" sz="2800" dirty="0"/>
          </a:p>
        </p:txBody>
      </p:sp>
      <p:pic>
        <p:nvPicPr>
          <p:cNvPr id="7170" name="Picture 2" descr="Ankara'da Kuran Alan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963" y="2273136"/>
            <a:ext cx="5684766" cy="403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466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 y="548680"/>
            <a:ext cx="8291513"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OSMANLI 19.YÜZYIL ORİJİNAL “ALTIN” TEZHİPLİ EL YAZMA KURAN-I KERİM / HİCRİ  1269-Ketebe: Es-Seyyid | ARTHILL MÜZECİL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328281"/>
            <a:ext cx="5256584" cy="512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9719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260648"/>
            <a:ext cx="7848872" cy="3170099"/>
          </a:xfrm>
          <a:prstGeom prst="rect">
            <a:avLst/>
          </a:prstGeom>
        </p:spPr>
        <p:txBody>
          <a:bodyPr wrap="square">
            <a:spAutoFit/>
          </a:bodyPr>
          <a:lstStyle/>
          <a:p>
            <a:pPr algn="just"/>
            <a:r>
              <a:rPr lang="tr-TR" sz="3200" b="1" dirty="0">
                <a:solidFill>
                  <a:srgbClr val="FF0000"/>
                </a:solidFill>
              </a:rPr>
              <a:t>E</a:t>
            </a:r>
            <a:r>
              <a:rPr lang="tr-TR" sz="3200" b="1" dirty="0">
                <a:solidFill>
                  <a:srgbClr val="00B050"/>
                </a:solidFill>
              </a:rPr>
              <a:t>b</a:t>
            </a:r>
            <a:r>
              <a:rPr lang="tr-TR" sz="3200" b="1" dirty="0">
                <a:solidFill>
                  <a:schemeClr val="accent6"/>
                </a:solidFill>
              </a:rPr>
              <a:t>r</a:t>
            </a:r>
            <a:r>
              <a:rPr lang="tr-TR" sz="3200" b="1" dirty="0">
                <a:solidFill>
                  <a:srgbClr val="00B0F0"/>
                </a:solidFill>
              </a:rPr>
              <a:t>u</a:t>
            </a:r>
            <a:r>
              <a:rPr lang="tr-TR" sz="3200" dirty="0"/>
              <a:t>:</a:t>
            </a:r>
            <a:r>
              <a:rPr lang="tr-TR" sz="3200" b="1" dirty="0"/>
              <a:t> </a:t>
            </a:r>
          </a:p>
          <a:p>
            <a:pPr algn="just">
              <a:buFont typeface="Wingdings" pitchFamily="2" charset="2"/>
              <a:buChar char="v"/>
            </a:pPr>
            <a:r>
              <a:rPr lang="tr-TR" sz="2800" dirty="0"/>
              <a:t>Ebru, kitre gibi kıvamlaştırıcı maddeler katılarak yoğunluğu artırılan suya serpilen boyalarla elde edilen desenlerin, suyun üstüne kapatılan </a:t>
            </a:r>
            <a:r>
              <a:rPr lang="tr-TR" sz="2800" dirty="0">
                <a:solidFill>
                  <a:srgbClr val="C00000"/>
                </a:solidFill>
              </a:rPr>
              <a:t>kağıda geçirilmesi </a:t>
            </a:r>
            <a:r>
              <a:rPr lang="tr-TR" sz="2800" dirty="0"/>
              <a:t>sanatıdır. </a:t>
            </a:r>
          </a:p>
          <a:p>
            <a:pPr algn="just">
              <a:buFont typeface="Wingdings" pitchFamily="2" charset="2"/>
              <a:buChar char="v"/>
            </a:pPr>
            <a:endParaRPr lang="tr-TR" sz="2800" dirty="0"/>
          </a:p>
          <a:p>
            <a:pPr algn="just">
              <a:buFont typeface="Wingdings" pitchFamily="2" charset="2"/>
              <a:buChar char="v"/>
            </a:pPr>
            <a:endParaRPr lang="tr-TR" sz="2800" dirty="0"/>
          </a:p>
        </p:txBody>
      </p:sp>
      <p:pic>
        <p:nvPicPr>
          <p:cNvPr id="4" name="Resim 3">
            <a:extLst>
              <a:ext uri="{FF2B5EF4-FFF2-40B4-BE49-F238E27FC236}">
                <a16:creationId xmlns:a16="http://schemas.microsoft.com/office/drawing/2014/main" xmlns="" id="{8457A648-CA5D-4642-B316-0CEAC3BA3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2924944"/>
            <a:ext cx="5510386" cy="3673591"/>
          </a:xfrm>
          <a:prstGeom prst="rect">
            <a:avLst/>
          </a:prstGeom>
        </p:spPr>
      </p:pic>
    </p:spTree>
    <p:extLst>
      <p:ext uri="{BB962C8B-B14F-4D97-AF65-F5344CB8AC3E}">
        <p14:creationId xmlns:p14="http://schemas.microsoft.com/office/powerpoint/2010/main" val="381287403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260648"/>
            <a:ext cx="7776864" cy="1815882"/>
          </a:xfrm>
          <a:prstGeom prst="rect">
            <a:avLst/>
          </a:prstGeom>
        </p:spPr>
        <p:txBody>
          <a:bodyPr wrap="square">
            <a:spAutoFit/>
          </a:bodyPr>
          <a:lstStyle/>
          <a:p>
            <a:pPr algn="just"/>
            <a:r>
              <a:rPr lang="tr-TR" sz="2800" b="1" dirty="0" smtClean="0">
                <a:solidFill>
                  <a:srgbClr val="FF0000"/>
                </a:solidFill>
              </a:rPr>
              <a:t>E</a:t>
            </a:r>
            <a:r>
              <a:rPr lang="tr-TR" sz="2800" b="1" dirty="0" smtClean="0">
                <a:solidFill>
                  <a:srgbClr val="00B050"/>
                </a:solidFill>
              </a:rPr>
              <a:t>b</a:t>
            </a:r>
            <a:r>
              <a:rPr lang="tr-TR" sz="2800" b="1" dirty="0" smtClean="0">
                <a:solidFill>
                  <a:schemeClr val="accent6"/>
                </a:solidFill>
              </a:rPr>
              <a:t>r</a:t>
            </a:r>
            <a:r>
              <a:rPr lang="tr-TR" sz="2800" b="1" dirty="0" smtClean="0">
                <a:solidFill>
                  <a:srgbClr val="00B0F0"/>
                </a:solidFill>
              </a:rPr>
              <a:t>u</a:t>
            </a:r>
            <a:r>
              <a:rPr lang="tr-TR" sz="2800" dirty="0" smtClean="0"/>
              <a:t> </a:t>
            </a:r>
            <a:r>
              <a:rPr lang="tr-TR" sz="2800" dirty="0"/>
              <a:t>kelimesinin kökeni hakkında kesin bir bilgi olmamakla birlikte, onun, Farsça </a:t>
            </a:r>
            <a:r>
              <a:rPr lang="tr-TR" sz="2800" i="1" dirty="0" err="1">
                <a:solidFill>
                  <a:srgbClr val="FF0000"/>
                </a:solidFill>
              </a:rPr>
              <a:t>âbrû</a:t>
            </a:r>
            <a:r>
              <a:rPr lang="tr-TR" sz="2800" dirty="0"/>
              <a:t> (su yüzü) veya </a:t>
            </a:r>
            <a:r>
              <a:rPr lang="tr-TR" sz="2800" i="1" dirty="0" err="1">
                <a:solidFill>
                  <a:srgbClr val="FF0000"/>
                </a:solidFill>
              </a:rPr>
              <a:t>ebrî</a:t>
            </a:r>
            <a:r>
              <a:rPr lang="tr-TR" sz="2800" dirty="0"/>
              <a:t> (bulutumsu) sözcüğünden geldiği fikri yaygındır. </a:t>
            </a:r>
          </a:p>
          <a:p>
            <a:pPr algn="just">
              <a:buFont typeface="Wingdings" pitchFamily="2" charset="2"/>
              <a:buChar char="v"/>
            </a:pPr>
            <a:endParaRPr lang="tr-TR" sz="2800" dirty="0"/>
          </a:p>
        </p:txBody>
      </p:sp>
      <p:pic>
        <p:nvPicPr>
          <p:cNvPr id="12290" name="Picture 2" descr="Ebru sanatı ile evinizi renklendirin! – Zingat Blog 🏠 Emlak Haberleri,  Güncel Gayrimenkul Bilgi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348880"/>
            <a:ext cx="6306864" cy="4204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874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55576" y="1268760"/>
            <a:ext cx="6929486" cy="2677656"/>
          </a:xfrm>
          <a:prstGeom prst="rect">
            <a:avLst/>
          </a:prstGeom>
        </p:spPr>
        <p:txBody>
          <a:bodyPr wrap="square">
            <a:spAutoFit/>
          </a:bodyPr>
          <a:lstStyle/>
          <a:p>
            <a:pPr algn="just"/>
            <a:r>
              <a:rPr lang="tr-TR" sz="2800" b="1" dirty="0">
                <a:solidFill>
                  <a:srgbClr val="FF0000"/>
                </a:solidFill>
              </a:rPr>
              <a:t>Rumili ve soyut süslemeler</a:t>
            </a:r>
            <a:r>
              <a:rPr lang="tr-TR" sz="2800" dirty="0">
                <a:solidFill>
                  <a:srgbClr val="FF0000"/>
                </a:solidFill>
              </a:rPr>
              <a:t>: </a:t>
            </a:r>
          </a:p>
          <a:p>
            <a:pPr algn="just"/>
            <a:endParaRPr lang="tr-TR" sz="2800" dirty="0"/>
          </a:p>
          <a:p>
            <a:pPr marL="457200" indent="-457200" algn="just">
              <a:buFont typeface="Wingdings" pitchFamily="2" charset="2"/>
              <a:buChar char="v"/>
            </a:pPr>
            <a:r>
              <a:rPr lang="tr-TR" sz="2800" dirty="0"/>
              <a:t>İslami </a:t>
            </a:r>
            <a:r>
              <a:rPr lang="tr-TR" sz="2800" dirty="0" smtClean="0"/>
              <a:t>inancın/tevhidin </a:t>
            </a:r>
            <a:r>
              <a:rPr lang="tr-TR" sz="2800" dirty="0"/>
              <a:t>bir yansıması olarak, İslam tezyinatında belirgin bir biçimde </a:t>
            </a:r>
            <a:r>
              <a:rPr lang="tr-TR" sz="2800" dirty="0">
                <a:solidFill>
                  <a:srgbClr val="FF0000"/>
                </a:solidFill>
              </a:rPr>
              <a:t>somuttan soyuta</a:t>
            </a:r>
            <a:r>
              <a:rPr lang="tr-TR" sz="2800" dirty="0"/>
              <a:t> doğru bir </a:t>
            </a:r>
            <a:r>
              <a:rPr lang="tr-TR" sz="2800" dirty="0">
                <a:solidFill>
                  <a:srgbClr val="FF0000"/>
                </a:solidFill>
              </a:rPr>
              <a:t>yöneliş</a:t>
            </a:r>
            <a:r>
              <a:rPr lang="tr-TR" sz="2800" dirty="0"/>
              <a:t> sezilmektedir. </a:t>
            </a:r>
          </a:p>
        </p:txBody>
      </p:sp>
    </p:spTree>
    <p:extLst>
      <p:ext uri="{BB962C8B-B14F-4D97-AF65-F5344CB8AC3E}">
        <p14:creationId xmlns:p14="http://schemas.microsoft.com/office/powerpoint/2010/main" val="52220290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571480"/>
            <a:ext cx="8568952" cy="1815882"/>
          </a:xfrm>
          <a:prstGeom prst="rect">
            <a:avLst/>
          </a:prstGeom>
        </p:spPr>
        <p:txBody>
          <a:bodyPr wrap="square">
            <a:spAutoFit/>
          </a:bodyPr>
          <a:lstStyle/>
          <a:p>
            <a:r>
              <a:rPr lang="tr-TR" sz="2800" b="1" dirty="0" smtClean="0">
                <a:solidFill>
                  <a:srgbClr val="FF0000"/>
                </a:solidFill>
              </a:rPr>
              <a:t>E</a:t>
            </a:r>
            <a:r>
              <a:rPr lang="tr-TR" sz="2800" b="1" dirty="0" smtClean="0">
                <a:solidFill>
                  <a:srgbClr val="00B050"/>
                </a:solidFill>
              </a:rPr>
              <a:t>b</a:t>
            </a:r>
            <a:r>
              <a:rPr lang="tr-TR" sz="2800" b="1" dirty="0" smtClean="0">
                <a:solidFill>
                  <a:schemeClr val="accent6"/>
                </a:solidFill>
              </a:rPr>
              <a:t>r</a:t>
            </a:r>
            <a:r>
              <a:rPr lang="tr-TR" sz="2800" b="1" dirty="0" smtClean="0">
                <a:solidFill>
                  <a:srgbClr val="00B0F0"/>
                </a:solidFill>
              </a:rPr>
              <a:t>u</a:t>
            </a:r>
            <a:r>
              <a:rPr lang="tr-TR" sz="2800" dirty="0" smtClean="0"/>
              <a:t> </a:t>
            </a:r>
            <a:r>
              <a:rPr lang="tr-TR" sz="2800" dirty="0"/>
              <a:t>daha çok kitapların kapak iç yüzlerinde, </a:t>
            </a:r>
            <a:r>
              <a:rPr lang="tr-TR" sz="2800" dirty="0" err="1"/>
              <a:t>murakka’larda</a:t>
            </a:r>
            <a:r>
              <a:rPr lang="tr-TR" sz="2800" dirty="0"/>
              <a:t> ve çeşitli antlaşmaların yer aldığı resmi belgelerde </a:t>
            </a:r>
            <a:r>
              <a:rPr lang="tr-TR" sz="2800" dirty="0">
                <a:solidFill>
                  <a:srgbClr val="FF0000"/>
                </a:solidFill>
              </a:rPr>
              <a:t>kullanılmıştır</a:t>
            </a:r>
            <a:r>
              <a:rPr lang="tr-TR" sz="2800" dirty="0"/>
              <a:t>.</a:t>
            </a:r>
          </a:p>
          <a:p>
            <a:pPr>
              <a:buFont typeface="Wingdings" pitchFamily="2" charset="2"/>
              <a:buChar char="v"/>
            </a:pPr>
            <a:endParaRPr lang="tr-TR" sz="2800" dirty="0"/>
          </a:p>
        </p:txBody>
      </p:sp>
      <p:pic>
        <p:nvPicPr>
          <p:cNvPr id="5122" name="Picture 2" descr="KAYSER RÂŞ D EFEND KÜTÜPHANES 'NDEK EBRÛ ÖRNEKLER “EBRU SAMPLE PAPERS IN  KAYSERI RASHID EFENDI LIBRARY” Neval 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383170"/>
            <a:ext cx="5487194" cy="411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8740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43344" y="1517537"/>
            <a:ext cx="3136432" cy="3108543"/>
          </a:xfrm>
          <a:prstGeom prst="rect">
            <a:avLst/>
          </a:prstGeom>
        </p:spPr>
        <p:txBody>
          <a:bodyPr wrap="square">
            <a:spAutoFit/>
          </a:bodyPr>
          <a:lstStyle/>
          <a:p>
            <a:pPr>
              <a:buFont typeface="Wingdings" pitchFamily="2" charset="2"/>
              <a:buChar char="v"/>
            </a:pPr>
            <a:endParaRPr lang="tr-TR" sz="2800" dirty="0"/>
          </a:p>
          <a:p>
            <a:pPr>
              <a:buFont typeface="Wingdings" pitchFamily="2" charset="2"/>
              <a:buChar char="v"/>
            </a:pPr>
            <a:r>
              <a:rPr lang="tr-TR" sz="2800" dirty="0"/>
              <a:t>Bunun yanında bazen önemli </a:t>
            </a:r>
            <a:r>
              <a:rPr lang="tr-TR" sz="2800" b="1" dirty="0">
                <a:solidFill>
                  <a:srgbClr val="FF0000"/>
                </a:solidFill>
              </a:rPr>
              <a:t>e</a:t>
            </a:r>
            <a:r>
              <a:rPr lang="tr-TR" sz="2800" b="1" dirty="0">
                <a:solidFill>
                  <a:srgbClr val="00B050"/>
                </a:solidFill>
              </a:rPr>
              <a:t>b</a:t>
            </a:r>
            <a:r>
              <a:rPr lang="tr-TR" sz="2800" b="1" dirty="0">
                <a:solidFill>
                  <a:schemeClr val="accent6"/>
                </a:solidFill>
              </a:rPr>
              <a:t>r</a:t>
            </a:r>
            <a:r>
              <a:rPr lang="tr-TR" sz="2800" b="1" dirty="0">
                <a:solidFill>
                  <a:srgbClr val="00B0F0"/>
                </a:solidFill>
              </a:rPr>
              <a:t>u</a:t>
            </a:r>
            <a:r>
              <a:rPr lang="tr-TR" sz="2800" dirty="0"/>
              <a:t> örneklerinin tablo olarak değerlendirildiği de görülmektedir. </a:t>
            </a:r>
          </a:p>
        </p:txBody>
      </p:sp>
      <p:pic>
        <p:nvPicPr>
          <p:cNvPr id="14340" name="Picture 4" descr="http://www.elyapimlari.com/Hm_Resim/8516.jpg">
            <a:hlinkClick r:id="rId2"/>
          </p:cNvPr>
          <p:cNvPicPr>
            <a:picLocks noChangeAspect="1" noChangeArrowheads="1"/>
          </p:cNvPicPr>
          <p:nvPr/>
        </p:nvPicPr>
        <p:blipFill>
          <a:blip r:embed="rId3"/>
          <a:srcRect/>
          <a:stretch>
            <a:fillRect/>
          </a:stretch>
        </p:blipFill>
        <p:spPr bwMode="auto">
          <a:xfrm>
            <a:off x="4371023" y="1052736"/>
            <a:ext cx="4204626" cy="5112779"/>
          </a:xfrm>
          <a:prstGeom prst="rect">
            <a:avLst/>
          </a:prstGeom>
          <a:noFill/>
        </p:spPr>
      </p:pic>
    </p:spTree>
    <p:extLst>
      <p:ext uri="{BB962C8B-B14F-4D97-AF65-F5344CB8AC3E}">
        <p14:creationId xmlns:p14="http://schemas.microsoft.com/office/powerpoint/2010/main" val="34593689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88318" y="188640"/>
            <a:ext cx="7460902" cy="1815882"/>
          </a:xfrm>
          <a:prstGeom prst="rect">
            <a:avLst/>
          </a:prstGeom>
        </p:spPr>
        <p:txBody>
          <a:bodyPr wrap="square">
            <a:spAutoFit/>
          </a:bodyPr>
          <a:lstStyle/>
          <a:p>
            <a:pPr algn="just">
              <a:buFont typeface="Wingdings" pitchFamily="2" charset="2"/>
              <a:buChar char="v"/>
            </a:pPr>
            <a:r>
              <a:rPr lang="tr-TR" sz="2800" i="1" dirty="0">
                <a:solidFill>
                  <a:srgbClr val="FF0000"/>
                </a:solidFill>
              </a:rPr>
              <a:t>Türk kağıdı</a:t>
            </a:r>
            <a:r>
              <a:rPr lang="tr-TR" sz="2800" dirty="0">
                <a:solidFill>
                  <a:srgbClr val="FF0000"/>
                </a:solidFill>
              </a:rPr>
              <a:t> </a:t>
            </a:r>
            <a:endParaRPr lang="tr-TR" sz="2800" dirty="0" smtClean="0">
              <a:solidFill>
                <a:srgbClr val="FF0000"/>
              </a:solidFill>
            </a:endParaRPr>
          </a:p>
          <a:p>
            <a:pPr algn="just">
              <a:buFont typeface="Wingdings" pitchFamily="2" charset="2"/>
              <a:buChar char="v"/>
            </a:pPr>
            <a:r>
              <a:rPr lang="tr-TR" sz="2800" dirty="0" smtClean="0"/>
              <a:t>Avrupalı </a:t>
            </a:r>
            <a:r>
              <a:rPr lang="tr-TR" sz="2800" dirty="0"/>
              <a:t>tacirler, devlet adamları ve seyyahlar eliyle bu sanat, Anadolu’dan Batı’ya taşınmış ve </a:t>
            </a:r>
            <a:r>
              <a:rPr lang="tr-TR" sz="2800" b="1" dirty="0">
                <a:solidFill>
                  <a:srgbClr val="FF0000"/>
                </a:solidFill>
              </a:rPr>
              <a:t>e</a:t>
            </a:r>
            <a:r>
              <a:rPr lang="tr-TR" sz="2800" b="1" dirty="0">
                <a:solidFill>
                  <a:srgbClr val="00B050"/>
                </a:solidFill>
              </a:rPr>
              <a:t>b</a:t>
            </a:r>
            <a:r>
              <a:rPr lang="tr-TR" sz="2800" b="1" dirty="0">
                <a:solidFill>
                  <a:schemeClr val="accent6"/>
                </a:solidFill>
              </a:rPr>
              <a:t>r</a:t>
            </a:r>
            <a:r>
              <a:rPr lang="tr-TR" sz="2800" b="1" dirty="0">
                <a:solidFill>
                  <a:srgbClr val="00B0F0"/>
                </a:solidFill>
              </a:rPr>
              <a:t>u</a:t>
            </a:r>
            <a:r>
              <a:rPr lang="tr-TR" sz="2800" dirty="0"/>
              <a:t>ya Avrupa’da </a:t>
            </a:r>
            <a:r>
              <a:rPr lang="tr-TR" sz="2800" dirty="0" smtClean="0"/>
              <a:t>bu ad </a:t>
            </a:r>
            <a:r>
              <a:rPr lang="tr-TR" sz="2800" dirty="0"/>
              <a:t>verilmiştir. </a:t>
            </a:r>
          </a:p>
        </p:txBody>
      </p:sp>
      <p:pic>
        <p:nvPicPr>
          <p:cNvPr id="11266" name="Picture 2" descr="http://images04.olx.com/ui/16/03/82/1317920767_261320182_1-Pictures-of--EBRUWATER-MARBLING-CLASSES-AT-RAINDROP-TURKISH-HOUSE-TULSA.jpg">
            <a:hlinkClick r:id="rId2"/>
          </p:cNvPr>
          <p:cNvPicPr>
            <a:picLocks noChangeAspect="1" noChangeArrowheads="1"/>
          </p:cNvPicPr>
          <p:nvPr/>
        </p:nvPicPr>
        <p:blipFill>
          <a:blip r:embed="rId3"/>
          <a:srcRect/>
          <a:stretch>
            <a:fillRect/>
          </a:stretch>
        </p:blipFill>
        <p:spPr bwMode="auto">
          <a:xfrm>
            <a:off x="1534474" y="2132856"/>
            <a:ext cx="5773830" cy="4332683"/>
          </a:xfrm>
          <a:prstGeom prst="rect">
            <a:avLst/>
          </a:prstGeom>
          <a:noFill/>
        </p:spPr>
      </p:pic>
    </p:spTree>
    <p:extLst>
      <p:ext uri="{BB962C8B-B14F-4D97-AF65-F5344CB8AC3E}">
        <p14:creationId xmlns:p14="http://schemas.microsoft.com/office/powerpoint/2010/main" val="304549244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2910" y="785794"/>
            <a:ext cx="7215238" cy="3970318"/>
          </a:xfrm>
          <a:prstGeom prst="rect">
            <a:avLst/>
          </a:prstGeom>
        </p:spPr>
        <p:txBody>
          <a:bodyPr wrap="square">
            <a:spAutoFit/>
          </a:bodyPr>
          <a:lstStyle/>
          <a:p>
            <a:pPr algn="just">
              <a:buFont typeface="Wingdings" pitchFamily="2" charset="2"/>
              <a:buChar char="v"/>
            </a:pPr>
            <a:r>
              <a:rPr lang="tr-TR" sz="2800" dirty="0">
                <a:solidFill>
                  <a:srgbClr val="FF0000"/>
                </a:solidFill>
              </a:rPr>
              <a:t>Osmanlılar</a:t>
            </a:r>
            <a:r>
              <a:rPr lang="tr-TR" sz="2800" dirty="0"/>
              <a:t>, </a:t>
            </a:r>
            <a:r>
              <a:rPr lang="tr-TR" sz="2800" dirty="0" smtClean="0"/>
              <a:t> </a:t>
            </a:r>
            <a:r>
              <a:rPr lang="tr-TR" sz="2800" dirty="0"/>
              <a:t>güzel </a:t>
            </a:r>
            <a:r>
              <a:rPr lang="tr-TR" sz="2800" b="1" dirty="0">
                <a:solidFill>
                  <a:srgbClr val="FF0000"/>
                </a:solidFill>
              </a:rPr>
              <a:t>e</a:t>
            </a:r>
            <a:r>
              <a:rPr lang="tr-TR" sz="2800" b="1" dirty="0">
                <a:solidFill>
                  <a:srgbClr val="00B050"/>
                </a:solidFill>
              </a:rPr>
              <a:t>b</a:t>
            </a:r>
            <a:r>
              <a:rPr lang="tr-TR" sz="2800" b="1" dirty="0">
                <a:solidFill>
                  <a:schemeClr val="accent6"/>
                </a:solidFill>
              </a:rPr>
              <a:t>r</a:t>
            </a:r>
            <a:r>
              <a:rPr lang="tr-TR" sz="2800" b="1" dirty="0">
                <a:solidFill>
                  <a:srgbClr val="00B0F0"/>
                </a:solidFill>
              </a:rPr>
              <a:t>u</a:t>
            </a:r>
            <a:r>
              <a:rPr lang="tr-TR" sz="2800" dirty="0"/>
              <a:t> örnekleri vermişlerdir.</a:t>
            </a:r>
          </a:p>
          <a:p>
            <a:pPr algn="just">
              <a:buFont typeface="Wingdings" pitchFamily="2" charset="2"/>
              <a:buChar char="v"/>
            </a:pPr>
            <a:endParaRPr lang="tr-TR" sz="2800" dirty="0"/>
          </a:p>
          <a:p>
            <a:pPr algn="just">
              <a:buFont typeface="Wingdings" pitchFamily="2" charset="2"/>
              <a:buChar char="v"/>
            </a:pPr>
            <a:r>
              <a:rPr lang="tr-TR" sz="2800" dirty="0"/>
              <a:t> </a:t>
            </a:r>
            <a:r>
              <a:rPr lang="tr-TR" sz="2800" dirty="0" smtClean="0">
                <a:solidFill>
                  <a:srgbClr val="FF0000"/>
                </a:solidFill>
              </a:rPr>
              <a:t>Meşhur Ebru Ustaları</a:t>
            </a:r>
          </a:p>
          <a:p>
            <a:pPr algn="just"/>
            <a:endParaRPr lang="tr-TR" sz="2800" dirty="0"/>
          </a:p>
          <a:p>
            <a:pPr algn="just">
              <a:buFont typeface="Wingdings" pitchFamily="2" charset="2"/>
              <a:buChar char="ü"/>
            </a:pPr>
            <a:r>
              <a:rPr lang="tr-TR" sz="2800" dirty="0"/>
              <a:t>Şebek Mehmet Efendi, </a:t>
            </a:r>
          </a:p>
          <a:p>
            <a:pPr algn="just">
              <a:buFont typeface="Wingdings" pitchFamily="2" charset="2"/>
              <a:buChar char="ü"/>
            </a:pPr>
            <a:r>
              <a:rPr lang="tr-TR" sz="2800" dirty="0"/>
              <a:t>Hatip Mehmet Efendi,  </a:t>
            </a:r>
          </a:p>
          <a:p>
            <a:pPr algn="just">
              <a:buFont typeface="Wingdings" pitchFamily="2" charset="2"/>
              <a:buChar char="ü"/>
            </a:pPr>
            <a:r>
              <a:rPr lang="tr-TR" sz="2800" dirty="0"/>
              <a:t>Şeyh Sadık Efendi </a:t>
            </a:r>
          </a:p>
          <a:p>
            <a:pPr algn="just">
              <a:buFont typeface="Wingdings" pitchFamily="2" charset="2"/>
              <a:buChar char="ü"/>
            </a:pPr>
            <a:endParaRPr lang="tr-TR" sz="2800" dirty="0"/>
          </a:p>
          <a:p>
            <a:pPr algn="just"/>
            <a:r>
              <a:rPr lang="tr-TR" sz="2800" dirty="0"/>
              <a:t>    </a:t>
            </a:r>
          </a:p>
        </p:txBody>
      </p:sp>
      <p:pic>
        <p:nvPicPr>
          <p:cNvPr id="10242" name="Picture 2" descr="http://www.gulseminvelidedeoglu.com/wp-content/uploads/2011/04/Hatip-Ebrusu-2.jpg">
            <a:hlinkClick r:id="rId2"/>
          </p:cNvPr>
          <p:cNvPicPr>
            <a:picLocks noChangeAspect="1" noChangeArrowheads="1"/>
          </p:cNvPicPr>
          <p:nvPr/>
        </p:nvPicPr>
        <p:blipFill>
          <a:blip r:embed="rId3"/>
          <a:srcRect/>
          <a:stretch>
            <a:fillRect/>
          </a:stretch>
        </p:blipFill>
        <p:spPr bwMode="auto">
          <a:xfrm>
            <a:off x="4572000" y="3049586"/>
            <a:ext cx="4248472" cy="2984510"/>
          </a:xfrm>
          <a:prstGeom prst="rect">
            <a:avLst/>
          </a:prstGeom>
          <a:noFill/>
        </p:spPr>
      </p:pic>
      <p:sp>
        <p:nvSpPr>
          <p:cNvPr id="4" name="3 Metin kutusu"/>
          <p:cNvSpPr txBox="1"/>
          <p:nvPr/>
        </p:nvSpPr>
        <p:spPr>
          <a:xfrm>
            <a:off x="5643570" y="6072206"/>
            <a:ext cx="1389611" cy="369332"/>
          </a:xfrm>
          <a:prstGeom prst="rect">
            <a:avLst/>
          </a:prstGeom>
          <a:noFill/>
        </p:spPr>
        <p:txBody>
          <a:bodyPr wrap="none" rtlCol="0">
            <a:spAutoFit/>
          </a:bodyPr>
          <a:lstStyle/>
          <a:p>
            <a:r>
              <a:rPr lang="tr-TR" dirty="0"/>
              <a:t>Hatip Ebrusu</a:t>
            </a:r>
          </a:p>
        </p:txBody>
      </p:sp>
    </p:spTree>
    <p:extLst>
      <p:ext uri="{BB962C8B-B14F-4D97-AF65-F5344CB8AC3E}">
        <p14:creationId xmlns:p14="http://schemas.microsoft.com/office/powerpoint/2010/main" val="304549244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2910" y="714356"/>
            <a:ext cx="3857652" cy="5262979"/>
          </a:xfrm>
          <a:prstGeom prst="rect">
            <a:avLst/>
          </a:prstGeom>
        </p:spPr>
        <p:txBody>
          <a:bodyPr wrap="square">
            <a:spAutoFit/>
          </a:bodyPr>
          <a:lstStyle/>
          <a:p>
            <a:r>
              <a:rPr lang="tr-TR" sz="2800" b="1" dirty="0">
                <a:solidFill>
                  <a:srgbClr val="FF0000"/>
                </a:solidFill>
              </a:rPr>
              <a:t>Deri ve Cilt Sanatı</a:t>
            </a:r>
            <a:r>
              <a:rPr lang="tr-TR" sz="2800" dirty="0">
                <a:solidFill>
                  <a:srgbClr val="FF0000"/>
                </a:solidFill>
              </a:rPr>
              <a:t>:</a:t>
            </a:r>
            <a:r>
              <a:rPr lang="tr-TR" sz="2800" b="1" dirty="0">
                <a:solidFill>
                  <a:srgbClr val="FF0000"/>
                </a:solidFill>
              </a:rPr>
              <a:t> </a:t>
            </a:r>
          </a:p>
          <a:p>
            <a:endParaRPr lang="tr-TR" sz="2800" b="1" dirty="0"/>
          </a:p>
          <a:p>
            <a:pPr>
              <a:buFont typeface="Wingdings" pitchFamily="2" charset="2"/>
              <a:buChar char="v"/>
            </a:pPr>
            <a:r>
              <a:rPr lang="tr-TR" sz="2800" dirty="0"/>
              <a:t>Bu iki sanat dalı geçmişte birbiriyle çok yakın </a:t>
            </a:r>
            <a:r>
              <a:rPr lang="tr-TR" sz="2800" dirty="0">
                <a:solidFill>
                  <a:srgbClr val="FF0000"/>
                </a:solidFill>
              </a:rPr>
              <a:t>ilişki</a:t>
            </a:r>
            <a:r>
              <a:rPr lang="tr-TR" sz="2800" dirty="0"/>
              <a:t> içerisinde olmuşlardır. </a:t>
            </a:r>
          </a:p>
          <a:p>
            <a:pPr>
              <a:buFont typeface="Wingdings" pitchFamily="2" charset="2"/>
              <a:buChar char="v"/>
            </a:pPr>
            <a:endParaRPr lang="tr-TR" sz="2800" dirty="0"/>
          </a:p>
          <a:p>
            <a:pPr>
              <a:buFont typeface="Wingdings" pitchFamily="2" charset="2"/>
              <a:buChar char="v"/>
            </a:pPr>
            <a:r>
              <a:rPr lang="tr-TR" sz="2800" dirty="0"/>
              <a:t>Sanat eseri olarak ortaya konmuş en erken </a:t>
            </a:r>
            <a:r>
              <a:rPr lang="tr-TR" sz="2800" dirty="0">
                <a:solidFill>
                  <a:srgbClr val="FF0000"/>
                </a:solidFill>
              </a:rPr>
              <a:t>cilt örnekleri </a:t>
            </a:r>
            <a:r>
              <a:rPr lang="tr-TR" sz="2800" dirty="0"/>
              <a:t>genellikle </a:t>
            </a:r>
            <a:r>
              <a:rPr lang="tr-TR" sz="2800" dirty="0">
                <a:solidFill>
                  <a:srgbClr val="FF0000"/>
                </a:solidFill>
              </a:rPr>
              <a:t>deriden</a:t>
            </a:r>
            <a:r>
              <a:rPr lang="tr-TR" sz="2800" dirty="0"/>
              <a:t> yapılmışlardır. </a:t>
            </a:r>
          </a:p>
          <a:p>
            <a:pPr>
              <a:buFont typeface="Wingdings" pitchFamily="2" charset="2"/>
              <a:buChar char="v"/>
            </a:pPr>
            <a:endParaRPr lang="tr-TR" sz="2800" dirty="0"/>
          </a:p>
        </p:txBody>
      </p:sp>
      <p:pic>
        <p:nvPicPr>
          <p:cNvPr id="7170" name="Picture 2" descr="http://vefa.erolkara.net/kitaptabibi2.jpg">
            <a:hlinkClick r:id="rId2"/>
          </p:cNvPr>
          <p:cNvPicPr>
            <a:picLocks noChangeAspect="1" noChangeArrowheads="1"/>
          </p:cNvPicPr>
          <p:nvPr/>
        </p:nvPicPr>
        <p:blipFill>
          <a:blip r:embed="rId3"/>
          <a:srcRect/>
          <a:stretch>
            <a:fillRect/>
          </a:stretch>
        </p:blipFill>
        <p:spPr bwMode="auto">
          <a:xfrm>
            <a:off x="4500562" y="1607331"/>
            <a:ext cx="4445116" cy="3333837"/>
          </a:xfrm>
          <a:prstGeom prst="rect">
            <a:avLst/>
          </a:prstGeom>
          <a:noFill/>
        </p:spPr>
      </p:pic>
    </p:spTree>
    <p:extLst>
      <p:ext uri="{BB962C8B-B14F-4D97-AF65-F5344CB8AC3E}">
        <p14:creationId xmlns:p14="http://schemas.microsoft.com/office/powerpoint/2010/main" val="222892697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226138"/>
            <a:ext cx="7920880" cy="2246769"/>
          </a:xfrm>
          <a:prstGeom prst="rect">
            <a:avLst/>
          </a:prstGeom>
        </p:spPr>
        <p:txBody>
          <a:bodyPr wrap="square">
            <a:spAutoFit/>
          </a:bodyPr>
          <a:lstStyle/>
          <a:p>
            <a:pPr algn="just">
              <a:buFont typeface="Wingdings" pitchFamily="2" charset="2"/>
              <a:buChar char="v"/>
            </a:pPr>
            <a:r>
              <a:rPr lang="tr-TR" sz="2800" b="1" dirty="0" smtClean="0"/>
              <a:t>Cilt </a:t>
            </a:r>
            <a:r>
              <a:rPr lang="tr-TR" sz="2800" b="1" dirty="0"/>
              <a:t>dışında derinin kullanıldığı eşyalar:</a:t>
            </a:r>
          </a:p>
          <a:p>
            <a:pPr algn="just">
              <a:buFont typeface="Wingdings" pitchFamily="2" charset="2"/>
              <a:buChar char="v"/>
            </a:pPr>
            <a:endParaRPr lang="tr-TR" sz="2800" dirty="0"/>
          </a:p>
          <a:p>
            <a:pPr algn="just">
              <a:buFont typeface="Wingdings" pitchFamily="2" charset="2"/>
              <a:buChar char="Ø"/>
            </a:pPr>
            <a:r>
              <a:rPr lang="tr-TR" sz="2800" dirty="0"/>
              <a:t>Deri, pabuç, çizme, terlik, eldiven, çanta, kutu, torba, kese, kın, matara, tulum, çadır, perde ve sofra altı gibi eşyalarla, hayvan koşum takımları</a:t>
            </a:r>
          </a:p>
        </p:txBody>
      </p:sp>
      <p:pic>
        <p:nvPicPr>
          <p:cNvPr id="6146" name="Picture 2" descr="http://www.tsk.tr/2_genel_bilgiler/2_6_askeri_muze/resim/album_binicilik4.jpg">
            <a:hlinkClick r:id="rId2"/>
          </p:cNvPr>
          <p:cNvPicPr>
            <a:picLocks noChangeAspect="1" noChangeArrowheads="1"/>
          </p:cNvPicPr>
          <p:nvPr/>
        </p:nvPicPr>
        <p:blipFill>
          <a:blip r:embed="rId3" cstate="print"/>
          <a:srcRect/>
          <a:stretch>
            <a:fillRect/>
          </a:stretch>
        </p:blipFill>
        <p:spPr bwMode="auto">
          <a:xfrm>
            <a:off x="3822673" y="3169423"/>
            <a:ext cx="4781775" cy="3189939"/>
          </a:xfrm>
          <a:prstGeom prst="rect">
            <a:avLst/>
          </a:prstGeom>
          <a:noFill/>
        </p:spPr>
      </p:pic>
      <p:cxnSp>
        <p:nvCxnSpPr>
          <p:cNvPr id="5" name="4 Düz Ok Bağlayıcısı"/>
          <p:cNvCxnSpPr/>
          <p:nvPr/>
        </p:nvCxnSpPr>
        <p:spPr>
          <a:xfrm>
            <a:off x="5076056" y="2472907"/>
            <a:ext cx="504056" cy="140045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148" name="AutoShape 4" descr="data:image/jpeg;base64,/9j/4AAQSkZJRgABAQAAAQABAAD/2wCEAAkGBhQSERUUExQVFRUWGBsaGRgYGBofGxwaGh0cHBsZHRscHCYeHx8jHhgaHy8gIygpLS0sHR4xNTEqNSYrLCkBCQoKDgwOGg8PGikcHBwpKSkpLCkpKSkpKSkpKSkpLCkpKSksKSksKSkpKSkpLCwpKSkpLCwpKSksLCwsKSwsLP/AABEIAMUBAAMBIgACEQEDEQH/xAAcAAACAgMBAQAAAAAAAAAAAAAEBQMGAAIHAQj/xAA+EAACAQIEAwYEBAUEAQQDAAABAhEDIQAEEjEFQVEGEyJhcYEykaHwB0KxwRQjUtHhM2Jy8RYVJIKSFzSi/8QAGAEAAwEBAAAAAAAAAAAAAAAAAQIDAAT/xAAlEQACAgIDAAICAgMAAAAAAAAAAQIRITEDEkEiURNhBHEUMlL/2gAMAwEAAhEDEQA/AGuYTulloYtvN7dQR+vrtjWhQSqkPTYEEEMs3tIYAmfkfScH5PNsV8el6UbaVmf9p9fTn64kfLqZOnSACU0AiDyt19sczLIU5jIOEhNYAOoOZBttuIHmDPrvhfX41nGqQw8PwhgSNI53WN4m9hhh/F1V0swNZLghtx5wfi22MdRGPKfG1WUOVKgxBW8SLzNjBMgRhbGSIszmURfAWdo+CJFtyNdp8xHOx2wZk82cxTWm4IaZbUFWQLa1ibxuOo3g2WZSi9WoHZQpHLYafOJtHyMYfnLuEilUQMLkiGAHU3kW59emJ7ZTQN2h7PIVUhDPPUSJETYHkB0NreWKjmMsoA0BiFsZbUfI+3Q/4xcM12sFBdGvvQd6o/mP1IgmI6See+E+Sr5esdU1NUnw2Fx102How+tsFpWCxPl+Hq35rC/xACfJiYJnlh63CqncBixMiFBHij5iRfr88SMad9KhCIB7wCD5lV/eMDcTqFXR6jKRFlWyx6SQLj3w2Ehdgb5I6fENUWACg2/UffuTkMsh/wBM1EbyBEEWMzFr7Xt7gz06buA+mFOxuT8pM/Lp76UKbljGoDaXBJjrpAgW6cjbbE0hmS0uJNVdlcB22kDxEjkAbE85/vZTnck71AyIqOhBWG3KmRO09LX5Xw7zfCdSg/DUtGmdJAtqgkR8+mBWyzUkkHVaJSOfraQJuNsNQExnS7TrWPc1KRoagPExNzzXUAByxpmuGhKmmnTAIETb6EiRtvzj5MsnmKZolXRSpIuRaeQF5m23kRfbBdHh+hQKTakEyjC46KrABp8jMj5h4o0nQDlcqEk/EQDMCwgbEknqNgT59YEzOvVrCaZJVQDp53mI85PX1wzq1RTX4NaMYJBgiDJWDO1p6zywDmamoN3JJMXlYjopm8eZ8sM8CIQ8T4VTrBWRk8IKkLYKZJgid5JBOx5TM4E4dkzdDLKPh8j0/f7vuODeMsRTY8zIscOqOT8MkEFrQBJPK1/niNWyukRZLKuhl1FNGsSJIN9pG0nl9N8EmkuaqFdRUKD+YaSOh6WgwdreePK3D6FLx5ip3KKL62Oo+QTef1md90mf/EHJUyBlcurqLF3IsCN1SbkW+LfzxRR+xBzWqZbLFmqkhYgaCCXM/EPIbTO+03xDleEqKweBpqSVaqwVdEAiAxBcwRttacVHP/iLScI7US9dD4XJQhY2hWRhHpHtgjg/abN8Qch2pLX7tjR1alNU7FBDBQYJgxv6khlC3k10dPp9miUjvAom2kROq8hpMnqY53xqvBQfFMgbaSDBPMRYGOe/mMcP4b24zeVqMlVnGjUmh58MnxKQbib38+e2O29jOJ5XNA1qDaHIRKo3DMFG/Xw2nn0nDqNE7JEKSQSCBEaTsR/W83Jn9L49y+Uao+swqR8JnfqWBBPptizrw+mRKxcRKxHsNuuFtTgrqCWPfAbKLE+UE6fefbB6i2AVs8AZXU67GLL/AJ9PrhVns9qBbxowFiqww5etzynE+aqVqggU6uWv4mdQRpEyQ0RO0Cw54ho5pQNNIhogTqlv+RJ+sRHXCSYyVHvZrgFPLsGrM7MZhd1k2Ooc4HWwxecsxa8gr+UAbe83PpjlecpkVkZiyDUJBMgx+aLT0uMXPgfatXUiG8PX067cv0wsZdf6DKLeSlhx3Zphi6aTDEGQelzJ+XzmRNw9GRA2upJWCL3Iswg2Kg87bec42p0GYFu7Vmc/ma4HttFr+e2GPCa4rK6KVNVPCV0sFHQK3Ow2UxvgVY4qo1qLP8aMf6gYPpbYgmYO1uc4LzGXCix9Jv8AInEKZIrUqH4S5AfvCQupTAjwifyi1ryCYuZVyXeJpqRGoksCVgbFSDveN+RGNVIarZ7kX1gMAG3gQQ31WPaPngmh3ikslNlQ77Wb/jufbymeQtDhIpL4dTqYIItpE38YJPqAPKdzhsosDqP0b05z5cv7qkBid+GoQ0QSd7FQd5ExM+XW8da43CNFUxrUNBIQsSCOekm/Lp62xcOIZfMVAGpMmtdmi58oLWPKJPscLs5ntCaM2T3jTcKItyMDfnMfKYwUjWI6vGkpjQQax5xKx5yRLHzGFNLPkuRsh+EEatPl7+gg3wyzWSUW103VrjTBk+dyZvtPtibg+UOrxKNIuL+9z0PTffrhMsbSATl6us3OnbTePfpy+WDBk6uqRXZWAll1S0DyMkxIN8EUaqt+aZFwR8I2gG4j3nBNPKKkFhAU6hYmI68hHvEjbDRFYRw9qrfESwYbFZldukDp533wxyvB6SKUqNp1Swk3M9OZ/wC8UrjXETmHLUTUCiAVBMPE3gH5Yl4RkqzyNIYC8Mb+kk++G9AXrKcIVVHdkaVm0eL2m/n8sa5hdDGoXMkGRpJEDaxGwPX++FVWky0SXL6ptpBm3QDxGJj98RpxEZVTUzZzBQxp/lmTv4SBIHnqPKL74o1gROyVqLuSabuNRkgE+I9fbkLbeQxPkskUaAz6rTYG/IAk7cthiu1fxSyyKWWiWOrwIWMW2Zx0mwGEea/ELN1V1CoyMf6dGnSfyogSR5sWkx6YRUU6su/Hf4Wg4NaoocxCC7NfaYKjpESfphH2i/EqnQUplZ74iJAplU5AzpktvzgTedhzas7lizMSTN5k+Y+4xtTy4I5z0xu2bGUSDM8SrVXLvUYve8knzuTgBqV5icMzlCNoj0x5/Dxtjdg9BYKXliOCCCCQQbETYjaDyw4ORnl7dcef+mFuV8FTA4F27GcT/wDUlq0szRo1c0lB1p1nUaoYadROkklSYnlO0jDz8N+x2YyQFOu6IcwxbQrSwCghhbnGkyJHi3xQeBfxGVrLWoyjDrMEcwQdwenvjs9HiGWzAo54rpegGm5lNY01ARzEXm/LFlKyDjQRwurWoVGTuytFqlRhcSASNMAGwNzHQ8sWinXMSfrjnmd/E5Vpd8iK0sRZjYAAnUf6oKyBtMSYOOY5rtdm6mZd1qPBEhC5IEx4b2j6jlhO1DdOx3/j2ZpmkQ1Fq/8AsUA/UkBfXf1wg4dwZAO9ehVQ3imHVoH+4kKo9JOOYZHtzn0gNoUrPjKB2MnaWJgbbRtjztB29XO0u7rUUNb4VqKWS/WJI9r4F2w9aR01kpF2Bo1aDKs6mIZVUCznlptcqT5xgTN00plA/jpWI0sYYTvAtc+c4qfY3imdlcrmqQzNMmUOqWWOjAzHK/8AjFq49V7zMoGpkdykCLLJu245WA98I2ro1emzUkp0oUH+Z4mJHiBN4PPy5Hz/AKo6OUQ2pqadh5ah/V/V/aN9zgwuV6EkwC9ok333Pz641RioIUhnY6mLAkx0B6EDqNh64zGR4+UreFVPh5sJlSDbw7nzvtG95Kp8LAabNBsAIgzc+XM+c4hWozVDoeCoCsjMCw57A7EHf6i2B89mO5WdRWow8AJPibp4ufynzg4FhC+IKUTTSAW4JI2F5nqxsBy3Nxviv0OIKrE1KoZyDOnUoUDcEkADeLH6jHmY7Q10oUqToi12WNTMDbkzCxJO+m4EjCrKZlW/mGaxBIPg8JMgklrEjzHPlEnCdlY1PqXbJy3jRhoINtJDHb4QDpcb7j++A+KZahVJY6Q3MbH/AOpuOfPn6zWmZ8ywhwSJinqXwDpHIQOQw3fKVhHhdQsDUYN7gmSTtJHkI9mWRKohoCnSMFCxIOk6Sq+5ifb1wShHNUAJubl45wOZ9PfBVJWI0VGaoDfxLbeBEqOe1sT1atCiqKzfzGnTTsS0flAHvzwVGmC7AsnkUU+CR1LEWm+8z7zgutk1dILgGYXdfkCeYtircV49mkrju2HcgDWKi0gqFr6SQZRlH/GbnyAfE/xHy6N/Koiq4I8bTpBHNVPxQdmaOXhOClTM0WrL8BqLMooXqAZbrp5z6DCzMdp1ylVUWlqG9Rqj3RRuwVXaBygwSSAN8Uev+IWYqK61nLq7SSCVaIgIGFtIHLTHlhA1UkRyO/7YNjKP2dF4r+LdQrFCmtPVI1MJYLMCGBvPlHl1xUM/xevmf9aozDpsI6RMRbChGAIH36fpgmlmBGFbY8UvDFpDkNjfBSztNrb9Bj3LmZtf7/vgjL0tJvOJtlEjQZITPKfb5YkFHpH1wemVMGBvt16GOeHHCuFEkQAZMeK0eoHocLlsOkV1cqCbCepi3z++eCaXB2Owx0Oj2XkXXTtznedoEfrg5OzoUWg9JMCeV788UXGyT5EUfh/ZPVuLYtOS7I0wNr+YxYMrw4gCQA9rKZtzuQLDrG3yw0oUVXy++kxi8eNEZ8hUM32ZGmAJ9IHv5Yh4VlGpl6bhRSdPGxNp2XyvsSY5DFuzdOb20iZv+nL54S9peHlsnVUOqBhLswJJA2VbgzvHmfXF8JEbbZynjnD0pUkpU31Uy7sCLghmkgEdLYrr0mBJH0xdaHA1p5IKg71w1TTpF1USxYkjnKrHK8DCrOZYaukgH5jHLO0zrhTQipVTzvhZmMqT88WUZQDHlHhupwAJk9MKppB6N7Lj+DqNT1lmkBZieXIzi95WmhjXNrm8id5sL/e2FXZLhhy2UqsVuYAA3IkeRvPlywTl8+lQnwmBuxg38wRbn054Xjd5Jci8DFpC83Gw/uT7/wCcQZ3KgKSCR4dRK7wPP75+mC6bQILAHeIn9r4WcV1LqCim08p8YAgalIEjy63M8hWWgL6EByZaXIDNNtZUGBsJjBdbL0koM2YIdJJCjXLGSACQSOXIftiTM0zpuxjcBQATHI+X994wrr5FqqeIAkQfF5A2G4ECdhYGfWGtlqE1bOmtUYVSG1fAmkBLfkt4kHmI9oBxJw+tmCAjadUso03IWSdIdjMDqZ263wr4xltNRKjFFBkyp0qCD+XSPFM8pJ5ibYaUc21cA0x3SJHjjU5IuNFKQAB1Y+2Ck2aTSQ6ThS0P52YdKSILtUA9etz0A1E8ha7jgWV/iKFStTokS5FE1EYSsXfu5+G8AHeNrjFdyHAker/7s1HrAHScwdSx+bSIABiTGn3OF3aDi1enU7rKZiuGpMBpD+DQVkWI3BEeLeT5YthIik2yy5/jqUMuv8W+W74SGWkUEjlIguD10z8jil8W/ENvF/DJQpVLKrIpLBTYwzCRy3A38sKu0OaWs4/iF/mwJdVC6jJ1FuZJEX9d9sI6WUYNqJkXjp9egOEUryV60F8R4vVrLpqOzgMWhjMMd4O9/l+uFSU+mCHBNhjYZOFn54a6NREg6YmERjO654MyvD9R08/X6/TCthoHy1AtsD9+WDMrwx7Agn2+/ucWvs72eDsEUC25jr9MXOl2HaLxE+f2MI7ehvitnNsvw8gH7+WGeU4UxvpmN5nfzuOv3OOkZfsOOcfLBw7KqD4RHn/jn74H45PZvyRRQcnwvYEEE2mxjns33G87Ye8KyLIQWcELs8AN0i8qAI2n2HO1NwC/6i0H1ER+mI14JH9Pyk36Mb7Hpii46JvkTIclVpjUVIYqbm5vEmTB5Rt5bWwzSsLWgn+3t6dcALw/ugYAgmTAA5b7xaPsDE2TqA/CG9wY/SJxdYItWYMtqr6jYKsCBeCeZ5RH6ThkBa1vSMQrREXAP6dcZms0EVmNgPP6+mHRNmrVBq0yf+ucj2xV+2XGUNJqaHU3RSNxyJ5EQf8AGNc92kcBjTKgbAs0gk3JUzcKvMf1dBip5PKmo9QkFqagF2Gq4nYIBLSxA6eVsL2uVD9ajYw4DxAUMuNCLUq5iuKa6nABWJJL3AtqIF7kemJM92RcfEmknlOoX6G8AeuAc52wSmoXKirT8RANTL0wrNzgvBBPUnD7sd2lq1aVX+IEkPCliDqjfaxE2EYny8kU8leOMkiqP2ccHaR5csWbs/2aWQxFhsf8fe2Htc01BZiFTzNr7+52jAGaz71KRTLKwbYavDz6nlHTljjzyP4l5T6rI6r16elU7xEAJ3K/v7/PG9PSBFmPOwBPrG//AFhRwjhz0KX82EHNUZyv6eW+Cq1ZFUadIHnTJ+ULjrhHqjik7ZWMhxzM5aoMvn48ZilmVHge9lqD8rG1zva/MtcxnXpN1BkGVY252USItyJF9rnEdcFhpIBBmVqaSL8gDuPLz5jHpzlFFRaw0IogMtQ2KwYMm8CORO2++C/lodOjWqAqa6jLoiS+wHz+/rijvx7MZuqUyQC0VPjquFINrgaoBgTbc+Qw87UZCkjB89UbuPip6FbQegZlXSD6GTaGg41yfF6LIndVGSkB4VFIaQPPT68+gnrhOtD3Yvy/AqdNu8qVe9dT4qjDrMESbAf0gXPPc4brkFZC6OKZcQmoXKkEdZW83+GbTzwPX4tQ+Fq4SVs5V1jVaZUWEdQPfbAHCuKZdasVM8lUKLfy6umOrNoOphKiZG1+g0Yt5YW1oJy2UKQx8dSm2sK76A53Cy3hOqYkTIPTGUcu2dp/xtUUMsWcotMU2d20kiJ1TqkGAB6+Vp4dwqnmVXualKrSBGvSAZU/8k8pAI3JuMVrjv4b5ipV/wDb52mlNW1JqL61aSSylRHONziyjimSTp2gLifYWoKa1dLF3bSFJBZhGoMABaNipnra4FTz2Sq0l7uopSGLAMrAy0Am4uPCPva78dzeZok0+/pVqZVVGuo1OoSsANrXwgzuC0HptAVDidWsop5yn/LX4ajHWFbrJeWUgwQGiw2tEXCnSLxk6spCZdVUEtvzg4aVMqpTwmfpf0nFv7RdjB4Wyyq+6uEB+IRcISSJmCBMR52B/wDEqqDxUmJWNQUgss9VDSPccsTcXdFE0VfJ5UNzBty+Z/blh9wrJeIMBJB5Afv5dL/sZV4K1OBoMGZWDqn3sPoMWDhHBGVQWFaWO0REEHUSIAAged4udzGNsWUqRZeyfB9CBmABI2Hz3+WLbTSMV3h/EKWoKatLWpjStQE7dDefK/rhjl+P02YrdWE2aAWA/MoJkjzjHUmkcrTYyJAx6rjCPPdqKFJ1FSpp1i3gcj11BYEc+nlgTiXbKhTU926VakSqBwocf7WMr7ThexlFloOBM5XppepUVB/uYD9cULNfiMkaKs06jW0AsGSdvCyqrj0JB88If/M6uXJam1OspvFTLpTYDpNOZN95HpfCPkSKR4pM6VU4rQMQzN00pUYfMKRhdV4rQ1SHdTzBpVAL/wDJRil1fxKbNKAWegJ+JL36FT8QPLmOhwE/aPMliBmda/l1qRF9tVmmOYAkx7K+VIdcL9LznO3NKjGsVDTNu+AXSD1K6g8ecRhfxTtWFclKRr5cLL1qTIVB38QIN+ggG46nFC4hlDUk6mltyLA//EWnEeSqV8t/p6SDZkYeFhsJFvphF/Isf/Hof5LjOUzNXw0GqQJBUtIn+uizEb3hWgwJxo3aPMFWWlVAT8uikiCBy8G5+mE3DuAVajlmCiTJAACgbxAG2Lh/DUqY1ADwjlHnYTa87xibnJv4jKMUsienwypXKmp4gptqvHU7mTbDyjURFGozEgKD03mLe299ueDsmUr0QKaNSaOZDAxaJsZBFxb+0FDIUqUllUIJmd5tzPKOQAwy4G8yJvnWoi2lSqZnMLYuvxIfhULtZTvfnzjFmdXSAw1DmZIF+Q0X2xpkM8bldjsDyA5CfY+46QPH4lfx3A6aZ9IJJEe2OiEVFHNKTk7ZHnOINr8QGkCQe8YACbxtt89sH5SmmkEir1+M/vf798J34GKlUVqkBTspA5D+33Y4Op1aZlUUi1iFHzjWCfp6dTmwHLkyWYzZ1ZrOtJBLU0IDAC0b35DnvGHfDOw+WQqJqy9571/EBO+iByO/T5vM3lqaAoKayuwIW89AQQBMXA5YAzNDSdRBWfiBH3PWw5bYTuy1Ie5eiugIhbTR/lsGbWfGdUOCTq5b9BEcg86tGmCO6WnqEyiBhKmDNPeJm4PtcTXszQYAVaTsjiL9VBsGXmJ6/wB8FsGrln1imwXU2r4EAABdS3h03ncQT74S/oar2acIytGpXSjqoVFcyVDd2QTv4GCkiLnSDt64taZXLLVVaVLKKFeCummHZTaSWMiLnqcUfJ8OprWqV6WYBNEAvVKLAcydKK3xOx3Z9h1O1QzfaRu9Vw3jezXOxPUn3E+mKq4r9i4kzsnGhmaeaoN3qUMorKDTZo1WaQFVWDA2NyIjAHG8zw/M1moE1qVT8uZpg6Za4BItA5atuoGOV8VzmWEoM1mzTXTppE6htcqxOkTP9PXBHDvxN/hW/wDaURTBgF3ZnqkDlJOlbDkvzwbd2gUvR7xX8JOJhv5VWnXXdX1FSQfJhb54X5D8MeJpVmvQqFbeJXVxIM3CtMctsGUvxrzLSSVkmwb4FXlaxdupYx0GLHwL8SMxpSvWzOUGXMjuwJrW5KiraTHxbCfLBdPAF2WbKtxfjdfI2rUainvdYDqwUgg6lDGDNwQQZkYNyvb9qhLUoTSCWLGGeTaV+F2U/mAkg354urfiguYbuUy7VVIl5AbSt51IA19hp36xGDaXYPI5hC9Gm+WZv6V0A+tJrb9AuE61/rsfv/0ihcV7XZlUCmqxU3sCpQctNQEH0AHQXFsCcH7e53vABmWqrI8NSnJjmC4WRabziz8W/CfMm1OpSqrOxJU/Igj64TVPw8z1OFNBon8hVh7gNP0xP5op2gwbtFxyrVEVUo1R5pG/RgdQO3MYSJxTMVlVGqEqrArqksp/2v8AEP388NanAHkd6lVLmdSldtrsNvSMLjWIrd3RKghtMR0vucLFTYZTgiwcNr5gAnvasG7EFgp5XEwbczgTN9nyrLIIDiQNRAPP8pA+s/taMnlwVXU7AkWLOfcXtP641NGmisPCFBk6VIPuNuU2tHIEWvH+OttnPL+S/EIct2eKGXFNAB8TXiOuqSDf6+kyLlKTAsakrMaiBv5SZ+zfYYJWqLBWME2UglQR8JIBmNyOcH1wj4hmWk63htvKf6hC/Qz1xnxca2D83JIK4hUp04VSCokt4SD7dfTf5E4XU8+1S6IBeNJMnfew2OwMR+/oybLd11wZIUg84sbxFhz5W2Inyz0wdS6h1UQI955fv1BOA4QekH8k1tkeZ4zUUwoC6d5hrnkOn164L4bxQudNQBidmiI8iBe2/Pb575dBVA0VA0CSGHiA2nYbTFrbTE4PyNGjSaGYahJMcgPQf5E++AuJbQfysnqVKdPSGeQTESd+kciPO/rjXN8SXXpFMkbEIL9RYdbkGDswi9iH4jTAYqgZiNzf06deXlythPTyVV6gJEiLMtwALxKzsb/94zfiMleWMu9dB/IY7yDYEdZ5ibC//RnfM4Ctr1E3K7A9IjY8h54GrcHrOBUFbQVEMV+IibTcTHQm+J8jmNIKoGJ6gCAfWI9RF/LGTA0NVyq0UBvEfFHXy++cYFp0UdgGMnzN435j235bXxpRz8D8wJvpM789MeGZ2E4zOayAoZ0v+Tn77e2HvAlEjUa1Wowy5XStldnBQD8zQATJuth8+bjJ8MqU1/mVL2MoCJ//AKiJ9CcAUcoUp6FqMg2Im0nexAxPl+H6ZJqMeg1HyvBH6jrjIDIf4dxOosXHxAaSE6XjcW2ttM4EeqAShR5HxEgX81ABEcth06ka8N4MrUxB2Jm7C3METG3OOmDv/HGiELA9dRMHztPtidNlsIAXhpIPdObcriQOREDn/wBb4qfa/tJ3RVKBWQdTmTHgAiwIsCTHp8rZ2j7HNWorSoVnFek/eWYw5+HSWkDUAIAnmfPHGe02Vr0qzU6wKksWi25Jnbfp5YdRBYDW4jUZWWSFZixQE6Z9ySYFpMnzwGGMzN8bVG8Mc8SLlzpGKCVkHM41nBFSmRiFVvg2ZmkXxLTXG4TyxuKOA5BUQzKcWrUyStR1JABIYgkDYTz98WXg/bajSB7zLPXqGZepWqfQAgYqaJiQ0ZxO0USZ0nhX4yJlwdGTVP8AhALepifnONs3+OubqHTSSjTHndvm1vpjmvcf5x4mUnG7B62dn4N+JVNIGazdSoxA1EotOmnPYSzn0UA+knB3/wCWOHu4CZVqv5QwpIWI8hE89scUyZek6ssSpsGAYH1B3GG+Y7cZqSaRp5eRcUKap63An2nGT/YHA7iOKZNytIZOariRS7pFIA5u06VAnmZHTFO43xXM989Glwh4BGoqXaR11odJkDHOW7VOxDVUR3Hw1RqSqP8A5oQT/wDIHDPhP4m5mmncvV/lxBIRCxBEGTYkxzmcawdEmdI4JkOH52jq0mmWMH+Y2pGtIYEaRfkZG2Cs/wDg/TqAGnmGBgfGoNh6R++KB/6lwzu/DmXoSdTJR75ZY2koyOvLYGN8XXs5+I+TWkqfxLOAYlx4v1B99Jxl+wNfRBS/C3MU5LMtYj4dLlTEeYjy574RZ/IVKLEOj02NpKwT5k7QdjHLF2zHbTNVf/1adEJIHeVKi6Xn8q6STq/26SfIYsmRzq107uuKDvHjpo4qDfoVB+gwUkI0zibnQ3gDAT8ROmDFwRf7g42WiS06gtoDKDuBsTyvv62EWx0zjf4b06qn+GfuZ3QiUPpzU/PFB4zwnMZRglVWUflYCVInkeZG/WMB4Rk8izL5eojNUbXqvBiZPQj7+gw8yefq008aQX+E3jUBzBncdOXIYW8MzFRXZtRMm/MR5zy/b2wzq0g7gB3cRAB67gA+4I6x1xLRV5AcotU1pdjsZWYJB532jof0w9p1qawgEEWgWmehjf3+U42CUwuo04qLzBO0WO/tI6YhDAiYA84k9YPl5Gf3wywI8jSlXIkCWA3BBkefhEx5nlueeIlzUNIZU6g3M+Z5evlvaAm74GwgabjcT5rJsLxM89tyCcrxCiwhqbNczKiPIAqfaDG/OLvYtDL+bGqCdMkGZn0Gg9YlbC3vrSaozA6hSHTkSTE/DblbqbYDy9ZCfGG8pVT5RI/thr31JBqZamprJ/KBC/7rjTbffbDIVkuT4ZUU/C6ecQCPUn/Iw2GaVCIOp46QR6GIMfc74rlJqgpg0X1oNgIMTuChMC/p+2JafEHamO8URtqWTE+XxDfzG+MqodkHaTs6atFzlv5dcfA1NmuTfQbCzDlcekYpvbHhZr8OoVCgSvTqMtUTLW2IJ5EQ3v5Y6NSdwpZGLLceEqwg7kxM232+eKr2lzK973YSAVBDATa4II2sbgj9rCWEGOWcd/gix6YJ1co23n2w24jkO6a20/MfdsDGl4pj0kftifeyyjkX1qWIu6GD6lDmBb7tiNaF8FSA4g3d49RdsF9zjZaWB2D1IqdPG6DfEqJ5YkFGPfCNjpA60z+2JEpxtiUiMbU0wrYyRuFBG2IDlAOeCFpE3F43vf1jePPGzUrHCp0PQrzVKIFvlgGohOD6qEtEevXGrUo5Y6Iywc8lkBajiM2wYyWtiJ6QjDqQjQWe2WZERUIKroBliVWI0qSSVEf0xi19lPxLy1Bk15IKw3q0nOqwjZjzvN45eR57VTmMa5SsUdWX4lIIsDcG1jY4fqmScmj6npdsG0UnpZWu6OfEXVkKTcEgqZUj8wJHXDtc9QzVG4Do26sOnUESDjhHDvxN4gsfyqPdq4VookSSY31WPpGLvl+0uqtpDeEnmQPaT8sSnPq6RSMOysN4z2EKITlQXUmdBPiUdB/Utttx58lS8Pp01mpVVd/Bv7C0m+L5l85EQQR5GfrtgDtP2Pp5xS6QlbeeTeTRz5at/XGa9F0VHJZimDK1BDeJZaP2n3BP5hsLFZuoI8LKxPKb+XSOt+u+Kw+SNJzTIK1Va4I2I+5kSP1wzydBmMXLjmFm3MSB1kR88JYaRs+W1D+ZpQ87wJ8pAsfba/nJQpqs3UjnHUfQ7f55Y1zJGpUDSByJ368o8tzjx9WvTcg8woAjobXvgGZKvG1LBFUsR+XTqH35fTmY+Id8EWnc6txzG9t4jz/scT0uDKgJXUlRt2BPM7Rsw8x57YH4kpJVS+hxcQSJBiIn7vueVXhEyLKZQCqKiVTRefFbVqAFwyzBsCJ3jDPMcSp2NWmVJPhqopiLRqXe3zx7muNaxLUkZxuYgz1kRN+X67YI7ygaTPWqVgwmDp3A2tBkg+nyxNMs0Kq3D6j+OgykRc0mM3nkL8iLj064qfHswVilVLyAStYNeSTKtAjYSFOL4OCU3p68rmA9Q2LEhWGxABibDkTB6dKL2wymcRf52sjyAuu99wYMH9+QdSFo0ThxzlILTqSyEgK1i0RIVog+5n5yQavDGBbUCjKQCpEHyNjtuPXG/Be2FehTbu1ssMwakCgmFuQRAIEesYsvDu29HOjRmqOhyLPTJKkbX5rbk3XlgOFrA6lTKgcuBvz3GBWo8xtMQAcXnM9mR8coik2Lvdh5eEGTtABvhVmeFgCzEnoVMex/uB9LxacdlU0yudwbE4mShzw3PDYX9umIK+SgE+X39+eBdh0CJTEbYlXLAiflgrJZT/aRPL+2CTleX64zRrE7UeWIjR6HDmplPbAFbKkTJt9flhRrBhSmJFxjaotsYrH0/T540r/7fpjBbBa7RsMDOlsTOGk8xywOZ5XxWIkmQtb0xGx+eLZnMgmSyqPXWa9W4T+leQMixjf15EYqHfg32w8ck5YIqlPBnZfKo2ap97/poe8f/iniI94C++BXxEKrLOkkSIMcx0/TFosjJHQ+BZqvVPf1dIoPV06dIEKSVMNyAJnfcE4tvC+BBgpDEg7ERMgkGeQMg4r/AOHnH6CqmQziDTUGpGPIuZ0k8uoPKcdbyPZxaKBFLFRMSb8zy58sJOHZ2NGdKgXIcK0i5IMeZ+U7e1sOckg+zP8A1gSvrSAgGmfEQRaOUXJkW/tg3LiB4iCTewt6ben1wyy6Fd7IOP8AB0qqagUGoi7gXYDl7cv845nS4yhd+7ZkKtpZGF9XPyEjpE47FlqvXHH+2lFqOaZGFi0odMSjbXG+kyt+nTE54RobNqhpTOrxC/uPX+/Plg+jxhggAYTeJJI9CLm+/wAumK1SpsYGnfYj9un/AHhr/wCn1FADwzbQbxzAPv5np6JGQWguv2gqKYIUwL+fvJt6RIONRmO+Qk07yZQnwz7iQY8jJnfAS5UoG7zw81JIIjnYC39uWPKaVFYtIMjc+K3IyQfLrbDW2K68Na6QY1mTcSCf+v8ArBFOkQpE26EWMft6Xxu2YDN4VM9I89xff2xldiVPwry5g+03+QPPClbFlbLBdTgFTBOqiSCTsOoN7X88ecK7ZZlKS1Ki6keT/MkEhd2iSCNxdeVsS8UYhYU6i4NrXAibgWHn++K9ndautQw2mw1gGBz858+eM6ewRstz9puH5he4r5ZVRruafhhhsSFv0veMaUewfDZDU8zVy7hpALixmwBKgHcQZvbripJkFW1OdJuBHXlfkPO3nbEg4dB8Sc76zGwmPQ9ecGDgpMDavJcc5+F2pg9PMM7SCYYBiR/SWmDzvbrIxmZyJpwr0swajGNdZV0MfM0zub8yfWMVZM/Un/WcGN1JEC97naPP35YeZX8QcyoADK4m3eL8V+TbQY9vSMNTSyCMleAscIRiJGl2+Hco3/FtIMxB0sP0ONM9wi8RBnbz5fqN8S5ntPw6t4MxTaiZHwsdIYmJGkwCIBnqBFwMNezhoERTzHf3+JwFYxya8M1viUCeYO4FIa2V/iPBGWn4Z1cisbnzwt7hi15lQNciAOsEgT1kbc+mOjVMooQMzh/RfD1HwzYdcCJwtawIdVO8eGRJPRrE+ke2DWDWUY0gykjxLJv7+nL7OAs1kjE8vKIxdszwPSDHiI2uRHtt9MJ81kpOkwCAZi1vvp1wjiOpFSr0un6ff3ywEaJnb76dOWLDm8sNRtIB5E9dr8/L9MLMxljPTy8v1xKh+wkzagAk7Dzwf2JqfzHrVCBRpwQHnSW/Kpi56j0wD2gX+Ufbn54Y0MoVy9FVVZK6mInmAV1GY2YbbbW53S+Fkm7lQt7Z8YNeuzEQNR7sdF8+vrJwkppOGVXKvVIEFmuQlJdR0z8RjaTAEn6RJy9nKysAtMqIli0Bh/8AYA2sbA4okks4JSk7wKKeQdtlJ9AfvlgfN8PdD4kZZ2kG/ocN+IawoV5kksTq3BiDp2EeK431ehxtwTI1mZ2p3FNdTariARp95Aj0PTDxUW6sSUpJXRbeLdl6L5Ns2/e98iIgRNkPwKu3iLMb+u3I278Nu2DU0XI5+oorr/plnkleVNjydfqCNyDimZDtvdqIIDMslgJBeYIgjmNJEjeRzxTuKrprk6ZmHueTeZ3giB7YaWMGh8lZ3HttwXMVH7+krUxTUtUIqRrCjUAFUmTffcwBjXh/4iIXVHoVBIgQVsRPVoi33OORHtrVFMJ3lZgIszWMdSGmB08sK69Vqz94aoBmSBIPtPTHNT7WdFrrR9MJxStTaXpr3MajULQyjoUu0qLk7R0gjHnaDhiZ3LkrpZl8VNlIM2kgEdQPnB5Y4l2W7VZmGRKjVtI/0nYiRyKHkR0tBi/LF37GfiLma1VKD5bu00wSJsRzE7dbyd8Fy3YnR+FffOkeEAgdYj3g898F8O4vAjVtYRsT6A+kz5e9rzrp3hNtLE9Imd/84WZ7MZdSFamF6lV2PmIIPTCJYwZ/sHp19ZLFWBHMTA9Zsbn/AKxKlMNCgnnvEg+oAHS8Y0SurBhTtp5mRMfKR99cAZriLKCpB2spAI1bWNo9usYaLSA0GV6Am4I6QB/ePb0xBIMQSWG5bly/T7MYnzgBM39x+pif2+uAhVAawE+lh7yPs4HoxDxLPqhHea2X+gEQb2N94/pMzba+AeJ1gqAU0LECSTEdR1m1yInqBsCc1lC9QB1m3MyN+a/L7ONq3AkZVAULp2gDpv8AfWMbYCu0eLFnEH4byfhJ5+KbdNxOCMrmGrQpEDUSzBoBiBpI2N+u0euCc5ktNnYbWKhdRjcbS3oTHkcA8OoXiWVbgmNJAg3O4NpNsFM0lg9rVFAbxPJMBthOwkzy9vlgZnYQGMGZuLnpyuI+Xph/k1oMGZ/GIESuw2gAW1EXmAeeFOczqA+H4ZAUG7IAB4dtvX+0PvbJ60T8OyeogtIIvIG2+x3gR0t5748fg0OACw1SToYg79bySf0k4kyxNMBjVK7EjdRFwCJEz/T87xiAvWqqrAFQ4JHd2Wx3IBmfX28npVQibuw7h/FKuVqBUq1Bz0i6j1m5819pxYqv4hVaaq9SiO6NmqAll1DlK+ISLwwn2E4p9HKvTWCPEdgw68/TyxFR4k9HVq0VabghqYbVMWBaLeHe0H0OEcUslYzfp0vh3a2kRqamQGuHWXWDHQTufngiqlDMn+XUUEEHSIBIA2MmCZm4jpjkmWpwddLwTNwTzm0fTrvhnlOLAECtTapzLqYdeUgHwtaZkA9PNLY9xZbM3wOoPyWJMWiAd4gkExyiIOE1Thhi4AadpJjy8+XLBCdpK6NT/g8x36NMioI2H+mdyDzMQJ5XGHXCeNVsy6U81lkGt7OglYuDDgk6tpBvv7ZoOivv2SrGn3i06bwBIaDAb82gzy25iJtbAnBcsK7tOmpraakIV0oDEL4gAC0iRJ52i107Z9qkyFSlSVDtJCATG3ikWvNp6+mK1mspSqoz5FqAaqNb0zqVt26A2Oo2gcrwcDeAayOc72kyPD6brlhRRjAOg6STzMrvaefMcsc849+JVSsndqahHIsyk+gIUEjffFVzOQrSdatY7Xn5b4FoLDSRH7YeMFtsDnWEh1TDN4mt9+Xyx0jsnk6dHKEudJdS7mLhYJE87LeP9xtjn/CqRquonwbs1pCi7bdAPriycU4s7Zaqi2aqY8I2Qfl8hZRFrDpgp0xVq2UzIZQ1a9QAGGVjHQSCP0GCa1iQQA0BS0XgWHltF8WTsrl0SnVqkHvVaSQswsb6bSskyOd7zBxmcp0czmFCApqXc7Bgx2PMEFb/AKYbkxkPG7KlWy07b88HcN4EWPhBJM8rD7/ti4/+GLTHjdUvu3+NziSrV7sd3QWSAL82BtvuLDlPP0xzvkb0U6r0WcP7IqCGaoUdR8KkSB5zbbl84xaKPFDSA0NrY7swv6b7HrhXl+GMl2LITaTBA8iAff8AbBNLK6Rcgg/07T0wjv01h9WvVvF1gmOY9B9/qMAZTMtUp6o35nafXnYRibI511hoIi8Hp6Drf5jB9LiWsnSAFI+EDf26+m/rhkhG2BZbLkElG8ZkgbGbyAf1O2Ns2mpfEo1ACzHfyt7dNxieqjMRGmQZEwCetzueuN6We0agbaTBuGI87GdjsJ2w6iI2aVXOmFuOvIeXTA5S82tgqsrAX+f2N49cQNSEyOl7fuMFjozLurA/1LuDe3UeX6ec41JE2FvI/TAtZDqtYj6eX39Ma+IKSFLG9gRM9PFAwTGnEssxYtBMi4nny5GfSd42gkrpaZXxWvElgPMWk+/+JuHnMmTUCJC3UVVEmZJAEktsI2tywDWr5h3JSg6KD42NpUADSSN/FBkTPKwOFasNm1TL1GUKtRip8WhpDTzN7sYjqbgX5lcO4TRqAKUYsSCWMDbfntNp+yPlc5TGhajtqnS0iRHIoZ25Eve07WxLVzlUuWowyifAYgzvMXbyNxE7zGKQSsnJvQy4tk8slEk02JPNTNrxeQsW6cucXr9LVTQmi9mCygMhgDaehm1otI64OPafSo0gaoJhgBoiJvsZj3HK+BKZ7ymxVV1E302Ek8rR7fS2D2tgcaQRRzoVKYzAYuxDCYChT+W5Ji2rcTMWnEOYdatVjTphYABAGkbSZmAI84EXwDnqdTTpYSCAB1XTFxHLyi/tgeplGN5vHLoNh7YXtkNKgrv1XUFaI2CgsJn+ogeth/nd6qyDEc+l+eACgUgyPkdx1BEfKcT5d9YIJVm3HObGb+UTHnhGxkgtc2V+DSbyAw2PMjn6jFt/C92q5pm0imFVmfugQjEwBrXYtuQbHw8+XP6GWcXBJF7C9/Lyvi+/hnxWnT7ymXJckMYmBPhMncmY8t8aLYdlf/FqrUXiTNpLL3aQGJ+G/n1BPTFayvF3qZhTVIpR+YeG3SRYdL2veMdE7Z8dod6jGilYHUNTO0QvIaCJBDHfr0IxUHoZRlbu6ToRcDXrUnzBAZfXxYy5PjTQ0o1Kx/nuw1ForVM8UaoJCsq/OxvuLgRsbiMY3YAlddLMpWBUFUKDUecAggXtsee3Wp5vhVNwCFIERsbEXjf3wVkmfuRTRyjDwjUJAB9LnlvP0wtqjJjKjxB8nUKHKoagJ1iolgpiI2DAi4Mm4tsCfeKcUVEApFWqtpACiQkiR12EQL3IwJxDib1dKs7sABJgXsNuYEgHcTJxplkRAdKmSDPW0fSw+mGjyULKKZKmaqmp3isKOmCoVZEAkd2SRDMQZM2674cvmKa/zNKsIQiPiBWf3P8A1hbSzs09JBIO4MbjblztiNKwAEoY2P7HE5SctjLGhpWoB371qrMOhnaLc+R/T3BqcS0CEHh5kbj5Wgz0tfCTL8UKkAgxt7fZxOOILpO45XF/v75YCwgPLC+K5mCpDFixg3ueh+/3xlCvYkQQRtzn1n1+WMy2eL0oiNgAwHWw+4wr/i2AIakyEkiJM+RmB/e2Nsw3FZrXvIIPKIPX1GJqmahpWUJMkrIg+RmffCbK59ie70weUnBzkTymBqny2mPK2GQGO2rkISqioDc6p35x5wYxUcxxdarr3YZTsQFib29W2F/nhq2eNFiWpmAAYDC4Nj7j3m/rjT+IoyCqwSAxiCImL+dxcX+RwyFZae43vPsMQ1stafpHQTjMZioiFdM6gp2m9vva+2JHpTqvcAehF7Edbb4zGYUoV2hQfudRcTDfksd9xONuCUO9o1EYmxgn+rYjfbf/AKxmMxorYJMZ0ODU3UMwuOkR58ieuCE4IFp6tXKQIG0wAethHyx5jMWSRGxRVq+OkAtMTLEhfEfiEauQ3sIHlbEOWrmHYwWBAHTkJj64zGYn6O9ESO5E940k7/L5dLYipPqMdATPUjnjzGYDMAVXIMg7E73HyO+G+Uqd4IYL8MyFg2Dc/bGYzEysTSui09MCVDSVJsYYi/8A9friZK/dq5pgIAoe25LA7k3tMf2xmMxpeGQVxiqMzltRXQ1GACDIIYgbctx8sJiCF1TJgCfIWA+UYzGYVhls2aqYH3viZUv52v8AfrjMZhRfSZ6cuJ5+XW+I69GI+Xym+MxmAgsnqZQFAZvcfLGZel4GkzpHP7tjMZjGJq1IFdtgD8+WPMnVBJBUHwk35QYtjzGYIArLnSTHIhT57/2+98NWpaoM9IsLeh+fzx5jMYwty+UGYqOWgFLWG8e/PDAZUAkevIfXGYzDIDCf4fVlxUkSoZYiZj/FvYHrNZFEHWzEnSVMbAySP2nzx5jMbj2Gekf/2Q=="/>
          <p:cNvSpPr>
            <a:spLocks noChangeAspect="1" noChangeArrowheads="1"/>
          </p:cNvSpPr>
          <p:nvPr/>
        </p:nvSpPr>
        <p:spPr bwMode="auto">
          <a:xfrm>
            <a:off x="63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150" name="Picture 6" descr="http://3.bp.blogspot.com/-_7dyOGna-xM/Thgd-MLG6ZI/AAAAAAAAAb4/n5525zsBzRc/s1600/carik.net.jpg">
            <a:hlinkClick r:id="rId4"/>
          </p:cNvPr>
          <p:cNvPicPr>
            <a:picLocks noChangeAspect="1" noChangeArrowheads="1"/>
          </p:cNvPicPr>
          <p:nvPr/>
        </p:nvPicPr>
        <p:blipFill>
          <a:blip r:embed="rId5"/>
          <a:srcRect/>
          <a:stretch>
            <a:fillRect/>
          </a:stretch>
        </p:blipFill>
        <p:spPr bwMode="auto">
          <a:xfrm>
            <a:off x="953875" y="2708921"/>
            <a:ext cx="2826037" cy="3768048"/>
          </a:xfrm>
          <a:prstGeom prst="rect">
            <a:avLst/>
          </a:prstGeom>
          <a:noFill/>
        </p:spPr>
      </p:pic>
    </p:spTree>
    <p:extLst>
      <p:ext uri="{BB962C8B-B14F-4D97-AF65-F5344CB8AC3E}">
        <p14:creationId xmlns:p14="http://schemas.microsoft.com/office/powerpoint/2010/main" val="22289269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78118" y="244966"/>
            <a:ext cx="8319298" cy="1815882"/>
          </a:xfrm>
          <a:prstGeom prst="rect">
            <a:avLst/>
          </a:prstGeom>
        </p:spPr>
        <p:txBody>
          <a:bodyPr wrap="square">
            <a:spAutoFit/>
          </a:bodyPr>
          <a:lstStyle/>
          <a:p>
            <a:pPr>
              <a:buFont typeface="Wingdings" pitchFamily="2" charset="2"/>
              <a:buChar char="v"/>
            </a:pPr>
            <a:r>
              <a:rPr lang="tr-TR" sz="2800" b="1" dirty="0">
                <a:solidFill>
                  <a:srgbClr val="FF0000"/>
                </a:solidFill>
              </a:rPr>
              <a:t>Cilt sanatına gelince</a:t>
            </a:r>
            <a:r>
              <a:rPr lang="tr-TR" sz="2800" dirty="0">
                <a:solidFill>
                  <a:srgbClr val="FF0000"/>
                </a:solidFill>
              </a:rPr>
              <a:t>, </a:t>
            </a:r>
            <a:endParaRPr lang="tr-TR" sz="2800" dirty="0" smtClean="0">
              <a:solidFill>
                <a:srgbClr val="FF0000"/>
              </a:solidFill>
            </a:endParaRPr>
          </a:p>
          <a:p>
            <a:pPr>
              <a:buFont typeface="Wingdings" pitchFamily="2" charset="2"/>
              <a:buChar char="v"/>
            </a:pPr>
            <a:r>
              <a:rPr lang="tr-TR" sz="2800" dirty="0"/>
              <a:t>B</a:t>
            </a:r>
            <a:r>
              <a:rPr lang="tr-TR" sz="2800" dirty="0" smtClean="0"/>
              <a:t>u </a:t>
            </a:r>
            <a:r>
              <a:rPr lang="tr-TR" sz="2800" dirty="0"/>
              <a:t>sanat </a:t>
            </a:r>
            <a:r>
              <a:rPr lang="tr-TR" sz="2800" dirty="0" smtClean="0"/>
              <a:t>dalı </a:t>
            </a:r>
            <a:r>
              <a:rPr lang="tr-TR" sz="2800" dirty="0">
                <a:solidFill>
                  <a:srgbClr val="FF0000"/>
                </a:solidFill>
              </a:rPr>
              <a:t>yazma</a:t>
            </a:r>
            <a:r>
              <a:rPr lang="tr-TR" sz="2800" dirty="0"/>
              <a:t> eserler ve </a:t>
            </a:r>
            <a:r>
              <a:rPr lang="tr-TR" sz="2800" dirty="0" smtClean="0"/>
              <a:t>Kuran-ı </a:t>
            </a:r>
            <a:r>
              <a:rPr lang="tr-TR" sz="2800" dirty="0"/>
              <a:t>Kerim ile yakından </a:t>
            </a:r>
            <a:r>
              <a:rPr lang="tr-TR" sz="2800" dirty="0" smtClean="0"/>
              <a:t>ilgilidir. </a:t>
            </a:r>
            <a:endParaRPr lang="tr-TR" sz="2800" dirty="0"/>
          </a:p>
          <a:p>
            <a:pPr>
              <a:buFont typeface="Wingdings" pitchFamily="2" charset="2"/>
              <a:buChar char="v"/>
            </a:pPr>
            <a:endParaRPr lang="tr-TR" sz="2800" dirty="0"/>
          </a:p>
        </p:txBody>
      </p:sp>
      <p:pic>
        <p:nvPicPr>
          <p:cNvPr id="5122" name="Picture 2" descr="http://t3.gstatic.com/images?q=tbn:ANd9GcRsvu-7KRU5TNX7F-5GTtB5RlpTj4AxYtFjSPMoSPLjaKgrdR4Q">
            <a:hlinkClick r:id="rId2"/>
          </p:cNvPr>
          <p:cNvPicPr>
            <a:picLocks noChangeAspect="1" noChangeArrowheads="1"/>
          </p:cNvPicPr>
          <p:nvPr/>
        </p:nvPicPr>
        <p:blipFill>
          <a:blip r:embed="rId3"/>
          <a:srcRect/>
          <a:stretch>
            <a:fillRect/>
          </a:stretch>
        </p:blipFill>
        <p:spPr bwMode="auto">
          <a:xfrm>
            <a:off x="1564479" y="2060848"/>
            <a:ext cx="5904656" cy="4207069"/>
          </a:xfrm>
          <a:prstGeom prst="rect">
            <a:avLst/>
          </a:prstGeom>
          <a:noFill/>
        </p:spPr>
      </p:pic>
    </p:spTree>
    <p:extLst>
      <p:ext uri="{BB962C8B-B14F-4D97-AF65-F5344CB8AC3E}">
        <p14:creationId xmlns:p14="http://schemas.microsoft.com/office/powerpoint/2010/main" val="22289269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7584" y="548680"/>
            <a:ext cx="7344816" cy="1384995"/>
          </a:xfrm>
          <a:prstGeom prst="rect">
            <a:avLst/>
          </a:prstGeom>
        </p:spPr>
        <p:txBody>
          <a:bodyPr wrap="square">
            <a:spAutoFit/>
          </a:bodyPr>
          <a:lstStyle/>
          <a:p>
            <a:pPr>
              <a:buFont typeface="Wingdings" pitchFamily="2" charset="2"/>
              <a:buChar char="v"/>
            </a:pPr>
            <a:r>
              <a:rPr lang="tr-TR" sz="2800" dirty="0">
                <a:solidFill>
                  <a:srgbClr val="FF0000"/>
                </a:solidFill>
              </a:rPr>
              <a:t>Kuran’ın</a:t>
            </a:r>
            <a:r>
              <a:rPr lang="tr-TR" sz="2800" dirty="0"/>
              <a:t> çoğaltılması ihtiyacı ve yazma eserlerin yaygınlaşması cilt sanatının gelişimini olumlu yönde etkilemiştir.</a:t>
            </a:r>
          </a:p>
        </p:txBody>
      </p:sp>
      <p:pic>
        <p:nvPicPr>
          <p:cNvPr id="3074" name="Picture 2" descr="Kur'an ayetleri kürek kemiğine mi yazılıyordu? – Turkish 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76872"/>
            <a:ext cx="7773888" cy="415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44506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04044" y="439050"/>
            <a:ext cx="8250140" cy="1384995"/>
          </a:xfrm>
          <a:prstGeom prst="rect">
            <a:avLst/>
          </a:prstGeom>
        </p:spPr>
        <p:txBody>
          <a:bodyPr wrap="square">
            <a:spAutoFit/>
          </a:bodyPr>
          <a:lstStyle/>
          <a:p>
            <a:pPr>
              <a:buFont typeface="Wingdings" pitchFamily="2" charset="2"/>
              <a:buChar char="v"/>
            </a:pPr>
            <a:r>
              <a:rPr lang="tr-TR" sz="2800" dirty="0"/>
              <a:t>Cilt yapımında başta </a:t>
            </a:r>
            <a:r>
              <a:rPr lang="tr-TR" sz="2800" dirty="0">
                <a:solidFill>
                  <a:srgbClr val="FF0000"/>
                </a:solidFill>
              </a:rPr>
              <a:t>sahtiyan</a:t>
            </a:r>
            <a:r>
              <a:rPr lang="tr-TR" sz="2800" dirty="0"/>
              <a:t> denilen keçi derisi olmak üzere, ceylan ve deve derileri kullanılmıştır. </a:t>
            </a:r>
          </a:p>
          <a:p>
            <a:pPr>
              <a:buFont typeface="Wingdings" pitchFamily="2" charset="2"/>
              <a:buChar char="v"/>
            </a:pPr>
            <a:endParaRPr lang="tr-TR" sz="2800" dirty="0"/>
          </a:p>
        </p:txBody>
      </p:sp>
      <p:pic>
        <p:nvPicPr>
          <p:cNvPr id="4098" name="Picture 2" descr="http://www.hatdergisi.com/HAT%20DERGİSİ/CİLT%20SANATI/ESERLER/1.jpg">
            <a:hlinkClick r:id="rId2"/>
          </p:cNvPr>
          <p:cNvPicPr>
            <a:picLocks noChangeAspect="1" noChangeArrowheads="1"/>
          </p:cNvPicPr>
          <p:nvPr/>
        </p:nvPicPr>
        <p:blipFill>
          <a:blip r:embed="rId3"/>
          <a:srcRect/>
          <a:stretch>
            <a:fillRect/>
          </a:stretch>
        </p:blipFill>
        <p:spPr bwMode="auto">
          <a:xfrm>
            <a:off x="1043608" y="1859905"/>
            <a:ext cx="6624736" cy="4653877"/>
          </a:xfrm>
          <a:prstGeom prst="rect">
            <a:avLst/>
          </a:prstGeom>
          <a:noFill/>
        </p:spPr>
      </p:pic>
    </p:spTree>
    <p:extLst>
      <p:ext uri="{BB962C8B-B14F-4D97-AF65-F5344CB8AC3E}">
        <p14:creationId xmlns:p14="http://schemas.microsoft.com/office/powerpoint/2010/main" val="221143015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3792" y="785794"/>
            <a:ext cx="4143404" cy="5262979"/>
          </a:xfrm>
          <a:prstGeom prst="rect">
            <a:avLst/>
          </a:prstGeom>
        </p:spPr>
        <p:txBody>
          <a:bodyPr wrap="square">
            <a:spAutoFit/>
          </a:bodyPr>
          <a:lstStyle/>
          <a:p>
            <a:pPr>
              <a:buFont typeface="Wingdings" pitchFamily="2" charset="2"/>
              <a:buChar char="v"/>
            </a:pPr>
            <a:r>
              <a:rPr lang="tr-TR" sz="2800" b="1" dirty="0"/>
              <a:t>Cildi oluşturan kısımlar:</a:t>
            </a:r>
          </a:p>
          <a:p>
            <a:pPr>
              <a:buFont typeface="Wingdings" pitchFamily="2" charset="2"/>
              <a:buChar char="Ø"/>
            </a:pPr>
            <a:r>
              <a:rPr lang="tr-TR" sz="2800" dirty="0"/>
              <a:t> </a:t>
            </a:r>
            <a:r>
              <a:rPr lang="tr-TR" sz="2800" dirty="0">
                <a:solidFill>
                  <a:srgbClr val="FF0000"/>
                </a:solidFill>
              </a:rPr>
              <a:t>üst kapak: </a:t>
            </a:r>
            <a:r>
              <a:rPr lang="tr-TR" sz="2800" dirty="0"/>
              <a:t>kitabın üst kısmı </a:t>
            </a:r>
          </a:p>
          <a:p>
            <a:pPr>
              <a:buFont typeface="Wingdings" pitchFamily="2" charset="2"/>
              <a:buChar char="Ø"/>
            </a:pPr>
            <a:r>
              <a:rPr lang="tr-TR" sz="2800" dirty="0"/>
              <a:t> </a:t>
            </a:r>
            <a:r>
              <a:rPr lang="tr-TR" sz="2800" dirty="0">
                <a:solidFill>
                  <a:srgbClr val="FF0000"/>
                </a:solidFill>
              </a:rPr>
              <a:t>alt kapak: </a:t>
            </a:r>
            <a:r>
              <a:rPr lang="tr-TR" sz="2800" dirty="0"/>
              <a:t>kitabın</a:t>
            </a:r>
            <a:r>
              <a:rPr lang="tr-TR" sz="2800" dirty="0">
                <a:solidFill>
                  <a:srgbClr val="FF0000"/>
                </a:solidFill>
              </a:rPr>
              <a:t> </a:t>
            </a:r>
            <a:r>
              <a:rPr lang="tr-TR" sz="2800" dirty="0"/>
              <a:t>alt kısmı</a:t>
            </a:r>
          </a:p>
          <a:p>
            <a:pPr>
              <a:buFont typeface="Wingdings" pitchFamily="2" charset="2"/>
              <a:buChar char="Ø"/>
            </a:pPr>
            <a:r>
              <a:rPr lang="tr-TR" sz="2800" dirty="0"/>
              <a:t> </a:t>
            </a:r>
            <a:r>
              <a:rPr lang="tr-TR" sz="2800" dirty="0">
                <a:solidFill>
                  <a:srgbClr val="FF0000"/>
                </a:solidFill>
              </a:rPr>
              <a:t>sırt </a:t>
            </a:r>
            <a:r>
              <a:rPr lang="tr-TR" sz="2800" dirty="0"/>
              <a:t> </a:t>
            </a:r>
          </a:p>
          <a:p>
            <a:pPr>
              <a:buFont typeface="Wingdings" pitchFamily="2" charset="2"/>
              <a:buChar char="Ø"/>
            </a:pPr>
            <a:r>
              <a:rPr lang="tr-TR" sz="2800" dirty="0"/>
              <a:t> </a:t>
            </a:r>
            <a:r>
              <a:rPr lang="tr-TR" sz="2800" dirty="0" err="1">
                <a:solidFill>
                  <a:srgbClr val="FF0000"/>
                </a:solidFill>
              </a:rPr>
              <a:t>mikleb</a:t>
            </a:r>
            <a:r>
              <a:rPr lang="tr-TR" sz="2800" dirty="0">
                <a:solidFill>
                  <a:srgbClr val="FF0000"/>
                </a:solidFill>
              </a:rPr>
              <a:t>: </a:t>
            </a:r>
            <a:r>
              <a:rPr lang="tr-TR" sz="2800" dirty="0"/>
              <a:t>kitabın üst kapağı ile kitap arasına giren alt kapağın uzantısı,</a:t>
            </a:r>
          </a:p>
          <a:p>
            <a:pPr>
              <a:buFont typeface="Wingdings" pitchFamily="2" charset="2"/>
              <a:buChar char="Ø"/>
            </a:pPr>
            <a:r>
              <a:rPr lang="tr-TR" sz="2800" dirty="0"/>
              <a:t> </a:t>
            </a:r>
            <a:r>
              <a:rPr lang="tr-TR" sz="2800" dirty="0" err="1">
                <a:solidFill>
                  <a:srgbClr val="FF0000"/>
                </a:solidFill>
              </a:rPr>
              <a:t>sertap</a:t>
            </a:r>
            <a:r>
              <a:rPr lang="tr-TR" sz="2800" dirty="0">
                <a:solidFill>
                  <a:srgbClr val="FF0000"/>
                </a:solidFill>
              </a:rPr>
              <a:t>: </a:t>
            </a:r>
            <a:r>
              <a:rPr lang="tr-TR" sz="2800" dirty="0" err="1"/>
              <a:t>miklebi</a:t>
            </a:r>
            <a:r>
              <a:rPr lang="tr-TR" sz="2800" dirty="0"/>
              <a:t> alt kapağa bağlayan ve sırtın karşısına düşen kısım</a:t>
            </a:r>
          </a:p>
        </p:txBody>
      </p:sp>
      <p:pic>
        <p:nvPicPr>
          <p:cNvPr id="239618" name="Picture 2" descr="http://i.onbesyirmibes.org/image/2012/12/03/319400.gif">
            <a:hlinkClick r:id="rId2"/>
          </p:cNvPr>
          <p:cNvPicPr>
            <a:picLocks noChangeAspect="1" noChangeArrowheads="1"/>
          </p:cNvPicPr>
          <p:nvPr/>
        </p:nvPicPr>
        <p:blipFill>
          <a:blip r:embed="rId3"/>
          <a:srcRect/>
          <a:stretch>
            <a:fillRect/>
          </a:stretch>
        </p:blipFill>
        <p:spPr bwMode="auto">
          <a:xfrm>
            <a:off x="4427984" y="1789600"/>
            <a:ext cx="4439004" cy="3079560"/>
          </a:xfrm>
          <a:prstGeom prst="rect">
            <a:avLst/>
          </a:prstGeom>
          <a:noFill/>
        </p:spPr>
      </p:pic>
      <p:sp>
        <p:nvSpPr>
          <p:cNvPr id="4" name="3 Metin kutusu"/>
          <p:cNvSpPr txBox="1"/>
          <p:nvPr/>
        </p:nvSpPr>
        <p:spPr>
          <a:xfrm>
            <a:off x="5286380" y="1357298"/>
            <a:ext cx="1096647" cy="369332"/>
          </a:xfrm>
          <a:prstGeom prst="rect">
            <a:avLst/>
          </a:prstGeom>
          <a:noFill/>
        </p:spPr>
        <p:txBody>
          <a:bodyPr wrap="none" rtlCol="0">
            <a:spAutoFit/>
          </a:bodyPr>
          <a:lstStyle/>
          <a:p>
            <a:r>
              <a:rPr lang="tr-TR" dirty="0"/>
              <a:t>Üst kapak</a:t>
            </a:r>
          </a:p>
        </p:txBody>
      </p:sp>
      <p:sp>
        <p:nvSpPr>
          <p:cNvPr id="5" name="4 Metin kutusu"/>
          <p:cNvSpPr txBox="1"/>
          <p:nvPr/>
        </p:nvSpPr>
        <p:spPr>
          <a:xfrm>
            <a:off x="6286512" y="5072074"/>
            <a:ext cx="1047916" cy="369332"/>
          </a:xfrm>
          <a:prstGeom prst="rect">
            <a:avLst/>
          </a:prstGeom>
          <a:noFill/>
        </p:spPr>
        <p:txBody>
          <a:bodyPr wrap="none" rtlCol="0">
            <a:spAutoFit/>
          </a:bodyPr>
          <a:lstStyle/>
          <a:p>
            <a:r>
              <a:rPr lang="tr-TR" dirty="0"/>
              <a:t>Alt kapak</a:t>
            </a:r>
          </a:p>
        </p:txBody>
      </p:sp>
      <p:sp>
        <p:nvSpPr>
          <p:cNvPr id="6" name="5 Metin kutusu"/>
          <p:cNvSpPr txBox="1"/>
          <p:nvPr/>
        </p:nvSpPr>
        <p:spPr>
          <a:xfrm>
            <a:off x="6737116" y="995574"/>
            <a:ext cx="484428" cy="369332"/>
          </a:xfrm>
          <a:prstGeom prst="rect">
            <a:avLst/>
          </a:prstGeom>
          <a:noFill/>
        </p:spPr>
        <p:txBody>
          <a:bodyPr wrap="none" rtlCol="0">
            <a:spAutoFit/>
          </a:bodyPr>
          <a:lstStyle/>
          <a:p>
            <a:r>
              <a:rPr lang="tr-TR" dirty="0"/>
              <a:t>sırt</a:t>
            </a:r>
          </a:p>
        </p:txBody>
      </p:sp>
      <p:sp>
        <p:nvSpPr>
          <p:cNvPr id="7" name="6 Metin kutusu"/>
          <p:cNvSpPr txBox="1"/>
          <p:nvPr/>
        </p:nvSpPr>
        <p:spPr>
          <a:xfrm>
            <a:off x="7572396" y="1318708"/>
            <a:ext cx="829073" cy="369332"/>
          </a:xfrm>
          <a:prstGeom prst="rect">
            <a:avLst/>
          </a:prstGeom>
          <a:noFill/>
        </p:spPr>
        <p:txBody>
          <a:bodyPr wrap="none" rtlCol="0">
            <a:spAutoFit/>
          </a:bodyPr>
          <a:lstStyle/>
          <a:p>
            <a:r>
              <a:rPr lang="tr-TR" dirty="0" err="1"/>
              <a:t>Mikleb</a:t>
            </a:r>
            <a:endParaRPr lang="tr-TR" dirty="0"/>
          </a:p>
        </p:txBody>
      </p:sp>
      <p:sp>
        <p:nvSpPr>
          <p:cNvPr id="8" name="7 Metin kutusu"/>
          <p:cNvSpPr txBox="1"/>
          <p:nvPr/>
        </p:nvSpPr>
        <p:spPr>
          <a:xfrm>
            <a:off x="7572396" y="5000636"/>
            <a:ext cx="792589" cy="369332"/>
          </a:xfrm>
          <a:prstGeom prst="rect">
            <a:avLst/>
          </a:prstGeom>
          <a:noFill/>
        </p:spPr>
        <p:txBody>
          <a:bodyPr wrap="none" rtlCol="0">
            <a:spAutoFit/>
          </a:bodyPr>
          <a:lstStyle/>
          <a:p>
            <a:r>
              <a:rPr lang="tr-TR" dirty="0"/>
              <a:t>Sertap</a:t>
            </a:r>
          </a:p>
        </p:txBody>
      </p:sp>
      <p:cxnSp>
        <p:nvCxnSpPr>
          <p:cNvPr id="10" name="9 Düz Ok Bağlayıcısı"/>
          <p:cNvCxnSpPr/>
          <p:nvPr/>
        </p:nvCxnSpPr>
        <p:spPr>
          <a:xfrm rot="16200000" flipV="1">
            <a:off x="5322099" y="2178835"/>
            <a:ext cx="92869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Düz Ok Bağlayıcısı"/>
          <p:cNvCxnSpPr/>
          <p:nvPr/>
        </p:nvCxnSpPr>
        <p:spPr>
          <a:xfrm flipV="1">
            <a:off x="6286512" y="1364906"/>
            <a:ext cx="523958" cy="14499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Düz Ok Bağlayıcısı"/>
          <p:cNvCxnSpPr/>
          <p:nvPr/>
        </p:nvCxnSpPr>
        <p:spPr>
          <a:xfrm rot="16200000" flipH="1">
            <a:off x="7459070" y="4485814"/>
            <a:ext cx="78581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Düz Ok Bağlayıcısı"/>
          <p:cNvCxnSpPr>
            <a:endCxn id="7" idx="2"/>
          </p:cNvCxnSpPr>
          <p:nvPr/>
        </p:nvCxnSpPr>
        <p:spPr>
          <a:xfrm rot="5400000" flipH="1" flipV="1">
            <a:off x="7642859" y="1974767"/>
            <a:ext cx="630800" cy="57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Düz Ok Bağlayıcısı"/>
          <p:cNvCxnSpPr>
            <a:endCxn id="5" idx="0"/>
          </p:cNvCxnSpPr>
          <p:nvPr/>
        </p:nvCxnSpPr>
        <p:spPr>
          <a:xfrm rot="5400000">
            <a:off x="6405615" y="4476797"/>
            <a:ext cx="1000132" cy="190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430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00100" y="1214422"/>
            <a:ext cx="6984776" cy="1815882"/>
          </a:xfrm>
          <a:prstGeom prst="rect">
            <a:avLst/>
          </a:prstGeom>
        </p:spPr>
        <p:txBody>
          <a:bodyPr wrap="square">
            <a:spAutoFit/>
          </a:bodyPr>
          <a:lstStyle/>
          <a:p>
            <a:pPr marL="457200" indent="-457200" algn="just">
              <a:buFont typeface="Wingdings" pitchFamily="2" charset="2"/>
              <a:buChar char="§"/>
            </a:pPr>
            <a:r>
              <a:rPr lang="tr-TR" sz="2800" dirty="0" smtClean="0"/>
              <a:t>Mesela Abbasi </a:t>
            </a:r>
            <a:r>
              <a:rPr lang="tr-TR" sz="2800" dirty="0"/>
              <a:t>sanatında, özellikle </a:t>
            </a:r>
            <a:r>
              <a:rPr lang="tr-TR" sz="2800" dirty="0" err="1">
                <a:solidFill>
                  <a:srgbClr val="FF0000"/>
                </a:solidFill>
              </a:rPr>
              <a:t>Samarra</a:t>
            </a:r>
            <a:r>
              <a:rPr lang="tr-TR" sz="2800" dirty="0"/>
              <a:t> </a:t>
            </a:r>
            <a:r>
              <a:rPr lang="tr-TR" sz="2800" dirty="0">
                <a:solidFill>
                  <a:srgbClr val="FF0000"/>
                </a:solidFill>
              </a:rPr>
              <a:t>bölgesinde</a:t>
            </a:r>
            <a:r>
              <a:rPr lang="tr-TR" sz="2800" dirty="0"/>
              <a:t>, soyut şekillerle oluşturulmuş süslemelerin varlığı dikkat çekmektedir. </a:t>
            </a:r>
          </a:p>
          <a:p>
            <a:pPr marL="457200" indent="-457200" algn="just">
              <a:buFont typeface="Wingdings" pitchFamily="2" charset="2"/>
              <a:buChar char="v"/>
            </a:pPr>
            <a:endParaRPr lang="tr-TR" sz="2800" dirty="0"/>
          </a:p>
        </p:txBody>
      </p:sp>
      <p:pic>
        <p:nvPicPr>
          <p:cNvPr id="202754" name="Picture 2" descr="http://classconnection.s3.amazonaws.com/1674/flashcards/657310/jpg/studypic33.jpg">
            <a:hlinkClick r:id="rId2"/>
          </p:cNvPr>
          <p:cNvPicPr>
            <a:picLocks noChangeAspect="1" noChangeArrowheads="1"/>
          </p:cNvPicPr>
          <p:nvPr/>
        </p:nvPicPr>
        <p:blipFill>
          <a:blip r:embed="rId3"/>
          <a:srcRect/>
          <a:stretch>
            <a:fillRect/>
          </a:stretch>
        </p:blipFill>
        <p:spPr bwMode="auto">
          <a:xfrm>
            <a:off x="1571604" y="3000372"/>
            <a:ext cx="5857916" cy="3060761"/>
          </a:xfrm>
          <a:prstGeom prst="rect">
            <a:avLst/>
          </a:prstGeom>
          <a:noFill/>
        </p:spPr>
      </p:pic>
    </p:spTree>
    <p:extLst>
      <p:ext uri="{BB962C8B-B14F-4D97-AF65-F5344CB8AC3E}">
        <p14:creationId xmlns:p14="http://schemas.microsoft.com/office/powerpoint/2010/main" val="82591436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368662"/>
            <a:ext cx="8424936" cy="1384995"/>
          </a:xfrm>
          <a:prstGeom prst="rect">
            <a:avLst/>
          </a:prstGeom>
        </p:spPr>
        <p:txBody>
          <a:bodyPr wrap="square">
            <a:spAutoFit/>
          </a:bodyPr>
          <a:lstStyle/>
          <a:p>
            <a:pPr>
              <a:buFont typeface="Wingdings" pitchFamily="2" charset="2"/>
              <a:buChar char="v"/>
            </a:pPr>
            <a:r>
              <a:rPr lang="tr-TR" sz="2800" dirty="0"/>
              <a:t>Kitap yapraklarının düzgün olarak durmasını sağlayan sırt altındaki bağlayıcı örgüye </a:t>
            </a:r>
            <a:r>
              <a:rPr lang="tr-TR" sz="2800" dirty="0">
                <a:solidFill>
                  <a:srgbClr val="FF0000"/>
                </a:solidFill>
              </a:rPr>
              <a:t>şiraze</a:t>
            </a:r>
            <a:r>
              <a:rPr lang="tr-TR" sz="2800" dirty="0"/>
              <a:t> denilmektedir. </a:t>
            </a:r>
          </a:p>
          <a:p>
            <a:pPr>
              <a:buFont typeface="Wingdings" pitchFamily="2" charset="2"/>
              <a:buChar char="v"/>
            </a:pPr>
            <a:endParaRPr lang="tr-TR" sz="2800" dirty="0"/>
          </a:p>
        </p:txBody>
      </p:sp>
      <p:sp>
        <p:nvSpPr>
          <p:cNvPr id="3" name="AutoShape 2" descr="Leyl-i NİL - Şirazesi kaymak deyimi buradan geliyormuş....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0" name="Picture 2" descr="https://www.turkedebiyati.org/wp-content/uploads/siraze-e1522159719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668" y="1753657"/>
            <a:ext cx="6048672"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43015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6360" y="1396161"/>
            <a:ext cx="3096344" cy="3539430"/>
          </a:xfrm>
          <a:prstGeom prst="rect">
            <a:avLst/>
          </a:prstGeom>
        </p:spPr>
        <p:txBody>
          <a:bodyPr wrap="square">
            <a:spAutoFit/>
          </a:bodyPr>
          <a:lstStyle/>
          <a:p>
            <a:pPr>
              <a:buFont typeface="Wingdings" pitchFamily="2" charset="2"/>
              <a:buChar char="v"/>
            </a:pPr>
            <a:r>
              <a:rPr lang="tr-TR" sz="2800" dirty="0"/>
              <a:t>Yazma eserlerin daha iyi korunması amacıyla bir zarf gibi eserin konulduğu koruyucu kaplara ise </a:t>
            </a:r>
            <a:r>
              <a:rPr lang="tr-TR" sz="2800" dirty="0" err="1">
                <a:solidFill>
                  <a:srgbClr val="FF0000"/>
                </a:solidFill>
              </a:rPr>
              <a:t>cilbend</a:t>
            </a:r>
            <a:r>
              <a:rPr lang="tr-TR" sz="2800" dirty="0"/>
              <a:t> adı verilmektedir.</a:t>
            </a:r>
          </a:p>
        </p:txBody>
      </p:sp>
      <p:pic>
        <p:nvPicPr>
          <p:cNvPr id="3" name="Picture 2" descr="http://t2.gstatic.com/images?q=tbn:ANd9GcTO7SFeYSJhQ5mFK4dmL8JGMYJl0HksRCmNt99eXmqE9EAWrnOqWA">
            <a:hlinkClick r:id="rId2"/>
          </p:cNvPr>
          <p:cNvPicPr>
            <a:picLocks noChangeAspect="1" noChangeArrowheads="1"/>
          </p:cNvPicPr>
          <p:nvPr/>
        </p:nvPicPr>
        <p:blipFill>
          <a:blip r:embed="rId3"/>
          <a:srcRect/>
          <a:stretch>
            <a:fillRect/>
          </a:stretch>
        </p:blipFill>
        <p:spPr bwMode="auto">
          <a:xfrm>
            <a:off x="4131734" y="1091515"/>
            <a:ext cx="4733386" cy="4425717"/>
          </a:xfrm>
          <a:prstGeom prst="rect">
            <a:avLst/>
          </a:prstGeom>
          <a:noFill/>
        </p:spPr>
      </p:pic>
      <p:cxnSp>
        <p:nvCxnSpPr>
          <p:cNvPr id="4" name="8 Düz Ok Bağlayıcısı"/>
          <p:cNvCxnSpPr/>
          <p:nvPr/>
        </p:nvCxnSpPr>
        <p:spPr>
          <a:xfrm>
            <a:off x="2411760" y="4132550"/>
            <a:ext cx="201622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430319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unları düşün panosundaki P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196" name="Picture 4" descr="bunları düşün panosundaki P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54245"/>
            <a:ext cx="7632848" cy="3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822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46624" y="1196752"/>
            <a:ext cx="3271192" cy="4401205"/>
          </a:xfrm>
          <a:prstGeom prst="rect">
            <a:avLst/>
          </a:prstGeom>
        </p:spPr>
        <p:txBody>
          <a:bodyPr wrap="square">
            <a:spAutoFit/>
          </a:bodyPr>
          <a:lstStyle/>
          <a:p>
            <a:pPr marL="457200" indent="-457200">
              <a:buFont typeface="Wingdings" pitchFamily="2" charset="2"/>
              <a:buChar char="v"/>
            </a:pPr>
            <a:endParaRPr lang="tr-TR" sz="2800" dirty="0"/>
          </a:p>
          <a:p>
            <a:pPr marL="457200" indent="-457200">
              <a:buFont typeface="Wingdings" pitchFamily="2" charset="2"/>
              <a:buChar char="v"/>
            </a:pPr>
            <a:r>
              <a:rPr lang="tr-TR" sz="2800" dirty="0"/>
              <a:t>Yine </a:t>
            </a:r>
            <a:r>
              <a:rPr lang="tr-TR" sz="2800" dirty="0">
                <a:solidFill>
                  <a:srgbClr val="FF0000"/>
                </a:solidFill>
              </a:rPr>
              <a:t>Endülüs</a:t>
            </a:r>
            <a:r>
              <a:rPr lang="tr-TR" sz="2800" dirty="0"/>
              <a:t> </a:t>
            </a:r>
            <a:r>
              <a:rPr lang="tr-TR" sz="2800" dirty="0" err="1"/>
              <a:t>Emevi</a:t>
            </a:r>
            <a:r>
              <a:rPr lang="tr-TR" sz="2800" dirty="0"/>
              <a:t> sanatında, </a:t>
            </a:r>
            <a:r>
              <a:rPr lang="tr-TR" sz="2800" dirty="0" err="1"/>
              <a:t>Samarra</a:t>
            </a:r>
            <a:r>
              <a:rPr lang="tr-TR" sz="2800" dirty="0"/>
              <a:t> boyutuna ulaşmamakla birlikte, soyuta yaklaşan tezyinî düzenlemeler bulunmaktadır.</a:t>
            </a:r>
          </a:p>
        </p:txBody>
      </p:sp>
      <p:pic>
        <p:nvPicPr>
          <p:cNvPr id="1026" name="Picture 2" descr="ENDÜLÜS AVRUPAYI NASIL ETKİLEDİ?&#1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533114"/>
            <a:ext cx="4680520" cy="456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14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043608" y="908720"/>
            <a:ext cx="7272808" cy="4401205"/>
          </a:xfrm>
          <a:prstGeom prst="rect">
            <a:avLst/>
          </a:prstGeom>
        </p:spPr>
        <p:txBody>
          <a:bodyPr wrap="square">
            <a:spAutoFit/>
          </a:bodyPr>
          <a:lstStyle/>
          <a:p>
            <a:pPr marL="457200" indent="-457200" algn="just">
              <a:buFont typeface="Wingdings" pitchFamily="2" charset="2"/>
              <a:buChar char="v"/>
            </a:pPr>
            <a:r>
              <a:rPr lang="tr-TR" sz="2800" dirty="0"/>
              <a:t>Türk ve İslam sanatlarında görülen süslemeler, şu başlıklar altında toplanabilir:</a:t>
            </a:r>
          </a:p>
          <a:p>
            <a:pPr algn="just"/>
            <a:endParaRPr lang="tr-TR" sz="2800" dirty="0"/>
          </a:p>
          <a:p>
            <a:pPr algn="just">
              <a:buFont typeface="Wingdings" pitchFamily="2" charset="2"/>
              <a:buChar char="Ø"/>
            </a:pPr>
            <a:r>
              <a:rPr lang="tr-TR" sz="2800" b="1" dirty="0"/>
              <a:t> Geometrik/hendesi süslemeler</a:t>
            </a:r>
          </a:p>
          <a:p>
            <a:pPr algn="just">
              <a:buFont typeface="Wingdings" pitchFamily="2" charset="2"/>
              <a:buChar char="Ø"/>
            </a:pPr>
            <a:r>
              <a:rPr lang="tr-TR" sz="2800" b="1" dirty="0"/>
              <a:t> Bitkisel/nebati süslemeler</a:t>
            </a:r>
          </a:p>
          <a:p>
            <a:pPr algn="just">
              <a:buFont typeface="Wingdings" pitchFamily="2" charset="2"/>
              <a:buChar char="Ø"/>
            </a:pPr>
            <a:r>
              <a:rPr lang="tr-TR" sz="2800" b="1" dirty="0"/>
              <a:t> Figürlü </a:t>
            </a:r>
            <a:r>
              <a:rPr lang="tr-TR" sz="2800" b="1" dirty="0" smtClean="0"/>
              <a:t>süslemeler</a:t>
            </a:r>
            <a:endParaRPr lang="tr-TR" sz="2800" b="1" dirty="0"/>
          </a:p>
          <a:p>
            <a:pPr algn="just">
              <a:buFont typeface="Wingdings" pitchFamily="2" charset="2"/>
              <a:buChar char="Ø"/>
            </a:pPr>
            <a:r>
              <a:rPr lang="tr-TR" sz="2800" b="1" dirty="0"/>
              <a:t> Nesneli süslemeler</a:t>
            </a:r>
          </a:p>
          <a:p>
            <a:pPr algn="just">
              <a:buFont typeface="Wingdings" pitchFamily="2" charset="2"/>
              <a:buChar char="Ø"/>
            </a:pPr>
            <a:r>
              <a:rPr lang="tr-TR" sz="2800" b="1" dirty="0"/>
              <a:t> Rumili ve soyut süslemeler</a:t>
            </a:r>
          </a:p>
          <a:p>
            <a:pPr algn="just">
              <a:buFont typeface="Wingdings" pitchFamily="2" charset="2"/>
              <a:buChar char="Ø"/>
            </a:pPr>
            <a:r>
              <a:rPr lang="tr-TR" sz="2800" b="1" dirty="0"/>
              <a:t> Yazı süsleme (hat)</a:t>
            </a:r>
          </a:p>
          <a:p>
            <a:pPr algn="just"/>
            <a:endParaRPr lang="tr-TR" sz="2800" dirty="0"/>
          </a:p>
        </p:txBody>
      </p:sp>
    </p:spTree>
    <p:extLst>
      <p:ext uri="{BB962C8B-B14F-4D97-AF65-F5344CB8AC3E}">
        <p14:creationId xmlns:p14="http://schemas.microsoft.com/office/powerpoint/2010/main" val="3322552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28662" y="1000108"/>
            <a:ext cx="6984776" cy="1384995"/>
          </a:xfrm>
          <a:prstGeom prst="rect">
            <a:avLst/>
          </a:prstGeom>
        </p:spPr>
        <p:txBody>
          <a:bodyPr wrap="square">
            <a:spAutoFit/>
          </a:bodyPr>
          <a:lstStyle/>
          <a:p>
            <a:pPr marL="457200" indent="-457200" algn="just">
              <a:buFont typeface="Wingdings" pitchFamily="2" charset="2"/>
              <a:buChar char="v"/>
            </a:pPr>
            <a:r>
              <a:rPr lang="tr-TR" sz="2800" dirty="0"/>
              <a:t>Soyut süslemenin bir başka versiyonu </a:t>
            </a:r>
            <a:r>
              <a:rPr lang="tr-TR" sz="2800" i="1" dirty="0" err="1" smtClean="0">
                <a:solidFill>
                  <a:srgbClr val="FF0000"/>
                </a:solidFill>
              </a:rPr>
              <a:t>rûmî</a:t>
            </a:r>
            <a:r>
              <a:rPr lang="tr-TR" sz="2800" i="1" dirty="0" smtClean="0">
                <a:solidFill>
                  <a:srgbClr val="FF0000"/>
                </a:solidFill>
              </a:rPr>
              <a:t> </a:t>
            </a:r>
            <a:r>
              <a:rPr lang="tr-TR" sz="2800" dirty="0" err="1" smtClean="0"/>
              <a:t>dir</a:t>
            </a:r>
            <a:r>
              <a:rPr lang="tr-TR" sz="2800" dirty="0"/>
              <a:t>. </a:t>
            </a:r>
          </a:p>
          <a:p>
            <a:pPr marL="457200" indent="-457200" algn="just">
              <a:buFont typeface="Wingdings" pitchFamily="2" charset="2"/>
              <a:buChar char="v"/>
            </a:pPr>
            <a:endParaRPr lang="tr-TR" sz="2800" dirty="0"/>
          </a:p>
        </p:txBody>
      </p:sp>
      <p:pic>
        <p:nvPicPr>
          <p:cNvPr id="199682" name="Picture 2" descr="http://ahsaptasabirizleri.com/ANA_SAYFA/geleneksel_motiflerimiz/poıuyt-k55.jpg">
            <a:hlinkClick r:id="rId2"/>
          </p:cNvPr>
          <p:cNvPicPr>
            <a:picLocks noChangeAspect="1" noChangeArrowheads="1"/>
          </p:cNvPicPr>
          <p:nvPr/>
        </p:nvPicPr>
        <p:blipFill>
          <a:blip r:embed="rId3"/>
          <a:srcRect/>
          <a:stretch>
            <a:fillRect/>
          </a:stretch>
        </p:blipFill>
        <p:spPr bwMode="auto">
          <a:xfrm>
            <a:off x="928662" y="2928934"/>
            <a:ext cx="7429554" cy="1714512"/>
          </a:xfrm>
          <a:prstGeom prst="rect">
            <a:avLst/>
          </a:prstGeom>
          <a:noFill/>
        </p:spPr>
      </p:pic>
    </p:spTree>
    <p:extLst>
      <p:ext uri="{BB962C8B-B14F-4D97-AF65-F5344CB8AC3E}">
        <p14:creationId xmlns:p14="http://schemas.microsoft.com/office/powerpoint/2010/main" val="3632975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00100" y="714356"/>
            <a:ext cx="6984776" cy="3539430"/>
          </a:xfrm>
          <a:prstGeom prst="rect">
            <a:avLst/>
          </a:prstGeom>
        </p:spPr>
        <p:txBody>
          <a:bodyPr wrap="square">
            <a:spAutoFit/>
          </a:bodyPr>
          <a:lstStyle/>
          <a:p>
            <a:pPr marL="457200" indent="-457200" algn="just">
              <a:buFont typeface="Wingdings" pitchFamily="2" charset="2"/>
              <a:buChar char="v"/>
            </a:pPr>
            <a:r>
              <a:rPr lang="tr-TR" sz="2800" dirty="0"/>
              <a:t>Anadolu Türk Sanatında kendini gösteren bu motifin </a:t>
            </a:r>
            <a:r>
              <a:rPr lang="tr-TR" sz="2800" dirty="0">
                <a:solidFill>
                  <a:srgbClr val="FF0000"/>
                </a:solidFill>
              </a:rPr>
              <a:t>kaynağı</a:t>
            </a:r>
            <a:r>
              <a:rPr lang="tr-TR" sz="2800" dirty="0"/>
              <a:t> noktasında farklı görüşler vardır. </a:t>
            </a:r>
          </a:p>
          <a:p>
            <a:pPr marL="457200" indent="-457200" algn="just">
              <a:buFont typeface="Wingdings" pitchFamily="2" charset="2"/>
              <a:buChar char="v"/>
            </a:pPr>
            <a:endParaRPr lang="tr-TR" sz="2800" dirty="0"/>
          </a:p>
          <a:p>
            <a:pPr marL="457200" indent="-457200" algn="just">
              <a:buFont typeface="Wingdings" pitchFamily="2" charset="2"/>
              <a:buChar char="v"/>
            </a:pPr>
            <a:endParaRPr lang="tr-TR" sz="2800" dirty="0"/>
          </a:p>
          <a:p>
            <a:pPr marL="457200" indent="-457200" algn="just">
              <a:buFont typeface="Wingdings" pitchFamily="2" charset="2"/>
              <a:buChar char="v"/>
            </a:pPr>
            <a:r>
              <a:rPr lang="tr-TR" sz="2800" dirty="0"/>
              <a:t>Bazılarına göre bu motif, ortadan ikiye ayrılmış </a:t>
            </a:r>
            <a:r>
              <a:rPr lang="tr-TR" sz="2800" dirty="0" err="1">
                <a:solidFill>
                  <a:srgbClr val="FF0000"/>
                </a:solidFill>
              </a:rPr>
              <a:t>palmet</a:t>
            </a:r>
            <a:r>
              <a:rPr lang="tr-TR" sz="2800" dirty="0"/>
              <a:t> motifinin değişmesiyle oluşmuştur. </a:t>
            </a:r>
          </a:p>
        </p:txBody>
      </p:sp>
      <p:pic>
        <p:nvPicPr>
          <p:cNvPr id="234498" name="Picture 2" descr="http://www.hatdergisi.com/HAT%20DERGİSİ/Ebru%20Çeşitleri/New_Folder/clip_image001.jpg">
            <a:hlinkClick r:id="rId2"/>
          </p:cNvPr>
          <p:cNvPicPr>
            <a:picLocks noChangeAspect="1" noChangeArrowheads="1"/>
          </p:cNvPicPr>
          <p:nvPr/>
        </p:nvPicPr>
        <p:blipFill>
          <a:blip r:embed="rId3"/>
          <a:srcRect/>
          <a:stretch>
            <a:fillRect/>
          </a:stretch>
        </p:blipFill>
        <p:spPr bwMode="auto">
          <a:xfrm>
            <a:off x="3071802" y="4572008"/>
            <a:ext cx="3114675" cy="1743076"/>
          </a:xfrm>
          <a:prstGeom prst="rect">
            <a:avLst/>
          </a:prstGeom>
          <a:noFill/>
        </p:spPr>
      </p:pic>
      <p:cxnSp>
        <p:nvCxnSpPr>
          <p:cNvPr id="5" name="4 Düz Bağlayıcı"/>
          <p:cNvCxnSpPr/>
          <p:nvPr/>
        </p:nvCxnSpPr>
        <p:spPr>
          <a:xfrm rot="5400000">
            <a:off x="2678099" y="5464983"/>
            <a:ext cx="2358248" cy="79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32975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9552" y="642918"/>
            <a:ext cx="8208912" cy="2246769"/>
          </a:xfrm>
          <a:prstGeom prst="rect">
            <a:avLst/>
          </a:prstGeom>
        </p:spPr>
        <p:txBody>
          <a:bodyPr wrap="square">
            <a:spAutoFit/>
          </a:bodyPr>
          <a:lstStyle/>
          <a:p>
            <a:pPr marL="457200" indent="-457200" algn="just">
              <a:buFont typeface="Wingdings" pitchFamily="2" charset="2"/>
              <a:buChar char="v"/>
            </a:pPr>
            <a:r>
              <a:rPr lang="tr-TR" sz="2800" dirty="0"/>
              <a:t>Kimilerine göre ise </a:t>
            </a:r>
            <a:r>
              <a:rPr lang="tr-TR" sz="2800" dirty="0">
                <a:solidFill>
                  <a:srgbClr val="FF0000"/>
                </a:solidFill>
              </a:rPr>
              <a:t>kuşların</a:t>
            </a:r>
            <a:r>
              <a:rPr lang="tr-TR" sz="2800" dirty="0"/>
              <a:t> ve </a:t>
            </a:r>
            <a:r>
              <a:rPr lang="tr-TR" sz="2800" dirty="0" err="1" smtClean="0">
                <a:solidFill>
                  <a:srgbClr val="FF0000"/>
                </a:solidFill>
              </a:rPr>
              <a:t>esatîrî</a:t>
            </a:r>
            <a:r>
              <a:rPr lang="tr-TR" sz="2800" dirty="0" smtClean="0">
                <a:solidFill>
                  <a:srgbClr val="FF0000"/>
                </a:solidFill>
              </a:rPr>
              <a:t>/</a:t>
            </a:r>
            <a:r>
              <a:rPr lang="tr-TR" sz="2800" dirty="0" err="1" smtClean="0">
                <a:solidFill>
                  <a:srgbClr val="FF0000"/>
                </a:solidFill>
              </a:rPr>
              <a:t>efsânevi</a:t>
            </a:r>
            <a:r>
              <a:rPr lang="tr-TR" sz="2800" dirty="0" smtClean="0"/>
              <a:t> </a:t>
            </a:r>
            <a:r>
              <a:rPr lang="tr-TR" sz="2800" dirty="0"/>
              <a:t>hayvanların kanatları bu motife ilham kaynağı olmuştur. </a:t>
            </a:r>
          </a:p>
          <a:p>
            <a:pPr marL="457200" indent="-457200" algn="just">
              <a:buFont typeface="Wingdings" pitchFamily="2" charset="2"/>
              <a:buChar char="v"/>
            </a:pPr>
            <a:endParaRPr lang="tr-TR" sz="2800" dirty="0"/>
          </a:p>
          <a:p>
            <a:pPr marL="457200" indent="-457200" algn="just">
              <a:buFont typeface="Wingdings" pitchFamily="2" charset="2"/>
              <a:buChar char="v"/>
            </a:pPr>
            <a:endParaRPr lang="tr-TR" sz="2800" dirty="0"/>
          </a:p>
        </p:txBody>
      </p:sp>
      <p:pic>
        <p:nvPicPr>
          <p:cNvPr id="3" name="Picture 2" descr="http://img353.imageshack.us/img353/3951/motif37mz.jpg">
            <a:hlinkClick r:id="rId2"/>
          </p:cNvPr>
          <p:cNvPicPr>
            <a:picLocks noChangeAspect="1" noChangeArrowheads="1"/>
          </p:cNvPicPr>
          <p:nvPr/>
        </p:nvPicPr>
        <p:blipFill>
          <a:blip r:embed="rId3"/>
          <a:srcRect/>
          <a:stretch>
            <a:fillRect/>
          </a:stretch>
        </p:blipFill>
        <p:spPr bwMode="auto">
          <a:xfrm>
            <a:off x="785786" y="2428868"/>
            <a:ext cx="2643206" cy="3763611"/>
          </a:xfrm>
          <a:prstGeom prst="rect">
            <a:avLst/>
          </a:prstGeom>
          <a:noFill/>
        </p:spPr>
      </p:pic>
      <p:pic>
        <p:nvPicPr>
          <p:cNvPr id="4" name="Picture 4" descr="http://www.motiftr.com/iys/images/Rumi-2tr.jpg">
            <a:hlinkClick r:id="rId4"/>
          </p:cNvPr>
          <p:cNvPicPr>
            <a:picLocks noChangeAspect="1" noChangeArrowheads="1"/>
          </p:cNvPicPr>
          <p:nvPr/>
        </p:nvPicPr>
        <p:blipFill>
          <a:blip r:embed="rId5"/>
          <a:srcRect/>
          <a:stretch>
            <a:fillRect/>
          </a:stretch>
        </p:blipFill>
        <p:spPr bwMode="auto">
          <a:xfrm>
            <a:off x="3929058" y="3214686"/>
            <a:ext cx="4464875" cy="1785950"/>
          </a:xfrm>
          <a:prstGeom prst="rect">
            <a:avLst/>
          </a:prstGeom>
          <a:noFill/>
        </p:spPr>
      </p:pic>
    </p:spTree>
    <p:extLst>
      <p:ext uri="{BB962C8B-B14F-4D97-AF65-F5344CB8AC3E}">
        <p14:creationId xmlns:p14="http://schemas.microsoft.com/office/powerpoint/2010/main" val="114523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1538" y="785794"/>
            <a:ext cx="7244878" cy="2554545"/>
          </a:xfrm>
          <a:prstGeom prst="rect">
            <a:avLst/>
          </a:prstGeom>
        </p:spPr>
        <p:txBody>
          <a:bodyPr wrap="square">
            <a:spAutoFit/>
          </a:bodyPr>
          <a:lstStyle/>
          <a:p>
            <a:pPr algn="just"/>
            <a:r>
              <a:rPr lang="tr-TR" sz="3200" b="1" dirty="0">
                <a:solidFill>
                  <a:srgbClr val="FF0000"/>
                </a:solidFill>
              </a:rPr>
              <a:t>Yazı </a:t>
            </a:r>
            <a:r>
              <a:rPr lang="tr-TR" sz="3200" b="1" dirty="0" smtClean="0">
                <a:solidFill>
                  <a:srgbClr val="FF0000"/>
                </a:solidFill>
              </a:rPr>
              <a:t>süsleme </a:t>
            </a:r>
            <a:r>
              <a:rPr lang="tr-TR" sz="3200" b="1" dirty="0">
                <a:solidFill>
                  <a:srgbClr val="FF0000"/>
                </a:solidFill>
              </a:rPr>
              <a:t>(hat)</a:t>
            </a:r>
            <a:r>
              <a:rPr lang="tr-TR" sz="3200" dirty="0">
                <a:solidFill>
                  <a:srgbClr val="FF0000"/>
                </a:solidFill>
              </a:rPr>
              <a:t>:</a:t>
            </a:r>
            <a:r>
              <a:rPr lang="tr-TR" sz="3200" b="1" dirty="0">
                <a:solidFill>
                  <a:srgbClr val="FF0000"/>
                </a:solidFill>
              </a:rPr>
              <a:t> </a:t>
            </a:r>
          </a:p>
          <a:p>
            <a:pPr algn="just"/>
            <a:endParaRPr lang="tr-TR" sz="3200" b="1" dirty="0"/>
          </a:p>
          <a:p>
            <a:pPr marL="285750" indent="-285750" algn="just">
              <a:buFont typeface="Wingdings" pitchFamily="2" charset="2"/>
              <a:buChar char="v"/>
            </a:pPr>
            <a:r>
              <a:rPr lang="tr-TR" sz="3200" dirty="0"/>
              <a:t>İslam tezyinatının bir başka tezyinî unsuru, </a:t>
            </a:r>
            <a:r>
              <a:rPr lang="tr-TR" sz="3200" dirty="0" smtClean="0"/>
              <a:t>Arap yazısıdır. </a:t>
            </a:r>
            <a:endParaRPr lang="tr-TR" sz="3200" dirty="0"/>
          </a:p>
          <a:p>
            <a:pPr marL="285750" indent="-285750" algn="just">
              <a:buFont typeface="Wingdings" pitchFamily="2" charset="2"/>
              <a:buChar char="v"/>
            </a:pPr>
            <a:endParaRPr lang="tr-TR" sz="3200" dirty="0"/>
          </a:p>
        </p:txBody>
      </p:sp>
      <p:pic>
        <p:nvPicPr>
          <p:cNvPr id="197634" name="Picture 2" descr="http://www.yagliboyatablolar.com.tr/userfiles/productlargeimages/product_17.jpg">
            <a:hlinkClick r:id="rId2"/>
          </p:cNvPr>
          <p:cNvPicPr>
            <a:picLocks noChangeAspect="1" noChangeArrowheads="1"/>
          </p:cNvPicPr>
          <p:nvPr/>
        </p:nvPicPr>
        <p:blipFill>
          <a:blip r:embed="rId3"/>
          <a:srcRect/>
          <a:stretch>
            <a:fillRect/>
          </a:stretch>
        </p:blipFill>
        <p:spPr bwMode="auto">
          <a:xfrm>
            <a:off x="2217967" y="3286124"/>
            <a:ext cx="4413723" cy="2951188"/>
          </a:xfrm>
          <a:prstGeom prst="rect">
            <a:avLst/>
          </a:prstGeom>
          <a:noFill/>
        </p:spPr>
      </p:pic>
    </p:spTree>
    <p:extLst>
      <p:ext uri="{BB962C8B-B14F-4D97-AF65-F5344CB8AC3E}">
        <p14:creationId xmlns:p14="http://schemas.microsoft.com/office/powerpoint/2010/main" val="3022652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2910" y="428604"/>
            <a:ext cx="4071966" cy="5693866"/>
          </a:xfrm>
          <a:prstGeom prst="rect">
            <a:avLst/>
          </a:prstGeom>
        </p:spPr>
        <p:txBody>
          <a:bodyPr wrap="square">
            <a:spAutoFit/>
          </a:bodyPr>
          <a:lstStyle/>
          <a:p>
            <a:pPr marL="285750" indent="-285750">
              <a:buFont typeface="Wingdings" pitchFamily="2" charset="2"/>
              <a:buChar char="v"/>
            </a:pPr>
            <a:endParaRPr lang="tr-TR" sz="2800" dirty="0"/>
          </a:p>
          <a:p>
            <a:pPr marL="285750" indent="-285750">
              <a:buFont typeface="Wingdings" pitchFamily="2" charset="2"/>
              <a:buChar char="v"/>
            </a:pPr>
            <a:r>
              <a:rPr lang="tr-TR" sz="2800" dirty="0"/>
              <a:t>Tasvirden uzaklaşma büyük ölçüde yazının önünü açmış ve </a:t>
            </a:r>
            <a:r>
              <a:rPr lang="tr-TR" sz="2800" dirty="0">
                <a:solidFill>
                  <a:srgbClr val="FF0000"/>
                </a:solidFill>
              </a:rPr>
              <a:t>Kuran</a:t>
            </a:r>
            <a:r>
              <a:rPr lang="tr-TR" sz="2800" dirty="0"/>
              <a:t> alfabesinin harflerinden yeni bir </a:t>
            </a:r>
            <a:r>
              <a:rPr lang="tr-TR" sz="2800" dirty="0">
                <a:solidFill>
                  <a:srgbClr val="FF0000"/>
                </a:solidFill>
              </a:rPr>
              <a:t>güzellik</a:t>
            </a:r>
            <a:r>
              <a:rPr lang="tr-TR" sz="2800" dirty="0"/>
              <a:t> </a:t>
            </a:r>
            <a:r>
              <a:rPr lang="tr-TR" sz="2800" dirty="0" smtClean="0"/>
              <a:t>oluşturulmuştur. </a:t>
            </a:r>
            <a:endParaRPr lang="tr-TR" sz="2800" dirty="0"/>
          </a:p>
          <a:p>
            <a:pPr marL="285750" indent="-285750">
              <a:buFont typeface="Wingdings" pitchFamily="2" charset="2"/>
              <a:buChar char="v"/>
            </a:pPr>
            <a:endParaRPr lang="tr-TR" sz="2800" dirty="0"/>
          </a:p>
          <a:p>
            <a:pPr marL="285750" indent="-285750">
              <a:buFont typeface="Wingdings" pitchFamily="2" charset="2"/>
              <a:buChar char="v"/>
            </a:pPr>
            <a:r>
              <a:rPr lang="tr-TR" sz="2800" dirty="0" err="1"/>
              <a:t>Emeviler</a:t>
            </a:r>
            <a:r>
              <a:rPr lang="tr-TR" sz="2800" dirty="0"/>
              <a:t> döneminden itibaren giderek gelişen yazı, </a:t>
            </a:r>
            <a:r>
              <a:rPr lang="tr-TR" sz="2800" dirty="0">
                <a:solidFill>
                  <a:srgbClr val="FF0000"/>
                </a:solidFill>
              </a:rPr>
              <a:t>Osmanlı</a:t>
            </a:r>
            <a:r>
              <a:rPr lang="tr-TR" sz="2800" dirty="0"/>
              <a:t> hattatlarının elinde </a:t>
            </a:r>
            <a:r>
              <a:rPr lang="tr-TR" sz="2800" dirty="0">
                <a:solidFill>
                  <a:srgbClr val="FF0000"/>
                </a:solidFill>
              </a:rPr>
              <a:t>zirve noktasına </a:t>
            </a:r>
            <a:r>
              <a:rPr lang="tr-TR" sz="2800" dirty="0"/>
              <a:t>ulaşmıştır. </a:t>
            </a:r>
          </a:p>
        </p:txBody>
      </p:sp>
      <p:pic>
        <p:nvPicPr>
          <p:cNvPr id="196610" name="Picture 2" descr="http://images.gittigidiyor.com/6512/EBRU-HAT-SANATI-EL-YAZISI-HU__65121212_0.jpg">
            <a:hlinkClick r:id="rId2"/>
          </p:cNvPr>
          <p:cNvPicPr>
            <a:picLocks noChangeAspect="1" noChangeArrowheads="1"/>
          </p:cNvPicPr>
          <p:nvPr/>
        </p:nvPicPr>
        <p:blipFill>
          <a:blip r:embed="rId3"/>
          <a:srcRect/>
          <a:stretch>
            <a:fillRect/>
          </a:stretch>
        </p:blipFill>
        <p:spPr bwMode="auto">
          <a:xfrm>
            <a:off x="5148065" y="1052736"/>
            <a:ext cx="3611126" cy="4903107"/>
          </a:xfrm>
          <a:prstGeom prst="rect">
            <a:avLst/>
          </a:prstGeom>
          <a:noFill/>
        </p:spPr>
      </p:pic>
    </p:spTree>
    <p:extLst>
      <p:ext uri="{BB962C8B-B14F-4D97-AF65-F5344CB8AC3E}">
        <p14:creationId xmlns:p14="http://schemas.microsoft.com/office/powerpoint/2010/main" val="3022652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00100" y="857232"/>
            <a:ext cx="6552728" cy="2800767"/>
          </a:xfrm>
          <a:prstGeom prst="rect">
            <a:avLst/>
          </a:prstGeom>
        </p:spPr>
        <p:txBody>
          <a:bodyPr wrap="square">
            <a:spAutoFit/>
          </a:bodyPr>
          <a:lstStyle/>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a:p>
            <a:pPr algn="just"/>
            <a:r>
              <a:rPr lang="tr-TR" sz="2800" dirty="0"/>
              <a:t>Bu genel tasniften sonra, kullanılan malzeme ve teknikler itibariyle </a:t>
            </a:r>
            <a:r>
              <a:rPr lang="tr-TR" sz="3200" dirty="0" smtClean="0">
                <a:solidFill>
                  <a:srgbClr val="FF0000"/>
                </a:solidFill>
              </a:rPr>
              <a:t>süsleme ve el sanatlarını</a:t>
            </a:r>
            <a:r>
              <a:rPr lang="tr-TR" sz="2800" dirty="0" smtClean="0"/>
              <a:t> </a:t>
            </a:r>
            <a:r>
              <a:rPr lang="tr-TR" sz="2800" dirty="0"/>
              <a:t>aşağıdaki başlıklar altında incelemek mümkündür. </a:t>
            </a:r>
          </a:p>
        </p:txBody>
      </p:sp>
      <p:sp>
        <p:nvSpPr>
          <p:cNvPr id="4" name="3 4-Nokta Yıldız"/>
          <p:cNvSpPr/>
          <p:nvPr/>
        </p:nvSpPr>
        <p:spPr>
          <a:xfrm>
            <a:off x="1285852" y="928670"/>
            <a:ext cx="414334" cy="48577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4-Nokta Yıldız"/>
          <p:cNvSpPr/>
          <p:nvPr/>
        </p:nvSpPr>
        <p:spPr>
          <a:xfrm>
            <a:off x="7000892" y="928670"/>
            <a:ext cx="414334" cy="48577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4-Nokta Yıldız"/>
          <p:cNvSpPr/>
          <p:nvPr/>
        </p:nvSpPr>
        <p:spPr>
          <a:xfrm>
            <a:off x="1428728" y="4286256"/>
            <a:ext cx="414334" cy="48577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4-Nokta Yıldız"/>
          <p:cNvSpPr/>
          <p:nvPr/>
        </p:nvSpPr>
        <p:spPr>
          <a:xfrm>
            <a:off x="7072330" y="4357694"/>
            <a:ext cx="414334" cy="48577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22652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714348" y="1374779"/>
            <a:ext cx="3752848" cy="4625989"/>
          </a:xfrm>
        </p:spPr>
        <p:txBody>
          <a:bodyPr>
            <a:normAutofit/>
          </a:bodyPr>
          <a:lstStyle/>
          <a:p>
            <a:r>
              <a:rPr lang="tr-TR" dirty="0" err="1"/>
              <a:t>Kalemişi</a:t>
            </a:r>
            <a:endParaRPr lang="tr-TR" dirty="0"/>
          </a:p>
          <a:p>
            <a:r>
              <a:rPr lang="tr-TR" dirty="0" err="1"/>
              <a:t>Malakari</a:t>
            </a:r>
            <a:endParaRPr lang="tr-TR" dirty="0"/>
          </a:p>
          <a:p>
            <a:r>
              <a:rPr lang="tr-TR" dirty="0"/>
              <a:t>Fresk</a:t>
            </a:r>
          </a:p>
          <a:p>
            <a:r>
              <a:rPr lang="tr-TR" dirty="0"/>
              <a:t>Duvar ve Pano Resmi</a:t>
            </a:r>
          </a:p>
          <a:p>
            <a:r>
              <a:rPr lang="tr-TR" dirty="0"/>
              <a:t>Minyatür</a:t>
            </a:r>
          </a:p>
          <a:p>
            <a:r>
              <a:rPr lang="tr-TR" dirty="0"/>
              <a:t>Çini ve </a:t>
            </a:r>
            <a:r>
              <a:rPr lang="tr-TR" dirty="0" err="1"/>
              <a:t>Keramik</a:t>
            </a:r>
            <a:endParaRPr lang="tr-TR" dirty="0"/>
          </a:p>
          <a:p>
            <a:endParaRPr lang="tr-TR" dirty="0"/>
          </a:p>
        </p:txBody>
      </p:sp>
      <p:sp>
        <p:nvSpPr>
          <p:cNvPr id="4" name="3 İçerik Yer Tutucusu"/>
          <p:cNvSpPr>
            <a:spLocks noGrp="1"/>
          </p:cNvSpPr>
          <p:nvPr>
            <p:ph sz="half" idx="2"/>
          </p:nvPr>
        </p:nvSpPr>
        <p:spPr>
          <a:xfrm>
            <a:off x="4648200" y="1428736"/>
            <a:ext cx="4244280" cy="4697427"/>
          </a:xfrm>
        </p:spPr>
        <p:txBody>
          <a:bodyPr>
            <a:normAutofit/>
          </a:bodyPr>
          <a:lstStyle/>
          <a:p>
            <a:r>
              <a:rPr lang="tr-TR" dirty="0"/>
              <a:t>Maden</a:t>
            </a:r>
          </a:p>
          <a:p>
            <a:r>
              <a:rPr lang="tr-TR" dirty="0"/>
              <a:t>Cam</a:t>
            </a:r>
          </a:p>
          <a:p>
            <a:r>
              <a:rPr lang="tr-TR" dirty="0"/>
              <a:t>Dokuma ve İşleme</a:t>
            </a:r>
          </a:p>
          <a:p>
            <a:r>
              <a:rPr lang="tr-TR" dirty="0"/>
              <a:t>Hat</a:t>
            </a:r>
          </a:p>
          <a:p>
            <a:r>
              <a:rPr lang="tr-TR" dirty="0"/>
              <a:t>Tezhip</a:t>
            </a:r>
          </a:p>
          <a:p>
            <a:r>
              <a:rPr lang="tr-TR" dirty="0"/>
              <a:t>Deri ve Cilt Sanatları</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57224" y="500042"/>
            <a:ext cx="7272808" cy="2246769"/>
          </a:xfrm>
          <a:prstGeom prst="rect">
            <a:avLst/>
          </a:prstGeom>
        </p:spPr>
        <p:txBody>
          <a:bodyPr wrap="square">
            <a:spAutoFit/>
          </a:bodyPr>
          <a:lstStyle/>
          <a:p>
            <a:pPr algn="just"/>
            <a:r>
              <a:rPr lang="tr-TR" sz="2800" b="1" dirty="0" err="1"/>
              <a:t>Kalemişi</a:t>
            </a:r>
            <a:r>
              <a:rPr lang="tr-TR" sz="2800" dirty="0"/>
              <a:t>:</a:t>
            </a:r>
            <a:r>
              <a:rPr lang="tr-TR" sz="2800" b="1" dirty="0"/>
              <a:t> </a:t>
            </a:r>
          </a:p>
          <a:p>
            <a:pPr algn="just"/>
            <a:endParaRPr lang="tr-TR" sz="2800" b="1" dirty="0"/>
          </a:p>
          <a:p>
            <a:pPr marL="285750" indent="-285750" algn="just">
              <a:buFont typeface="Wingdings" pitchFamily="2" charset="2"/>
              <a:buChar char="v"/>
            </a:pPr>
            <a:r>
              <a:rPr lang="tr-TR" sz="2800" dirty="0"/>
              <a:t>Kalem gibi ince </a:t>
            </a:r>
            <a:r>
              <a:rPr lang="tr-TR" sz="2800" dirty="0">
                <a:solidFill>
                  <a:srgbClr val="FF0000"/>
                </a:solidFill>
              </a:rPr>
              <a:t>hassas fırçalar </a:t>
            </a:r>
            <a:r>
              <a:rPr lang="tr-TR" sz="2800" dirty="0"/>
              <a:t>kullanılarak çeşitli yüzeyler üzerine renkli boyalarla yapılmış süslemelere denilmektedir. </a:t>
            </a:r>
          </a:p>
        </p:txBody>
      </p:sp>
      <p:pic>
        <p:nvPicPr>
          <p:cNvPr id="193538" name="Picture 2" descr="http://img240.imageshack.us/img240/9683/dsc00819tv1.jpg">
            <a:hlinkClick r:id="rId2"/>
          </p:cNvPr>
          <p:cNvPicPr>
            <a:picLocks noChangeAspect="1" noChangeArrowheads="1"/>
          </p:cNvPicPr>
          <p:nvPr/>
        </p:nvPicPr>
        <p:blipFill>
          <a:blip r:embed="rId3"/>
          <a:srcRect/>
          <a:stretch>
            <a:fillRect/>
          </a:stretch>
        </p:blipFill>
        <p:spPr bwMode="auto">
          <a:xfrm>
            <a:off x="2285985" y="3085874"/>
            <a:ext cx="4429156" cy="3319683"/>
          </a:xfrm>
          <a:prstGeom prst="rect">
            <a:avLst/>
          </a:prstGeom>
          <a:noFill/>
        </p:spPr>
      </p:pic>
    </p:spTree>
    <p:extLst>
      <p:ext uri="{BB962C8B-B14F-4D97-AF65-F5344CB8AC3E}">
        <p14:creationId xmlns:p14="http://schemas.microsoft.com/office/powerpoint/2010/main" val="2319368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2910" y="1000108"/>
            <a:ext cx="2848970" cy="3970318"/>
          </a:xfrm>
          <a:prstGeom prst="rect">
            <a:avLst/>
          </a:prstGeom>
        </p:spPr>
        <p:txBody>
          <a:bodyPr wrap="square">
            <a:spAutoFit/>
          </a:bodyPr>
          <a:lstStyle/>
          <a:p>
            <a:pPr algn="just">
              <a:buFont typeface="Wingdings" pitchFamily="2" charset="2"/>
              <a:buChar char="v"/>
            </a:pPr>
            <a:endParaRPr lang="tr-TR" sz="2800" dirty="0"/>
          </a:p>
          <a:p>
            <a:pPr algn="just">
              <a:buFont typeface="Wingdings" pitchFamily="2" charset="2"/>
              <a:buChar char="v"/>
            </a:pPr>
            <a:r>
              <a:rPr lang="tr-TR" sz="2800" dirty="0"/>
              <a:t>Burada süsleme </a:t>
            </a:r>
            <a:r>
              <a:rPr lang="tr-TR" sz="2800" dirty="0">
                <a:solidFill>
                  <a:srgbClr val="FF0000"/>
                </a:solidFill>
              </a:rPr>
              <a:t>doğrudan</a:t>
            </a:r>
            <a:r>
              <a:rPr lang="tr-TR" sz="2800" dirty="0"/>
              <a:t> taş veya ahşap duvar ya da sıva üzerine renkli boyalarla kalem gibi kullanılan fırçalar yardımıyla yapılmaktadır. </a:t>
            </a:r>
          </a:p>
        </p:txBody>
      </p:sp>
      <p:pic>
        <p:nvPicPr>
          <p:cNvPr id="192514" name="Picture 2" descr="http://2.bp.blogspot.com/_zF2F9yJB8-8/Sj_eSFj0ZdI/AAAAAAAAAKs/8wCJMjnXQMY/s400/n1068893443_49149_9161.jpg">
            <a:hlinkClick r:id="rId2"/>
          </p:cNvPr>
          <p:cNvPicPr>
            <a:picLocks noChangeAspect="1" noChangeArrowheads="1"/>
          </p:cNvPicPr>
          <p:nvPr/>
        </p:nvPicPr>
        <p:blipFill>
          <a:blip r:embed="rId3"/>
          <a:srcRect/>
          <a:stretch>
            <a:fillRect/>
          </a:stretch>
        </p:blipFill>
        <p:spPr bwMode="auto">
          <a:xfrm>
            <a:off x="4254688" y="645198"/>
            <a:ext cx="4032068" cy="5376090"/>
          </a:xfrm>
          <a:prstGeom prst="rect">
            <a:avLst/>
          </a:prstGeom>
          <a:noFill/>
        </p:spPr>
      </p:pic>
    </p:spTree>
    <p:extLst>
      <p:ext uri="{BB962C8B-B14F-4D97-AF65-F5344CB8AC3E}">
        <p14:creationId xmlns:p14="http://schemas.microsoft.com/office/powerpoint/2010/main" val="2319368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28662" y="1357298"/>
            <a:ext cx="7200800" cy="3970318"/>
          </a:xfrm>
          <a:prstGeom prst="rect">
            <a:avLst/>
          </a:prstGeom>
        </p:spPr>
        <p:txBody>
          <a:bodyPr wrap="square">
            <a:spAutoFit/>
          </a:bodyPr>
          <a:lstStyle/>
          <a:p>
            <a:pPr marL="285750" indent="-285750" algn="just">
              <a:buFont typeface="Wingdings" pitchFamily="2" charset="2"/>
              <a:buChar char="v"/>
            </a:pPr>
            <a:r>
              <a:rPr lang="tr-TR" sz="2800" dirty="0"/>
              <a:t>Bu tarz süsleme İslam sanatının erken dönemlerinde pek </a:t>
            </a:r>
            <a:r>
              <a:rPr lang="tr-TR" sz="2800" dirty="0">
                <a:solidFill>
                  <a:srgbClr val="FF0000"/>
                </a:solidFill>
              </a:rPr>
              <a:t>görülmez</a:t>
            </a:r>
            <a:r>
              <a:rPr lang="tr-TR" sz="2800" dirty="0"/>
              <a:t>. </a:t>
            </a:r>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a:p>
            <a:pPr marL="285750" indent="-285750" algn="just">
              <a:buFont typeface="Wingdings" pitchFamily="2" charset="2"/>
              <a:buChar char="v"/>
            </a:pPr>
            <a:r>
              <a:rPr lang="tr-TR" sz="2800" dirty="0">
                <a:solidFill>
                  <a:srgbClr val="FF0000"/>
                </a:solidFill>
              </a:rPr>
              <a:t>Özellikle</a:t>
            </a:r>
            <a:r>
              <a:rPr lang="tr-TR" sz="2800" dirty="0"/>
              <a:t> Anadolu Türk mimarisinde kullanılmıştır. </a:t>
            </a:r>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p:txBody>
      </p:sp>
    </p:spTree>
    <p:extLst>
      <p:ext uri="{BB962C8B-B14F-4D97-AF65-F5344CB8AC3E}">
        <p14:creationId xmlns:p14="http://schemas.microsoft.com/office/powerpoint/2010/main" val="1032074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atdergisi.com/TÜRK%20İSLAM%20SANATLARI/AHŞAP%20OYMA/4%20%5b640x480%5d.jpg">
            <a:hlinkClick r:id="rId2"/>
          </p:cNvPr>
          <p:cNvPicPr>
            <a:picLocks noChangeAspect="1" noChangeArrowheads="1"/>
          </p:cNvPicPr>
          <p:nvPr/>
        </p:nvPicPr>
        <p:blipFill>
          <a:blip r:embed="rId3"/>
          <a:srcRect/>
          <a:stretch>
            <a:fillRect/>
          </a:stretch>
        </p:blipFill>
        <p:spPr bwMode="auto">
          <a:xfrm>
            <a:off x="857224" y="1571612"/>
            <a:ext cx="3000396" cy="3993970"/>
          </a:xfrm>
          <a:prstGeom prst="rect">
            <a:avLst/>
          </a:prstGeom>
          <a:noFill/>
        </p:spPr>
      </p:pic>
      <p:pic>
        <p:nvPicPr>
          <p:cNvPr id="1028" name="Picture 4" descr="http://www.turizmhaberleri.com/img/haber/manset/elhamra20.jpg"/>
          <p:cNvPicPr>
            <a:picLocks noChangeAspect="1" noChangeArrowheads="1"/>
          </p:cNvPicPr>
          <p:nvPr/>
        </p:nvPicPr>
        <p:blipFill>
          <a:blip r:embed="rId4"/>
          <a:srcRect/>
          <a:stretch>
            <a:fillRect/>
          </a:stretch>
        </p:blipFill>
        <p:spPr bwMode="auto">
          <a:xfrm>
            <a:off x="4143372" y="2000240"/>
            <a:ext cx="4286250" cy="2857500"/>
          </a:xfrm>
          <a:prstGeom prst="rect">
            <a:avLst/>
          </a:prstGeom>
          <a:noFill/>
        </p:spPr>
      </p:pic>
      <p:sp>
        <p:nvSpPr>
          <p:cNvPr id="2" name="Dikdörtgen 1"/>
          <p:cNvSpPr/>
          <p:nvPr/>
        </p:nvSpPr>
        <p:spPr>
          <a:xfrm>
            <a:off x="628760" y="404664"/>
            <a:ext cx="2403222" cy="369332"/>
          </a:xfrm>
          <a:prstGeom prst="rect">
            <a:avLst/>
          </a:prstGeom>
        </p:spPr>
        <p:txBody>
          <a:bodyPr wrap="none">
            <a:spAutoFit/>
          </a:bodyPr>
          <a:lstStyle/>
          <a:p>
            <a:pPr algn="just"/>
            <a:r>
              <a:rPr lang="tr-TR" b="1" dirty="0">
                <a:solidFill>
                  <a:srgbClr val="FF0000"/>
                </a:solidFill>
              </a:rPr>
              <a:t>Geometrik süslemeler</a:t>
            </a:r>
            <a:r>
              <a:rPr lang="tr-TR" dirty="0">
                <a:solidFill>
                  <a:srgbClr val="FF0000"/>
                </a:solidFill>
              </a:rPr>
              <a:t>:</a:t>
            </a:r>
            <a:r>
              <a:rPr lang="tr-TR" b="1" dirty="0">
                <a:solidFill>
                  <a:srgbClr val="FF0000"/>
                </a:solidFill>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85786" y="571480"/>
            <a:ext cx="7500990" cy="2246769"/>
          </a:xfrm>
          <a:prstGeom prst="rect">
            <a:avLst/>
          </a:prstGeom>
        </p:spPr>
        <p:txBody>
          <a:bodyPr wrap="square">
            <a:spAutoFit/>
          </a:bodyPr>
          <a:lstStyle/>
          <a:p>
            <a:pPr marL="457200" indent="-457200">
              <a:buFont typeface="Wingdings" pitchFamily="2" charset="2"/>
              <a:buChar char="v"/>
            </a:pPr>
            <a:r>
              <a:rPr lang="tr-TR" sz="2800" dirty="0"/>
              <a:t>Anadolu Türk sanatında görülen en eski </a:t>
            </a:r>
            <a:r>
              <a:rPr lang="tr-TR" sz="2800" dirty="0" err="1"/>
              <a:t>kalemişi</a:t>
            </a:r>
            <a:r>
              <a:rPr lang="tr-TR" sz="2800" dirty="0"/>
              <a:t> süslemelere;</a:t>
            </a:r>
          </a:p>
          <a:p>
            <a:pPr marL="457200" indent="-457200"/>
            <a:r>
              <a:rPr lang="tr-TR" sz="2800" dirty="0"/>
              <a:t>     - </a:t>
            </a:r>
            <a:r>
              <a:rPr lang="tr-TR" sz="2800" dirty="0">
                <a:solidFill>
                  <a:srgbClr val="C00000"/>
                </a:solidFill>
              </a:rPr>
              <a:t>Divriği Şifahanesi tonozlarında</a:t>
            </a:r>
            <a:r>
              <a:rPr lang="tr-TR" sz="2800" dirty="0"/>
              <a:t> ve</a:t>
            </a:r>
          </a:p>
          <a:p>
            <a:pPr marL="457200" indent="-457200"/>
            <a:r>
              <a:rPr lang="tr-TR" sz="2800" dirty="0"/>
              <a:t>     - </a:t>
            </a:r>
            <a:r>
              <a:rPr lang="tr-TR" sz="2800" dirty="0">
                <a:solidFill>
                  <a:srgbClr val="C00000"/>
                </a:solidFill>
              </a:rPr>
              <a:t>Beyşehir Eşrefoğlu Camii’nin</a:t>
            </a:r>
            <a:r>
              <a:rPr lang="tr-TR" sz="2800" dirty="0"/>
              <a:t> ahşap tavanındaki tezyinat örnek olarak gösterilebilir. </a:t>
            </a:r>
          </a:p>
        </p:txBody>
      </p:sp>
      <p:cxnSp>
        <p:nvCxnSpPr>
          <p:cNvPr id="8" name="7 Düz Ok Bağlayıcısı"/>
          <p:cNvCxnSpPr/>
          <p:nvPr/>
        </p:nvCxnSpPr>
        <p:spPr>
          <a:xfrm>
            <a:off x="4786314" y="2357430"/>
            <a:ext cx="1143008" cy="107157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90466" name="Picture 2" descr="http://farm3.staticflickr.com/2453/3563411259_e3d7e36d56_z.jpg">
            <a:hlinkClick r:id="rId2"/>
          </p:cNvPr>
          <p:cNvPicPr>
            <a:picLocks noChangeAspect="1" noChangeArrowheads="1"/>
          </p:cNvPicPr>
          <p:nvPr/>
        </p:nvPicPr>
        <p:blipFill>
          <a:blip r:embed="rId3"/>
          <a:srcRect/>
          <a:stretch>
            <a:fillRect/>
          </a:stretch>
        </p:blipFill>
        <p:spPr bwMode="auto">
          <a:xfrm>
            <a:off x="571472" y="3571876"/>
            <a:ext cx="3786214" cy="2535643"/>
          </a:xfrm>
          <a:prstGeom prst="rect">
            <a:avLst/>
          </a:prstGeom>
          <a:noFill/>
        </p:spPr>
      </p:pic>
      <p:cxnSp>
        <p:nvCxnSpPr>
          <p:cNvPr id="7" name="6 Düz Ok Bağlayıcısı"/>
          <p:cNvCxnSpPr/>
          <p:nvPr/>
        </p:nvCxnSpPr>
        <p:spPr>
          <a:xfrm rot="16200000" flipH="1">
            <a:off x="714348" y="2571744"/>
            <a:ext cx="1500198" cy="7143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4" name="Resim 3">
            <a:extLst>
              <a:ext uri="{FF2B5EF4-FFF2-40B4-BE49-F238E27FC236}">
                <a16:creationId xmlns:a16="http://schemas.microsoft.com/office/drawing/2014/main" xmlns="" id="{C822A934-45A7-4235-B4C1-08B3DB481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314" y="3571518"/>
            <a:ext cx="3813536" cy="2536001"/>
          </a:xfrm>
          <a:prstGeom prst="rect">
            <a:avLst/>
          </a:prstGeom>
        </p:spPr>
      </p:pic>
    </p:spTree>
    <p:extLst>
      <p:ext uri="{BB962C8B-B14F-4D97-AF65-F5344CB8AC3E}">
        <p14:creationId xmlns:p14="http://schemas.microsoft.com/office/powerpoint/2010/main" val="2847920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42976" y="1500174"/>
            <a:ext cx="6984776" cy="3108543"/>
          </a:xfrm>
          <a:prstGeom prst="rect">
            <a:avLst/>
          </a:prstGeom>
        </p:spPr>
        <p:txBody>
          <a:bodyPr wrap="square">
            <a:spAutoFit/>
          </a:bodyPr>
          <a:lstStyle/>
          <a:p>
            <a:pPr marL="457200" indent="-457200" algn="just">
              <a:buFont typeface="Wingdings" pitchFamily="2" charset="2"/>
              <a:buChar char="v"/>
            </a:pPr>
            <a:r>
              <a:rPr lang="tr-TR" sz="2800" dirty="0"/>
              <a:t>Erken Osmanlı devri </a:t>
            </a:r>
            <a:r>
              <a:rPr lang="tr-TR" sz="2800" dirty="0" err="1"/>
              <a:t>kalemişlerinden</a:t>
            </a:r>
            <a:r>
              <a:rPr lang="tr-TR" sz="2800" dirty="0"/>
              <a:t> günümüze </a:t>
            </a:r>
            <a:r>
              <a:rPr lang="tr-TR" sz="2800" dirty="0">
                <a:solidFill>
                  <a:srgbClr val="FF0000"/>
                </a:solidFill>
              </a:rPr>
              <a:t>pek az </a:t>
            </a:r>
            <a:r>
              <a:rPr lang="tr-TR" sz="2800" dirty="0"/>
              <a:t>örnek gelmiştir. </a:t>
            </a:r>
          </a:p>
          <a:p>
            <a:pPr marL="457200" indent="-457200" algn="just">
              <a:buFont typeface="Wingdings" pitchFamily="2" charset="2"/>
              <a:buChar char="v"/>
            </a:pPr>
            <a:endParaRPr lang="tr-TR" sz="2800" dirty="0"/>
          </a:p>
          <a:p>
            <a:pPr marL="457200" indent="-457200" algn="just">
              <a:buFont typeface="Wingdings" pitchFamily="2" charset="2"/>
              <a:buChar char="ü"/>
            </a:pPr>
            <a:r>
              <a:rPr lang="tr-TR" sz="2800" dirty="0"/>
              <a:t>Bursa Yeşil Camii ile </a:t>
            </a:r>
          </a:p>
          <a:p>
            <a:pPr marL="457200" indent="-457200" algn="just">
              <a:buFont typeface="Wingdings" pitchFamily="2" charset="2"/>
              <a:buChar char="ü"/>
            </a:pPr>
            <a:r>
              <a:rPr lang="tr-TR" sz="2800" dirty="0"/>
              <a:t>Edirne Muradiye Camii’ndeki </a:t>
            </a:r>
          </a:p>
          <a:p>
            <a:pPr marL="457200" indent="-457200" algn="just"/>
            <a:endParaRPr lang="tr-TR" sz="2800" dirty="0"/>
          </a:p>
          <a:p>
            <a:pPr marL="457200" indent="-457200" algn="just"/>
            <a:r>
              <a:rPr lang="tr-TR" sz="2800" dirty="0"/>
              <a:t>kalem işleri en </a:t>
            </a:r>
            <a:r>
              <a:rPr lang="tr-TR" sz="2800" dirty="0">
                <a:solidFill>
                  <a:srgbClr val="C00000"/>
                </a:solidFill>
              </a:rPr>
              <a:t>zengin</a:t>
            </a:r>
            <a:r>
              <a:rPr lang="tr-TR" sz="2800" dirty="0"/>
              <a:t> ve </a:t>
            </a:r>
            <a:r>
              <a:rPr lang="tr-TR" sz="2800" dirty="0">
                <a:solidFill>
                  <a:srgbClr val="C00000"/>
                </a:solidFill>
              </a:rPr>
              <a:t>gösterişli</a:t>
            </a:r>
            <a:r>
              <a:rPr lang="tr-TR" sz="2800" dirty="0"/>
              <a:t> örneklerdir. </a:t>
            </a:r>
          </a:p>
        </p:txBody>
      </p:sp>
    </p:spTree>
    <p:extLst>
      <p:ext uri="{BB962C8B-B14F-4D97-AF65-F5344CB8AC3E}">
        <p14:creationId xmlns:p14="http://schemas.microsoft.com/office/powerpoint/2010/main" val="1827465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oyanın altından muhteşem hatlar çıktı"/>
          <p:cNvPicPr>
            <a:picLocks noChangeAspect="1" noChangeArrowheads="1"/>
          </p:cNvPicPr>
          <p:nvPr/>
        </p:nvPicPr>
        <p:blipFill>
          <a:blip r:embed="rId2"/>
          <a:srcRect/>
          <a:stretch>
            <a:fillRect/>
          </a:stretch>
        </p:blipFill>
        <p:spPr bwMode="auto">
          <a:xfrm>
            <a:off x="571472" y="3589579"/>
            <a:ext cx="3786214" cy="2836902"/>
          </a:xfrm>
          <a:prstGeom prst="rect">
            <a:avLst/>
          </a:prstGeom>
          <a:noFill/>
        </p:spPr>
      </p:pic>
      <p:sp>
        <p:nvSpPr>
          <p:cNvPr id="3" name="2 Dikdörtgen"/>
          <p:cNvSpPr/>
          <p:nvPr/>
        </p:nvSpPr>
        <p:spPr>
          <a:xfrm>
            <a:off x="5143504" y="4357694"/>
            <a:ext cx="3643338" cy="1754326"/>
          </a:xfrm>
          <a:prstGeom prst="rect">
            <a:avLst/>
          </a:prstGeom>
        </p:spPr>
        <p:txBody>
          <a:bodyPr wrap="square">
            <a:spAutoFit/>
          </a:bodyPr>
          <a:lstStyle/>
          <a:p>
            <a:r>
              <a:rPr lang="tr-TR" b="1" dirty="0"/>
              <a:t>Osmanlı sanatının Bursa'daki zirvesi olan Yeşil Cami'de yürütülen restorasyon çalışmaları sırasında üzeri toz boya ile kapatılmış muhteşem kalem işleri ve hat yazıları ortaya çıkarıldı.</a:t>
            </a:r>
            <a:endParaRPr lang="tr-TR" dirty="0"/>
          </a:p>
        </p:txBody>
      </p:sp>
      <p:pic>
        <p:nvPicPr>
          <p:cNvPr id="144386" name="Picture 2" descr="http://www.mustafacambaz.com/data/media/205/EM_HARM_KIBLE_1_copy.jpg"/>
          <p:cNvPicPr>
            <a:picLocks noChangeAspect="1" noChangeArrowheads="1"/>
          </p:cNvPicPr>
          <p:nvPr/>
        </p:nvPicPr>
        <p:blipFill>
          <a:blip r:embed="rId3"/>
          <a:srcRect/>
          <a:stretch>
            <a:fillRect/>
          </a:stretch>
        </p:blipFill>
        <p:spPr bwMode="auto">
          <a:xfrm>
            <a:off x="4786314" y="928670"/>
            <a:ext cx="3857652" cy="2590790"/>
          </a:xfrm>
          <a:prstGeom prst="rect">
            <a:avLst/>
          </a:prstGeom>
          <a:noFill/>
        </p:spPr>
      </p:pic>
      <p:sp>
        <p:nvSpPr>
          <p:cNvPr id="5" name="4 Dikdörtgen"/>
          <p:cNvSpPr/>
          <p:nvPr/>
        </p:nvSpPr>
        <p:spPr>
          <a:xfrm>
            <a:off x="1000100" y="785794"/>
            <a:ext cx="2936317" cy="646331"/>
          </a:xfrm>
          <a:prstGeom prst="rect">
            <a:avLst/>
          </a:prstGeom>
        </p:spPr>
        <p:txBody>
          <a:bodyPr wrap="none">
            <a:spAutoFit/>
          </a:bodyPr>
          <a:lstStyle/>
          <a:p>
            <a:r>
              <a:rPr lang="tr-TR" dirty="0"/>
              <a:t>Edirne Muradiye Camii’ndeki </a:t>
            </a:r>
          </a:p>
          <a:p>
            <a:r>
              <a:rPr lang="tr-TR" dirty="0" err="1"/>
              <a:t>kalemişi</a:t>
            </a:r>
            <a:r>
              <a:rPr lang="tr-TR" dirty="0"/>
              <a:t> süslemeleri</a:t>
            </a:r>
          </a:p>
        </p:txBody>
      </p:sp>
      <p:cxnSp>
        <p:nvCxnSpPr>
          <p:cNvPr id="7" name="6 Düz Ok Bağlayıcısı"/>
          <p:cNvCxnSpPr/>
          <p:nvPr/>
        </p:nvCxnSpPr>
        <p:spPr>
          <a:xfrm>
            <a:off x="3571868" y="1357298"/>
            <a:ext cx="1071570" cy="2857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7 Düz Ok Bağlayıcısı"/>
          <p:cNvCxnSpPr/>
          <p:nvPr/>
        </p:nvCxnSpPr>
        <p:spPr>
          <a:xfrm rot="10800000">
            <a:off x="4429124" y="4714884"/>
            <a:ext cx="785818" cy="2143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28662" y="500042"/>
            <a:ext cx="6984776" cy="954107"/>
          </a:xfrm>
          <a:prstGeom prst="rect">
            <a:avLst/>
          </a:prstGeom>
        </p:spPr>
        <p:txBody>
          <a:bodyPr wrap="square">
            <a:spAutoFit/>
          </a:bodyPr>
          <a:lstStyle/>
          <a:p>
            <a:pPr marL="457200" indent="-457200" algn="just">
              <a:buFont typeface="Wingdings" pitchFamily="2" charset="2"/>
              <a:buChar char="v"/>
            </a:pPr>
            <a:r>
              <a:rPr lang="tr-TR" sz="2800" dirty="0"/>
              <a:t>Klasik dönem Osmanlı sanatında </a:t>
            </a:r>
            <a:r>
              <a:rPr lang="tr-TR" sz="2800" dirty="0" err="1">
                <a:solidFill>
                  <a:srgbClr val="FF0000"/>
                </a:solidFill>
              </a:rPr>
              <a:t>kalemişi</a:t>
            </a:r>
            <a:r>
              <a:rPr lang="tr-TR" sz="2800" dirty="0"/>
              <a:t> süsleme tekniği oldukça gelişmiştir. </a:t>
            </a:r>
          </a:p>
        </p:txBody>
      </p:sp>
      <p:pic>
        <p:nvPicPr>
          <p:cNvPr id="108546" name="Picture 2" descr="http://farm5.staticflickr.com/4001/4314590912_c12e3a9678_z.jpg?zz=1"/>
          <p:cNvPicPr>
            <a:picLocks noChangeAspect="1" noChangeArrowheads="1"/>
          </p:cNvPicPr>
          <p:nvPr/>
        </p:nvPicPr>
        <p:blipFill>
          <a:blip r:embed="rId2"/>
          <a:srcRect/>
          <a:stretch>
            <a:fillRect/>
          </a:stretch>
        </p:blipFill>
        <p:spPr bwMode="auto">
          <a:xfrm>
            <a:off x="1282033" y="1644525"/>
            <a:ext cx="6415759" cy="4270489"/>
          </a:xfrm>
          <a:prstGeom prst="rect">
            <a:avLst/>
          </a:prstGeom>
          <a:noFill/>
        </p:spPr>
      </p:pic>
      <p:sp>
        <p:nvSpPr>
          <p:cNvPr id="4" name="3 Dikdörtgen"/>
          <p:cNvSpPr/>
          <p:nvPr/>
        </p:nvSpPr>
        <p:spPr>
          <a:xfrm>
            <a:off x="2786050" y="5929330"/>
            <a:ext cx="4911742" cy="523220"/>
          </a:xfrm>
          <a:prstGeom prst="rect">
            <a:avLst/>
          </a:prstGeom>
        </p:spPr>
        <p:txBody>
          <a:bodyPr wrap="square">
            <a:spAutoFit/>
          </a:bodyPr>
          <a:lstStyle/>
          <a:p>
            <a:r>
              <a:rPr lang="tr-TR" sz="2800" dirty="0">
                <a:solidFill>
                  <a:prstClr val="black"/>
                </a:solidFill>
              </a:rPr>
              <a:t>Edirne Selimiye Camii </a:t>
            </a:r>
            <a:endParaRPr lang="tr-TR" dirty="0"/>
          </a:p>
        </p:txBody>
      </p:sp>
    </p:spTree>
    <p:extLst>
      <p:ext uri="{BB962C8B-B14F-4D97-AF65-F5344CB8AC3E}">
        <p14:creationId xmlns:p14="http://schemas.microsoft.com/office/powerpoint/2010/main" val="1169163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98681" y="476672"/>
            <a:ext cx="6984776" cy="1384995"/>
          </a:xfrm>
          <a:prstGeom prst="rect">
            <a:avLst/>
          </a:prstGeom>
        </p:spPr>
        <p:txBody>
          <a:bodyPr wrap="square">
            <a:spAutoFit/>
          </a:bodyPr>
          <a:lstStyle/>
          <a:p>
            <a:pPr marL="457200" indent="-457200" algn="just">
              <a:buFont typeface="Wingdings" pitchFamily="2" charset="2"/>
              <a:buChar char="v"/>
            </a:pPr>
            <a:r>
              <a:rPr lang="tr-TR" sz="2800" dirty="0"/>
              <a:t>Geç dönem Osmanlı sanatında görülen </a:t>
            </a:r>
            <a:r>
              <a:rPr lang="tr-TR" sz="2800" dirty="0" err="1">
                <a:solidFill>
                  <a:srgbClr val="FF0000"/>
                </a:solidFill>
              </a:rPr>
              <a:t>kalemişleri</a:t>
            </a:r>
            <a:r>
              <a:rPr lang="tr-TR" sz="2800" dirty="0"/>
              <a:t> ise kısmen Batı’dan gelen </a:t>
            </a:r>
            <a:r>
              <a:rPr lang="tr-TR" sz="2800" dirty="0">
                <a:solidFill>
                  <a:srgbClr val="C00000"/>
                </a:solidFill>
              </a:rPr>
              <a:t>Barok</a:t>
            </a:r>
            <a:r>
              <a:rPr lang="tr-TR" sz="2800" dirty="0"/>
              <a:t> ve </a:t>
            </a:r>
            <a:r>
              <a:rPr lang="tr-TR" sz="2800" dirty="0">
                <a:solidFill>
                  <a:srgbClr val="C00000"/>
                </a:solidFill>
              </a:rPr>
              <a:t>Rokoko</a:t>
            </a:r>
            <a:r>
              <a:rPr lang="tr-TR" sz="2800" dirty="0"/>
              <a:t> etkileriyle şekillenmiştir. </a:t>
            </a:r>
          </a:p>
        </p:txBody>
      </p:sp>
      <p:pic>
        <p:nvPicPr>
          <p:cNvPr id="145410" name="Picture 2" descr="http://www.kalemisi.com/images/resimler/46.jpg"/>
          <p:cNvPicPr>
            <a:picLocks noChangeAspect="1" noChangeArrowheads="1"/>
          </p:cNvPicPr>
          <p:nvPr/>
        </p:nvPicPr>
        <p:blipFill>
          <a:blip r:embed="rId2"/>
          <a:srcRect/>
          <a:stretch>
            <a:fillRect/>
          </a:stretch>
        </p:blipFill>
        <p:spPr bwMode="auto">
          <a:xfrm>
            <a:off x="1907705" y="2097819"/>
            <a:ext cx="5256584" cy="3942439"/>
          </a:xfrm>
          <a:prstGeom prst="rect">
            <a:avLst/>
          </a:prstGeom>
          <a:noFill/>
        </p:spPr>
      </p:pic>
      <p:sp>
        <p:nvSpPr>
          <p:cNvPr id="4" name="3 Dikdörtgen"/>
          <p:cNvSpPr/>
          <p:nvPr/>
        </p:nvSpPr>
        <p:spPr>
          <a:xfrm>
            <a:off x="3071802" y="6217033"/>
            <a:ext cx="2846677" cy="461665"/>
          </a:xfrm>
          <a:prstGeom prst="rect">
            <a:avLst/>
          </a:prstGeom>
        </p:spPr>
        <p:txBody>
          <a:bodyPr wrap="none">
            <a:spAutoFit/>
          </a:bodyPr>
          <a:lstStyle/>
          <a:p>
            <a:r>
              <a:rPr lang="tr-TR" sz="2400" dirty="0" err="1"/>
              <a:t>Nuruosmaniye</a:t>
            </a:r>
            <a:r>
              <a:rPr lang="tr-TR" sz="2400" dirty="0"/>
              <a:t> Camii </a:t>
            </a:r>
          </a:p>
        </p:txBody>
      </p:sp>
    </p:spTree>
    <p:extLst>
      <p:ext uri="{BB962C8B-B14F-4D97-AF65-F5344CB8AC3E}">
        <p14:creationId xmlns:p14="http://schemas.microsoft.com/office/powerpoint/2010/main" val="1169163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71600" y="548680"/>
            <a:ext cx="7344816" cy="1384995"/>
          </a:xfrm>
          <a:prstGeom prst="rect">
            <a:avLst/>
          </a:prstGeom>
        </p:spPr>
        <p:txBody>
          <a:bodyPr wrap="square">
            <a:spAutoFit/>
          </a:bodyPr>
          <a:lstStyle/>
          <a:p>
            <a:pPr marL="457200" indent="-457200" algn="just">
              <a:buFont typeface="Wingdings" pitchFamily="2" charset="2"/>
              <a:buChar char="v"/>
            </a:pPr>
            <a:r>
              <a:rPr lang="tr-TR" sz="2800" dirty="0"/>
              <a:t>Osmanlı dönemi </a:t>
            </a:r>
            <a:r>
              <a:rPr lang="tr-TR" sz="2800" dirty="0" err="1"/>
              <a:t>kalemişi</a:t>
            </a:r>
            <a:r>
              <a:rPr lang="tr-TR" sz="2800" dirty="0"/>
              <a:t> süslemeciliğinde, erken ve klasik dönemlerde, </a:t>
            </a:r>
            <a:r>
              <a:rPr lang="tr-TR" sz="2800" dirty="0" err="1">
                <a:solidFill>
                  <a:srgbClr val="FF0000"/>
                </a:solidFill>
              </a:rPr>
              <a:t>rumi</a:t>
            </a:r>
            <a:r>
              <a:rPr lang="tr-TR" sz="2800" dirty="0"/>
              <a:t>, </a:t>
            </a:r>
            <a:r>
              <a:rPr lang="tr-TR" sz="2800" dirty="0" err="1">
                <a:solidFill>
                  <a:srgbClr val="FF0000"/>
                </a:solidFill>
              </a:rPr>
              <a:t>palmet</a:t>
            </a:r>
            <a:r>
              <a:rPr lang="tr-TR" sz="2800" dirty="0"/>
              <a:t> ve </a:t>
            </a:r>
            <a:r>
              <a:rPr lang="tr-TR" sz="2800" dirty="0" err="1">
                <a:solidFill>
                  <a:srgbClr val="FF0000"/>
                </a:solidFill>
              </a:rPr>
              <a:t>hatai</a:t>
            </a:r>
            <a:r>
              <a:rPr lang="tr-TR" sz="2800" dirty="0"/>
              <a:t> unsurlar egemendir. </a:t>
            </a:r>
          </a:p>
        </p:txBody>
      </p:sp>
      <p:pic>
        <p:nvPicPr>
          <p:cNvPr id="5" name="Resim 4">
            <a:extLst>
              <a:ext uri="{FF2B5EF4-FFF2-40B4-BE49-F238E27FC236}">
                <a16:creationId xmlns:a16="http://schemas.microsoft.com/office/drawing/2014/main" xmlns="" id="{675129B1-C405-4449-8115-737922A69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184" y="2132856"/>
            <a:ext cx="5975648" cy="4481736"/>
          </a:xfrm>
          <a:prstGeom prst="rect">
            <a:avLst/>
          </a:prstGeom>
        </p:spPr>
      </p:pic>
    </p:spTree>
    <p:extLst>
      <p:ext uri="{BB962C8B-B14F-4D97-AF65-F5344CB8AC3E}">
        <p14:creationId xmlns:p14="http://schemas.microsoft.com/office/powerpoint/2010/main" val="23834224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71600" y="548680"/>
            <a:ext cx="6984776" cy="954107"/>
          </a:xfrm>
          <a:prstGeom prst="rect">
            <a:avLst/>
          </a:prstGeom>
        </p:spPr>
        <p:txBody>
          <a:bodyPr wrap="square">
            <a:spAutoFit/>
          </a:bodyPr>
          <a:lstStyle/>
          <a:p>
            <a:pPr marL="457200" indent="-457200" algn="just">
              <a:buFont typeface="Wingdings" pitchFamily="2" charset="2"/>
              <a:buChar char="v"/>
            </a:pPr>
            <a:r>
              <a:rPr lang="tr-TR" sz="2800" dirty="0"/>
              <a:t>Geç dönemde ise Batı etkileri kendini hissettirmektedir. </a:t>
            </a:r>
          </a:p>
        </p:txBody>
      </p:sp>
      <p:sp>
        <p:nvSpPr>
          <p:cNvPr id="5" name="4 Dikdörtgen"/>
          <p:cNvSpPr/>
          <p:nvPr/>
        </p:nvSpPr>
        <p:spPr>
          <a:xfrm>
            <a:off x="3495516" y="6362115"/>
            <a:ext cx="1936941" cy="461665"/>
          </a:xfrm>
          <a:prstGeom prst="rect">
            <a:avLst/>
          </a:prstGeom>
        </p:spPr>
        <p:txBody>
          <a:bodyPr wrap="none">
            <a:spAutoFit/>
          </a:bodyPr>
          <a:lstStyle/>
          <a:p>
            <a:pPr marL="457200" indent="-457200" algn="just"/>
            <a:r>
              <a:rPr lang="tr-TR" sz="2400" dirty="0"/>
              <a:t>Ortaköy Camii</a:t>
            </a:r>
          </a:p>
        </p:txBody>
      </p:sp>
      <p:pic>
        <p:nvPicPr>
          <p:cNvPr id="4" name="Resim 3">
            <a:extLst>
              <a:ext uri="{FF2B5EF4-FFF2-40B4-BE49-F238E27FC236}">
                <a16:creationId xmlns:a16="http://schemas.microsoft.com/office/drawing/2014/main" xmlns="" id="{3C80BA26-118E-4239-9EB8-9DE9C93AE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127" y="1736302"/>
            <a:ext cx="5211717" cy="4392297"/>
          </a:xfrm>
          <a:prstGeom prst="rect">
            <a:avLst/>
          </a:prstGeom>
        </p:spPr>
      </p:pic>
    </p:spTree>
    <p:extLst>
      <p:ext uri="{BB962C8B-B14F-4D97-AF65-F5344CB8AC3E}">
        <p14:creationId xmlns:p14="http://schemas.microsoft.com/office/powerpoint/2010/main" val="2383422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99592" y="1305342"/>
            <a:ext cx="6984776" cy="3970318"/>
          </a:xfrm>
          <a:prstGeom prst="rect">
            <a:avLst/>
          </a:prstGeom>
        </p:spPr>
        <p:txBody>
          <a:bodyPr wrap="square">
            <a:spAutoFit/>
          </a:bodyPr>
          <a:lstStyle/>
          <a:p>
            <a:pPr algn="just"/>
            <a:r>
              <a:rPr lang="tr-TR" sz="2800" b="1" dirty="0" err="1">
                <a:solidFill>
                  <a:srgbClr val="FF0000"/>
                </a:solidFill>
              </a:rPr>
              <a:t>Malakârî</a:t>
            </a:r>
            <a:r>
              <a:rPr lang="tr-TR" sz="2800" dirty="0">
                <a:solidFill>
                  <a:srgbClr val="FF0000"/>
                </a:solidFill>
              </a:rPr>
              <a:t>: </a:t>
            </a:r>
          </a:p>
          <a:p>
            <a:pPr algn="just"/>
            <a:endParaRPr lang="tr-TR" sz="2800" dirty="0"/>
          </a:p>
          <a:p>
            <a:pPr marL="285750" indent="-285750" algn="just">
              <a:buFont typeface="Wingdings" pitchFamily="2" charset="2"/>
              <a:buChar char="v"/>
            </a:pPr>
            <a:r>
              <a:rPr lang="tr-TR" sz="2800" dirty="0"/>
              <a:t>Bu teknikte, </a:t>
            </a:r>
            <a:r>
              <a:rPr lang="tr-TR" sz="2800" dirty="0">
                <a:solidFill>
                  <a:srgbClr val="FF0000"/>
                </a:solidFill>
              </a:rPr>
              <a:t>mala</a:t>
            </a:r>
            <a:r>
              <a:rPr lang="tr-TR" sz="2800" dirty="0"/>
              <a:t> ile sıva üzerine kabartma süslemeler yapılmakta ve daha sonra bunlar renklendirilmektedir. </a:t>
            </a:r>
          </a:p>
          <a:p>
            <a:pPr marL="285750" indent="-285750" algn="just">
              <a:buFont typeface="Wingdings" pitchFamily="2" charset="2"/>
              <a:buChar char="v"/>
            </a:pPr>
            <a:endParaRPr lang="tr-TR" sz="2800" dirty="0"/>
          </a:p>
          <a:p>
            <a:pPr marL="285750" indent="-285750" algn="just">
              <a:buFont typeface="Wingdings" pitchFamily="2" charset="2"/>
              <a:buChar char="v"/>
            </a:pPr>
            <a:r>
              <a:rPr lang="tr-TR" sz="2800" dirty="0"/>
              <a:t>Bu süsleme tekniği bilindiği kadarıyla </a:t>
            </a:r>
            <a:r>
              <a:rPr lang="tr-TR" sz="2800" dirty="0" err="1">
                <a:solidFill>
                  <a:srgbClr val="FF0000"/>
                </a:solidFill>
              </a:rPr>
              <a:t>Türkler’e</a:t>
            </a:r>
            <a:r>
              <a:rPr lang="tr-TR" sz="2800" dirty="0"/>
              <a:t> ait olup, Osmanlılar tarafından kullanılmıştır.</a:t>
            </a:r>
          </a:p>
        </p:txBody>
      </p:sp>
      <p:pic>
        <p:nvPicPr>
          <p:cNvPr id="1026" name="Picture 2" descr="mala ile ilgili gÃ¶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88640"/>
            <a:ext cx="1763688" cy="176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105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09946" y="332656"/>
            <a:ext cx="8001056" cy="2677656"/>
          </a:xfrm>
          <a:prstGeom prst="rect">
            <a:avLst/>
          </a:prstGeom>
        </p:spPr>
        <p:txBody>
          <a:bodyPr wrap="square">
            <a:spAutoFit/>
          </a:bodyPr>
          <a:lstStyle/>
          <a:p>
            <a:pPr marL="285750" indent="-285750" algn="just">
              <a:buFont typeface="Wingdings" pitchFamily="2" charset="2"/>
              <a:buChar char="v"/>
            </a:pPr>
            <a:r>
              <a:rPr lang="tr-TR" sz="2800" b="1" dirty="0">
                <a:solidFill>
                  <a:srgbClr val="FF0000"/>
                </a:solidFill>
              </a:rPr>
              <a:t>Fresk</a:t>
            </a:r>
            <a:r>
              <a:rPr lang="tr-TR" sz="2800" dirty="0"/>
              <a:t>:</a:t>
            </a:r>
            <a:r>
              <a:rPr lang="tr-TR" sz="2800" b="1" dirty="0"/>
              <a:t> </a:t>
            </a:r>
          </a:p>
          <a:p>
            <a:pPr marL="285750" indent="-285750" algn="just">
              <a:buFont typeface="Wingdings" pitchFamily="2" charset="2"/>
              <a:buChar char="v"/>
            </a:pPr>
            <a:endParaRPr lang="tr-TR" sz="2800" b="1" dirty="0"/>
          </a:p>
          <a:p>
            <a:pPr algn="just"/>
            <a:r>
              <a:rPr lang="tr-TR" sz="2800" dirty="0"/>
              <a:t>Yaş veya kuru</a:t>
            </a:r>
            <a:r>
              <a:rPr lang="tr-TR" sz="2800" b="1" dirty="0"/>
              <a:t> </a:t>
            </a:r>
            <a:r>
              <a:rPr lang="tr-TR" sz="2800" dirty="0"/>
              <a:t>sıva üzerine boya ile yapılan bir süsleme tekniğidir. Kuru sıva üzerine yapılana  </a:t>
            </a:r>
            <a:r>
              <a:rPr lang="tr-TR" sz="2800" i="1" dirty="0" err="1">
                <a:solidFill>
                  <a:srgbClr val="FF0000"/>
                </a:solidFill>
              </a:rPr>
              <a:t>fresco</a:t>
            </a:r>
            <a:r>
              <a:rPr lang="tr-TR" sz="2800" i="1" dirty="0">
                <a:solidFill>
                  <a:srgbClr val="FF0000"/>
                </a:solidFill>
              </a:rPr>
              <a:t> </a:t>
            </a:r>
            <a:r>
              <a:rPr lang="tr-TR" sz="2800" i="1" dirty="0" err="1">
                <a:solidFill>
                  <a:srgbClr val="FF0000"/>
                </a:solidFill>
              </a:rPr>
              <a:t>secco</a:t>
            </a:r>
            <a:r>
              <a:rPr lang="tr-TR" sz="2800" i="1" dirty="0">
                <a:solidFill>
                  <a:srgbClr val="FF0000"/>
                </a:solidFill>
              </a:rPr>
              <a:t> </a:t>
            </a:r>
            <a:r>
              <a:rPr lang="tr-TR" sz="2800" dirty="0"/>
              <a:t>(kuru fresk) denilmektedir. </a:t>
            </a:r>
          </a:p>
          <a:p>
            <a:pPr marL="285750" indent="-285750" algn="just">
              <a:buFont typeface="Wingdings" pitchFamily="2" charset="2"/>
              <a:buChar char="v"/>
            </a:pPr>
            <a:endParaRPr lang="tr-TR" sz="2800" dirty="0"/>
          </a:p>
        </p:txBody>
      </p:sp>
      <p:pic>
        <p:nvPicPr>
          <p:cNvPr id="177154" name="Picture 2" descr="http://www.merakname.com/depo/fresk-nedir.jpg">
            <a:hlinkClick r:id="rId2"/>
          </p:cNvPr>
          <p:cNvPicPr>
            <a:picLocks noChangeAspect="1" noChangeArrowheads="1"/>
          </p:cNvPicPr>
          <p:nvPr/>
        </p:nvPicPr>
        <p:blipFill>
          <a:blip r:embed="rId3"/>
          <a:srcRect/>
          <a:stretch>
            <a:fillRect/>
          </a:stretch>
        </p:blipFill>
        <p:spPr bwMode="auto">
          <a:xfrm>
            <a:off x="2071670" y="3010312"/>
            <a:ext cx="4948602" cy="3533324"/>
          </a:xfrm>
          <a:prstGeom prst="rect">
            <a:avLst/>
          </a:prstGeom>
          <a:noFill/>
        </p:spPr>
      </p:pic>
    </p:spTree>
    <p:extLst>
      <p:ext uri="{BB962C8B-B14F-4D97-AF65-F5344CB8AC3E}">
        <p14:creationId xmlns:p14="http://schemas.microsoft.com/office/powerpoint/2010/main" val="2884296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00100" y="1214422"/>
            <a:ext cx="7128792" cy="5262979"/>
          </a:xfrm>
          <a:prstGeom prst="rect">
            <a:avLst/>
          </a:prstGeom>
        </p:spPr>
        <p:txBody>
          <a:bodyPr wrap="square">
            <a:spAutoFit/>
          </a:bodyPr>
          <a:lstStyle/>
          <a:p>
            <a:pPr marL="285750" indent="-285750" algn="just">
              <a:buFont typeface="Wingdings" pitchFamily="2" charset="2"/>
              <a:buChar char="v"/>
            </a:pPr>
            <a:r>
              <a:rPr lang="tr-TR" sz="2800" dirty="0"/>
              <a:t>Fresk, </a:t>
            </a:r>
            <a:r>
              <a:rPr lang="tr-TR" sz="2800" dirty="0">
                <a:solidFill>
                  <a:srgbClr val="FF0000"/>
                </a:solidFill>
              </a:rPr>
              <a:t>çok eski </a:t>
            </a:r>
            <a:r>
              <a:rPr lang="tr-TR" sz="2800" dirty="0"/>
              <a:t>tarihlerden beri Doğu ve Batı medeniyetlerinde bilinmektedir. </a:t>
            </a:r>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a:p>
            <a:pPr marL="285750" indent="-285750" algn="just">
              <a:buFont typeface="Wingdings" pitchFamily="2" charset="2"/>
              <a:buChar char="v"/>
            </a:pPr>
            <a:r>
              <a:rPr lang="tr-TR" sz="2800" dirty="0"/>
              <a:t>Kuru fresk, bir anlamda </a:t>
            </a:r>
            <a:r>
              <a:rPr lang="tr-TR" sz="2800" dirty="0" err="1"/>
              <a:t>Türkler’in</a:t>
            </a:r>
            <a:r>
              <a:rPr lang="tr-TR" sz="2800" dirty="0"/>
              <a:t> </a:t>
            </a:r>
            <a:r>
              <a:rPr lang="tr-TR" sz="2800" dirty="0" err="1">
                <a:solidFill>
                  <a:srgbClr val="FF0000"/>
                </a:solidFill>
              </a:rPr>
              <a:t>kalemişi</a:t>
            </a:r>
            <a:r>
              <a:rPr lang="tr-TR" sz="2800" dirty="0"/>
              <a:t> ya da </a:t>
            </a:r>
            <a:r>
              <a:rPr lang="tr-TR" sz="2800" dirty="0" err="1">
                <a:solidFill>
                  <a:srgbClr val="FF0000"/>
                </a:solidFill>
              </a:rPr>
              <a:t>kalemkâri</a:t>
            </a:r>
            <a:r>
              <a:rPr lang="tr-TR" sz="2800" dirty="0"/>
              <a:t> diye bildikleri süslemelere karşılık gelmektedir. </a:t>
            </a:r>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p:txBody>
      </p:sp>
    </p:spTree>
    <p:extLst>
      <p:ext uri="{BB962C8B-B14F-4D97-AF65-F5344CB8AC3E}">
        <p14:creationId xmlns:p14="http://schemas.microsoft.com/office/powerpoint/2010/main" val="2884296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713212" y="332656"/>
            <a:ext cx="7416824" cy="2677656"/>
          </a:xfrm>
          <a:prstGeom prst="rect">
            <a:avLst/>
          </a:prstGeom>
        </p:spPr>
        <p:txBody>
          <a:bodyPr wrap="square">
            <a:spAutoFit/>
          </a:bodyPr>
          <a:lstStyle/>
          <a:p>
            <a:pPr marL="457200" indent="-457200" algn="just">
              <a:buFont typeface="Wingdings" pitchFamily="2" charset="2"/>
              <a:buChar char="v"/>
            </a:pPr>
            <a:r>
              <a:rPr lang="tr-TR" sz="2800" dirty="0">
                <a:solidFill>
                  <a:srgbClr val="FF0000"/>
                </a:solidFill>
              </a:rPr>
              <a:t>Geometrik süslemeler </a:t>
            </a:r>
            <a:endParaRPr lang="tr-TR" sz="2800" dirty="0" smtClean="0">
              <a:solidFill>
                <a:srgbClr val="FF0000"/>
              </a:solidFill>
            </a:endParaRPr>
          </a:p>
          <a:p>
            <a:pPr algn="just"/>
            <a:r>
              <a:rPr lang="tr-TR" sz="2800" dirty="0" smtClean="0"/>
              <a:t>İslam </a:t>
            </a:r>
            <a:r>
              <a:rPr lang="tr-TR" sz="2800" dirty="0"/>
              <a:t>tezyinatında fazlaca kullanılmış olup, bu süslemelere bilinçli bir şekilde İslam inanışının bir yansıması olarak </a:t>
            </a:r>
            <a:r>
              <a:rPr lang="tr-TR" sz="2800" dirty="0">
                <a:solidFill>
                  <a:srgbClr val="FF0000"/>
                </a:solidFill>
              </a:rPr>
              <a:t>sonsuzluk teması </a:t>
            </a:r>
            <a:r>
              <a:rPr lang="tr-TR" sz="2800" dirty="0"/>
              <a:t>yüklenmeye çalışılmıştır.</a:t>
            </a:r>
          </a:p>
          <a:p>
            <a:pPr marL="457200" indent="-457200" algn="just">
              <a:buFont typeface="Wingdings" pitchFamily="2" charset="2"/>
              <a:buChar char="v"/>
            </a:pPr>
            <a:endParaRPr lang="tr-TR" sz="2800" dirty="0"/>
          </a:p>
        </p:txBody>
      </p:sp>
      <p:pic>
        <p:nvPicPr>
          <p:cNvPr id="3" name="Resim 2">
            <a:extLst>
              <a:ext uri="{FF2B5EF4-FFF2-40B4-BE49-F238E27FC236}">
                <a16:creationId xmlns:a16="http://schemas.microsoft.com/office/drawing/2014/main" xmlns="" id="{21DF787B-B844-4E8F-B05C-EBA25B2FA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48" y="3389753"/>
            <a:ext cx="7884368" cy="2815845"/>
          </a:xfrm>
          <a:prstGeom prst="rect">
            <a:avLst/>
          </a:prstGeom>
        </p:spPr>
      </p:pic>
    </p:spTree>
    <p:extLst>
      <p:ext uri="{BB962C8B-B14F-4D97-AF65-F5344CB8AC3E}">
        <p14:creationId xmlns:p14="http://schemas.microsoft.com/office/powerpoint/2010/main" val="2211407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84758" y="404664"/>
            <a:ext cx="7128792" cy="2246769"/>
          </a:xfrm>
          <a:prstGeom prst="rect">
            <a:avLst/>
          </a:prstGeom>
        </p:spPr>
        <p:txBody>
          <a:bodyPr wrap="square">
            <a:spAutoFit/>
          </a:bodyPr>
          <a:lstStyle/>
          <a:p>
            <a:pPr marL="285750" indent="-285750" algn="just">
              <a:buFont typeface="Wingdings" pitchFamily="2" charset="2"/>
              <a:buChar char="v"/>
            </a:pPr>
            <a:r>
              <a:rPr lang="tr-TR" sz="2800" dirty="0" err="1">
                <a:solidFill>
                  <a:srgbClr val="FF0000"/>
                </a:solidFill>
              </a:rPr>
              <a:t>Emevi</a:t>
            </a:r>
            <a:r>
              <a:rPr lang="tr-TR" sz="2800" dirty="0">
                <a:solidFill>
                  <a:srgbClr val="FF0000"/>
                </a:solidFill>
              </a:rPr>
              <a:t> ve Abbasi </a:t>
            </a:r>
            <a:r>
              <a:rPr lang="tr-TR" sz="2800" dirty="0"/>
              <a:t>yapılarında, bilhassa saray mimarisinde, fresk örneklerine rastlamak mümkündür. </a:t>
            </a:r>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p:txBody>
      </p:sp>
      <p:pic>
        <p:nvPicPr>
          <p:cNvPr id="175106" name="Picture 2" descr="http://www.atlastours.net/jordan/qusayr_amra_frescos.jpg">
            <a:hlinkClick r:id="rId2"/>
          </p:cNvPr>
          <p:cNvPicPr>
            <a:picLocks noChangeAspect="1" noChangeArrowheads="1"/>
          </p:cNvPicPr>
          <p:nvPr/>
        </p:nvPicPr>
        <p:blipFill>
          <a:blip r:embed="rId3"/>
          <a:srcRect/>
          <a:stretch>
            <a:fillRect/>
          </a:stretch>
        </p:blipFill>
        <p:spPr bwMode="auto">
          <a:xfrm>
            <a:off x="1508699" y="2276872"/>
            <a:ext cx="5727597" cy="3960440"/>
          </a:xfrm>
          <a:prstGeom prst="rect">
            <a:avLst/>
          </a:prstGeom>
          <a:noFill/>
        </p:spPr>
      </p:pic>
    </p:spTree>
    <p:extLst>
      <p:ext uri="{BB962C8B-B14F-4D97-AF65-F5344CB8AC3E}">
        <p14:creationId xmlns:p14="http://schemas.microsoft.com/office/powerpoint/2010/main" val="3179476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6328" y="332656"/>
            <a:ext cx="7200800" cy="2677656"/>
          </a:xfrm>
          <a:prstGeom prst="rect">
            <a:avLst/>
          </a:prstGeom>
        </p:spPr>
        <p:txBody>
          <a:bodyPr wrap="square">
            <a:spAutoFit/>
          </a:bodyPr>
          <a:lstStyle/>
          <a:p>
            <a:pPr marL="457200" indent="-457200">
              <a:buFont typeface="Wingdings" pitchFamily="2" charset="2"/>
              <a:buChar char="v"/>
            </a:pPr>
            <a:r>
              <a:rPr lang="tr-TR" sz="2800" dirty="0"/>
              <a:t>İslam öncesi dönemde </a:t>
            </a:r>
            <a:r>
              <a:rPr lang="tr-TR" sz="2800" dirty="0" err="1"/>
              <a:t>Türkler’de</a:t>
            </a:r>
            <a:r>
              <a:rPr lang="tr-TR" sz="2800" dirty="0"/>
              <a:t>, özellikle de </a:t>
            </a:r>
            <a:r>
              <a:rPr lang="tr-TR" sz="2800" dirty="0" err="1">
                <a:solidFill>
                  <a:srgbClr val="FF0000"/>
                </a:solidFill>
              </a:rPr>
              <a:t>Uygurlar’da</a:t>
            </a:r>
            <a:r>
              <a:rPr lang="tr-TR" sz="2800" dirty="0"/>
              <a:t>, yaygın olarak kullanılan </a:t>
            </a:r>
            <a:r>
              <a:rPr lang="tr-TR" sz="2800" dirty="0">
                <a:solidFill>
                  <a:srgbClr val="FF0000"/>
                </a:solidFill>
              </a:rPr>
              <a:t>fresk</a:t>
            </a:r>
            <a:r>
              <a:rPr lang="tr-TR" sz="2800" dirty="0"/>
              <a:t>, İslam sonrası dönemde de bir süre devam etmiştir. Burada </a:t>
            </a:r>
            <a:r>
              <a:rPr lang="tr-TR" sz="2800" dirty="0">
                <a:solidFill>
                  <a:srgbClr val="FF0000"/>
                </a:solidFill>
              </a:rPr>
              <a:t>Leşker-i </a:t>
            </a:r>
            <a:r>
              <a:rPr lang="tr-TR" sz="2800" dirty="0" err="1">
                <a:solidFill>
                  <a:srgbClr val="FF0000"/>
                </a:solidFill>
              </a:rPr>
              <a:t>Bazar</a:t>
            </a:r>
            <a:r>
              <a:rPr lang="tr-TR" sz="2800" dirty="0">
                <a:solidFill>
                  <a:srgbClr val="FF0000"/>
                </a:solidFill>
              </a:rPr>
              <a:t> Sarayı’ndaki</a:t>
            </a:r>
            <a:r>
              <a:rPr lang="tr-TR" sz="2800" dirty="0"/>
              <a:t> figürlü freskler örnek olarak gösterilebilir. </a:t>
            </a:r>
          </a:p>
          <a:p>
            <a:pPr marL="457200" indent="-457200">
              <a:buFont typeface="Wingdings" pitchFamily="2" charset="2"/>
              <a:buChar char="v"/>
            </a:pPr>
            <a:endParaRPr lang="tr-TR" sz="2800" dirty="0"/>
          </a:p>
        </p:txBody>
      </p:sp>
      <p:pic>
        <p:nvPicPr>
          <p:cNvPr id="172034" name="Picture 2" descr="http://www.bilinmeyenturktarihi.com/wp-content/uploads/2012/09/54-3.jpg">
            <a:hlinkClick r:id="rId2"/>
          </p:cNvPr>
          <p:cNvPicPr>
            <a:picLocks noChangeAspect="1" noChangeArrowheads="1"/>
          </p:cNvPicPr>
          <p:nvPr/>
        </p:nvPicPr>
        <p:blipFill>
          <a:blip r:embed="rId3"/>
          <a:srcRect/>
          <a:stretch>
            <a:fillRect/>
          </a:stretch>
        </p:blipFill>
        <p:spPr bwMode="auto">
          <a:xfrm>
            <a:off x="6732303" y="1988840"/>
            <a:ext cx="2401333" cy="3547294"/>
          </a:xfrm>
          <a:prstGeom prst="rect">
            <a:avLst/>
          </a:prstGeom>
          <a:noFill/>
        </p:spPr>
      </p:pic>
      <p:pic>
        <p:nvPicPr>
          <p:cNvPr id="4" name="Resim 3">
            <a:extLst>
              <a:ext uri="{FF2B5EF4-FFF2-40B4-BE49-F238E27FC236}">
                <a16:creationId xmlns:a16="http://schemas.microsoft.com/office/drawing/2014/main" xmlns="" id="{D83FA92A-3B13-42CB-B3A1-717A898DB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17" y="3356992"/>
            <a:ext cx="6457222" cy="3223952"/>
          </a:xfrm>
          <a:prstGeom prst="rect">
            <a:avLst/>
          </a:prstGeom>
        </p:spPr>
      </p:pic>
    </p:spTree>
    <p:extLst>
      <p:ext uri="{BB962C8B-B14F-4D97-AF65-F5344CB8AC3E}">
        <p14:creationId xmlns:p14="http://schemas.microsoft.com/office/powerpoint/2010/main" val="1881343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9552" y="332656"/>
            <a:ext cx="7128792" cy="1384995"/>
          </a:xfrm>
          <a:prstGeom prst="rect">
            <a:avLst/>
          </a:prstGeom>
        </p:spPr>
        <p:txBody>
          <a:bodyPr wrap="square">
            <a:spAutoFit/>
          </a:bodyPr>
          <a:lstStyle/>
          <a:p>
            <a:pPr marL="457200" indent="-457200" algn="just">
              <a:buFont typeface="Wingdings" pitchFamily="2" charset="2"/>
              <a:buChar char="v"/>
            </a:pPr>
            <a:r>
              <a:rPr lang="tr-TR" sz="2800" dirty="0" err="1"/>
              <a:t>Gazneli</a:t>
            </a:r>
            <a:r>
              <a:rPr lang="tr-TR" sz="2800" dirty="0"/>
              <a:t> sonrası dönemde freskin giderek </a:t>
            </a:r>
            <a:r>
              <a:rPr lang="tr-TR" sz="2800" dirty="0">
                <a:solidFill>
                  <a:srgbClr val="FF0000"/>
                </a:solidFill>
              </a:rPr>
              <a:t>terkedildiği</a:t>
            </a:r>
            <a:r>
              <a:rPr lang="tr-TR" sz="2800" dirty="0"/>
              <a:t>, Anadolu Türk sanatında ise neredeyse hiç </a:t>
            </a:r>
            <a:r>
              <a:rPr lang="tr-TR" sz="2800" dirty="0">
                <a:solidFill>
                  <a:srgbClr val="FF0000"/>
                </a:solidFill>
              </a:rPr>
              <a:t>kullanılmadığı</a:t>
            </a:r>
            <a:r>
              <a:rPr lang="tr-TR" sz="2800" dirty="0"/>
              <a:t> gözlenmektedir.</a:t>
            </a:r>
          </a:p>
        </p:txBody>
      </p:sp>
      <p:pic>
        <p:nvPicPr>
          <p:cNvPr id="4" name="Resim 3">
            <a:extLst>
              <a:ext uri="{FF2B5EF4-FFF2-40B4-BE49-F238E27FC236}">
                <a16:creationId xmlns:a16="http://schemas.microsoft.com/office/drawing/2014/main" xmlns="" id="{0336C2A6-1538-4209-9139-DFB913942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276872"/>
            <a:ext cx="5734900" cy="4017417"/>
          </a:xfrm>
          <a:prstGeom prst="rect">
            <a:avLst/>
          </a:prstGeom>
        </p:spPr>
      </p:pic>
    </p:spTree>
    <p:extLst>
      <p:ext uri="{BB962C8B-B14F-4D97-AF65-F5344CB8AC3E}">
        <p14:creationId xmlns:p14="http://schemas.microsoft.com/office/powerpoint/2010/main" val="1881343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1538" y="1500174"/>
            <a:ext cx="7172300" cy="2246769"/>
          </a:xfrm>
          <a:prstGeom prst="rect">
            <a:avLst/>
          </a:prstGeom>
        </p:spPr>
        <p:txBody>
          <a:bodyPr wrap="square">
            <a:spAutoFit/>
          </a:bodyPr>
          <a:lstStyle/>
          <a:p>
            <a:pPr algn="just"/>
            <a:r>
              <a:rPr lang="tr-TR" sz="2800" b="1" dirty="0">
                <a:solidFill>
                  <a:srgbClr val="FF0000"/>
                </a:solidFill>
              </a:rPr>
              <a:t>Duvar ve Pano Resmi</a:t>
            </a:r>
            <a:r>
              <a:rPr lang="tr-TR" sz="2800" dirty="0">
                <a:solidFill>
                  <a:srgbClr val="FF0000"/>
                </a:solidFill>
              </a:rPr>
              <a:t>:</a:t>
            </a:r>
            <a:r>
              <a:rPr lang="tr-TR" sz="2800" b="1" dirty="0">
                <a:solidFill>
                  <a:srgbClr val="FF0000"/>
                </a:solidFill>
              </a:rPr>
              <a:t> </a:t>
            </a:r>
          </a:p>
          <a:p>
            <a:pPr algn="just"/>
            <a:endParaRPr lang="tr-TR" sz="2800" b="1" dirty="0"/>
          </a:p>
          <a:p>
            <a:pPr marL="457200" indent="-457200" algn="just">
              <a:buFont typeface="Wingdings" pitchFamily="2" charset="2"/>
              <a:buChar char="v"/>
            </a:pPr>
            <a:r>
              <a:rPr lang="tr-TR" sz="2800" dirty="0"/>
              <a:t>İslam sanatının erken dönemlerinde </a:t>
            </a:r>
            <a:r>
              <a:rPr lang="tr-TR" sz="2800" dirty="0" err="1">
                <a:solidFill>
                  <a:srgbClr val="FF0000"/>
                </a:solidFill>
              </a:rPr>
              <a:t>mozayik</a:t>
            </a:r>
            <a:r>
              <a:rPr lang="tr-TR" sz="2800" dirty="0"/>
              <a:t> süsleme ve </a:t>
            </a:r>
            <a:r>
              <a:rPr lang="tr-TR" sz="2800" dirty="0">
                <a:solidFill>
                  <a:srgbClr val="FF0000"/>
                </a:solidFill>
              </a:rPr>
              <a:t>fresk</a:t>
            </a:r>
            <a:r>
              <a:rPr lang="tr-TR" sz="2800" dirty="0"/>
              <a:t> tekniklerinde yapılmış duvar ve pano resimlerine rastlanılmaktadır. </a:t>
            </a:r>
          </a:p>
        </p:txBody>
      </p:sp>
    </p:spTree>
    <p:extLst>
      <p:ext uri="{BB962C8B-B14F-4D97-AF65-F5344CB8AC3E}">
        <p14:creationId xmlns:p14="http://schemas.microsoft.com/office/powerpoint/2010/main" val="1596202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28662" y="285728"/>
            <a:ext cx="7272808" cy="2677656"/>
          </a:xfrm>
          <a:prstGeom prst="rect">
            <a:avLst/>
          </a:prstGeom>
        </p:spPr>
        <p:txBody>
          <a:bodyPr wrap="square">
            <a:spAutoFit/>
          </a:bodyPr>
          <a:lstStyle/>
          <a:p>
            <a:pPr algn="just"/>
            <a:r>
              <a:rPr lang="tr-TR" sz="2800" b="1" dirty="0">
                <a:solidFill>
                  <a:srgbClr val="FF0000"/>
                </a:solidFill>
              </a:rPr>
              <a:t>Örneğin</a:t>
            </a:r>
            <a:r>
              <a:rPr lang="tr-TR" sz="2800" dirty="0"/>
              <a:t>;</a:t>
            </a:r>
          </a:p>
          <a:p>
            <a:pPr algn="just">
              <a:buFont typeface="Wingdings" pitchFamily="2" charset="2"/>
              <a:buChar char="ü"/>
            </a:pPr>
            <a:r>
              <a:rPr lang="tr-TR" sz="2800" dirty="0" err="1"/>
              <a:t>Emevi</a:t>
            </a:r>
            <a:r>
              <a:rPr lang="tr-TR" sz="2800" dirty="0"/>
              <a:t> yapılarından Şam </a:t>
            </a:r>
            <a:r>
              <a:rPr lang="tr-TR" sz="2800" dirty="0" err="1"/>
              <a:t>Ümeyye</a:t>
            </a:r>
            <a:r>
              <a:rPr lang="tr-TR" sz="2800" dirty="0"/>
              <a:t> Camii’nde </a:t>
            </a:r>
            <a:r>
              <a:rPr lang="tr-TR" sz="2800" dirty="0" err="1">
                <a:solidFill>
                  <a:srgbClr val="FF0000"/>
                </a:solidFill>
              </a:rPr>
              <a:t>mozayik</a:t>
            </a:r>
            <a:r>
              <a:rPr lang="tr-TR" sz="2800" dirty="0">
                <a:solidFill>
                  <a:srgbClr val="FF0000"/>
                </a:solidFill>
              </a:rPr>
              <a:t> süsleme</a:t>
            </a:r>
            <a:r>
              <a:rPr lang="tr-TR" sz="2800" dirty="0"/>
              <a:t>, </a:t>
            </a:r>
          </a:p>
          <a:p>
            <a:pPr algn="just">
              <a:buFont typeface="Wingdings" pitchFamily="2" charset="2"/>
              <a:buChar char="ü"/>
            </a:pPr>
            <a:r>
              <a:rPr lang="tr-TR" sz="2800" dirty="0" err="1"/>
              <a:t>Kusayr</a:t>
            </a:r>
            <a:r>
              <a:rPr lang="tr-TR" sz="2800" dirty="0"/>
              <a:t>-ı </a:t>
            </a:r>
            <a:r>
              <a:rPr lang="tr-TR" sz="2800" dirty="0" err="1" smtClean="0"/>
              <a:t>Amra</a:t>
            </a:r>
            <a:r>
              <a:rPr lang="tr-TR" sz="2800" dirty="0" smtClean="0"/>
              <a:t> </a:t>
            </a:r>
            <a:r>
              <a:rPr lang="tr-TR" sz="2800" dirty="0">
                <a:solidFill>
                  <a:srgbClr val="FF0000"/>
                </a:solidFill>
              </a:rPr>
              <a:t>fresk</a:t>
            </a:r>
            <a:r>
              <a:rPr lang="tr-TR" sz="2800" dirty="0"/>
              <a:t>,</a:t>
            </a:r>
          </a:p>
          <a:p>
            <a:pPr algn="just">
              <a:buFont typeface="Wingdings" pitchFamily="2" charset="2"/>
              <a:buChar char="ü"/>
            </a:pPr>
            <a:r>
              <a:rPr lang="tr-TR" sz="2800" dirty="0"/>
              <a:t>Abbasi sarayı </a:t>
            </a:r>
            <a:r>
              <a:rPr lang="tr-TR" sz="2800" dirty="0" err="1"/>
              <a:t>Cevsakü’l</a:t>
            </a:r>
            <a:r>
              <a:rPr lang="tr-TR" sz="2800" dirty="0"/>
              <a:t>-</a:t>
            </a:r>
            <a:r>
              <a:rPr lang="tr-TR" sz="2800" dirty="0" err="1"/>
              <a:t>Hakani’de</a:t>
            </a:r>
            <a:r>
              <a:rPr lang="tr-TR" sz="2800" dirty="0"/>
              <a:t> ise </a:t>
            </a:r>
            <a:r>
              <a:rPr lang="tr-TR" sz="2800" dirty="0" err="1">
                <a:solidFill>
                  <a:srgbClr val="FF0000"/>
                </a:solidFill>
              </a:rPr>
              <a:t>stuk</a:t>
            </a:r>
            <a:r>
              <a:rPr lang="tr-TR" sz="2800" dirty="0"/>
              <a:t> </a:t>
            </a:r>
          </a:p>
          <a:p>
            <a:pPr algn="just"/>
            <a:r>
              <a:rPr lang="tr-TR" sz="2800" dirty="0"/>
              <a:t>tarzında pano ya da duvar resimleri mevcuttur. </a:t>
            </a:r>
          </a:p>
        </p:txBody>
      </p:sp>
      <p:pic>
        <p:nvPicPr>
          <p:cNvPr id="167938" name="Picture 2" descr="http://cloud.graphicleftovers.com/59664/1777711/umayyad-mosque-mosaic-in-damascus-syria.jpg">
            <a:hlinkClick r:id="rId2"/>
          </p:cNvPr>
          <p:cNvPicPr>
            <a:picLocks noChangeAspect="1" noChangeArrowheads="1"/>
          </p:cNvPicPr>
          <p:nvPr/>
        </p:nvPicPr>
        <p:blipFill>
          <a:blip r:embed="rId3"/>
          <a:srcRect/>
          <a:stretch>
            <a:fillRect/>
          </a:stretch>
        </p:blipFill>
        <p:spPr bwMode="auto">
          <a:xfrm>
            <a:off x="357158" y="3429000"/>
            <a:ext cx="2857520" cy="2857520"/>
          </a:xfrm>
          <a:prstGeom prst="rect">
            <a:avLst/>
          </a:prstGeom>
          <a:noFill/>
        </p:spPr>
      </p:pic>
      <p:cxnSp>
        <p:nvCxnSpPr>
          <p:cNvPr id="5" name="4 Düz Ok Bağlayıcısı"/>
          <p:cNvCxnSpPr/>
          <p:nvPr/>
        </p:nvCxnSpPr>
        <p:spPr>
          <a:xfrm rot="10800000" flipV="1">
            <a:off x="2285984" y="1142984"/>
            <a:ext cx="2571768" cy="21431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67940" name="Picture 4" descr="http://t2.gstatic.com/images?q=tbn:ANd9GcSLkWt147avd5Jh9LPZBS0ReJD1j8mfziEZx94mvZjpOvqXKcyE">
            <a:hlinkClick r:id="rId4"/>
          </p:cNvPr>
          <p:cNvPicPr>
            <a:picLocks noChangeAspect="1" noChangeArrowheads="1"/>
          </p:cNvPicPr>
          <p:nvPr/>
        </p:nvPicPr>
        <p:blipFill>
          <a:blip r:embed="rId5"/>
          <a:srcRect/>
          <a:stretch>
            <a:fillRect/>
          </a:stretch>
        </p:blipFill>
        <p:spPr bwMode="auto">
          <a:xfrm>
            <a:off x="3428992" y="3429000"/>
            <a:ext cx="2143140" cy="2857519"/>
          </a:xfrm>
          <a:prstGeom prst="rect">
            <a:avLst/>
          </a:prstGeom>
          <a:noFill/>
        </p:spPr>
      </p:pic>
      <p:cxnSp>
        <p:nvCxnSpPr>
          <p:cNvPr id="8" name="7 Düz Ok Bağlayıcısı"/>
          <p:cNvCxnSpPr>
            <a:cxnSpLocks/>
          </p:cNvCxnSpPr>
          <p:nvPr/>
        </p:nvCxnSpPr>
        <p:spPr>
          <a:xfrm>
            <a:off x="2714612" y="2000240"/>
            <a:ext cx="1353332" cy="12858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10 Düz Ok Bağlayıcısı"/>
          <p:cNvCxnSpPr>
            <a:cxnSpLocks/>
          </p:cNvCxnSpPr>
          <p:nvPr/>
        </p:nvCxnSpPr>
        <p:spPr>
          <a:xfrm>
            <a:off x="5000628" y="2428868"/>
            <a:ext cx="1371572" cy="85725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67944" name="Picture 8" descr="http://classconnection.s3.amazonaws.com/470/flashcards/1314470/jpg/jawsaq1331596252067.jpg">
            <a:hlinkClick r:id="rId6"/>
          </p:cNvPr>
          <p:cNvPicPr>
            <a:picLocks noChangeAspect="1" noChangeArrowheads="1"/>
          </p:cNvPicPr>
          <p:nvPr/>
        </p:nvPicPr>
        <p:blipFill>
          <a:blip r:embed="rId7"/>
          <a:srcRect/>
          <a:stretch>
            <a:fillRect/>
          </a:stretch>
        </p:blipFill>
        <p:spPr bwMode="auto">
          <a:xfrm>
            <a:off x="5929321" y="3429000"/>
            <a:ext cx="2778511" cy="2857520"/>
          </a:xfrm>
          <a:prstGeom prst="rect">
            <a:avLst/>
          </a:prstGeom>
          <a:noFill/>
        </p:spPr>
      </p:pic>
    </p:spTree>
    <p:extLst>
      <p:ext uri="{BB962C8B-B14F-4D97-AF65-F5344CB8AC3E}">
        <p14:creationId xmlns:p14="http://schemas.microsoft.com/office/powerpoint/2010/main" val="1596202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28662" y="571480"/>
            <a:ext cx="7272808" cy="2677656"/>
          </a:xfrm>
          <a:prstGeom prst="rect">
            <a:avLst/>
          </a:prstGeom>
        </p:spPr>
        <p:txBody>
          <a:bodyPr wrap="square">
            <a:spAutoFit/>
          </a:bodyPr>
          <a:lstStyle/>
          <a:p>
            <a:pPr marL="342900" indent="-342900" algn="just">
              <a:buFont typeface="Wingdings" pitchFamily="2" charset="2"/>
              <a:buChar char="v"/>
            </a:pPr>
            <a:r>
              <a:rPr lang="tr-TR" sz="2800" dirty="0"/>
              <a:t>  Endülüs topraklarındaki İslam eserlerinden</a:t>
            </a:r>
          </a:p>
          <a:p>
            <a:pPr marL="342900" indent="-342900" algn="just">
              <a:buFont typeface="Wingdings" pitchFamily="2" charset="2"/>
              <a:buChar char="v"/>
            </a:pPr>
            <a:endParaRPr lang="tr-TR" sz="2800" dirty="0"/>
          </a:p>
          <a:p>
            <a:pPr marL="342900" indent="-342900" algn="just">
              <a:buFont typeface="Wingdings" pitchFamily="2" charset="2"/>
              <a:buChar char="Ø"/>
            </a:pPr>
            <a:r>
              <a:rPr lang="tr-TR" sz="2800" dirty="0" err="1"/>
              <a:t>Kurtuba</a:t>
            </a:r>
            <a:r>
              <a:rPr lang="tr-TR" sz="2800" dirty="0"/>
              <a:t> </a:t>
            </a:r>
            <a:r>
              <a:rPr lang="tr-TR" sz="2800" dirty="0" err="1"/>
              <a:t>Camiü’l</a:t>
            </a:r>
            <a:r>
              <a:rPr lang="tr-TR" sz="2800" dirty="0"/>
              <a:t>-Kebir, </a:t>
            </a:r>
          </a:p>
          <a:p>
            <a:pPr marL="342900" indent="-342900" algn="just">
              <a:buFont typeface="Wingdings" pitchFamily="2" charset="2"/>
              <a:buChar char="Ø"/>
            </a:pPr>
            <a:r>
              <a:rPr lang="tr-TR" sz="2800" dirty="0" err="1"/>
              <a:t>Medinetü’z</a:t>
            </a:r>
            <a:r>
              <a:rPr lang="tr-TR" sz="2800" dirty="0"/>
              <a:t>-Zehra ve</a:t>
            </a:r>
          </a:p>
          <a:p>
            <a:pPr marL="342900" indent="-342900" algn="just">
              <a:buFont typeface="Wingdings" pitchFamily="2" charset="2"/>
              <a:buChar char="Ø"/>
            </a:pPr>
            <a:r>
              <a:rPr lang="tr-TR" sz="2800" dirty="0" err="1"/>
              <a:t>Elhamra</a:t>
            </a:r>
            <a:r>
              <a:rPr lang="tr-TR" sz="2800" dirty="0"/>
              <a:t> Sarayı’nda </a:t>
            </a:r>
          </a:p>
          <a:p>
            <a:pPr marL="342900" indent="-342900" algn="just"/>
            <a:r>
              <a:rPr lang="tr-TR" sz="2800" dirty="0"/>
              <a:t>    </a:t>
            </a:r>
            <a:r>
              <a:rPr lang="tr-TR" sz="2800" dirty="0">
                <a:solidFill>
                  <a:srgbClr val="FF0000"/>
                </a:solidFill>
              </a:rPr>
              <a:t>duvar ve pano resmi </a:t>
            </a:r>
            <a:r>
              <a:rPr lang="tr-TR" sz="2800" dirty="0"/>
              <a:t>mevcuttur. </a:t>
            </a:r>
          </a:p>
        </p:txBody>
      </p:sp>
      <p:pic>
        <p:nvPicPr>
          <p:cNvPr id="165890" name="Picture 2" descr="http://upload.wikimedia.org/wikipedia/commons/c/c9/Cordoba_Mosque_06.jpg">
            <a:hlinkClick r:id="rId2"/>
          </p:cNvPr>
          <p:cNvPicPr>
            <a:picLocks noChangeAspect="1" noChangeArrowheads="1"/>
          </p:cNvPicPr>
          <p:nvPr/>
        </p:nvPicPr>
        <p:blipFill>
          <a:blip r:embed="rId3" cstate="print"/>
          <a:srcRect/>
          <a:stretch>
            <a:fillRect/>
          </a:stretch>
        </p:blipFill>
        <p:spPr bwMode="auto">
          <a:xfrm>
            <a:off x="714348" y="3786190"/>
            <a:ext cx="3688770" cy="2451122"/>
          </a:xfrm>
          <a:prstGeom prst="rect">
            <a:avLst/>
          </a:prstGeom>
          <a:noFill/>
        </p:spPr>
      </p:pic>
      <p:cxnSp>
        <p:nvCxnSpPr>
          <p:cNvPr id="6" name="5 Düz Ok Bağlayıcısı"/>
          <p:cNvCxnSpPr/>
          <p:nvPr/>
        </p:nvCxnSpPr>
        <p:spPr>
          <a:xfrm rot="5400000">
            <a:off x="750067" y="2536025"/>
            <a:ext cx="1714512" cy="357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7 Düz Ok Bağlayıcısı"/>
          <p:cNvCxnSpPr/>
          <p:nvPr/>
        </p:nvCxnSpPr>
        <p:spPr>
          <a:xfrm>
            <a:off x="2643174" y="2714620"/>
            <a:ext cx="2357454" cy="9286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65894" name="Picture 6" descr="http://upload.wikimedia.org/wikipedia/commons/thumb/9/94/Granada_Alhambra_gazelle_Poterie_9019.JPG/800px-Granada_Alhambra_gazelle_Poterie_9019.JPG">
            <a:hlinkClick r:id="rId4"/>
          </p:cNvPr>
          <p:cNvPicPr>
            <a:picLocks noChangeAspect="1" noChangeArrowheads="1"/>
          </p:cNvPicPr>
          <p:nvPr/>
        </p:nvPicPr>
        <p:blipFill>
          <a:blip r:embed="rId5"/>
          <a:srcRect/>
          <a:stretch>
            <a:fillRect/>
          </a:stretch>
        </p:blipFill>
        <p:spPr bwMode="auto">
          <a:xfrm>
            <a:off x="5072065" y="3786190"/>
            <a:ext cx="3327769" cy="2451122"/>
          </a:xfrm>
          <a:prstGeom prst="rect">
            <a:avLst/>
          </a:prstGeom>
          <a:noFill/>
        </p:spPr>
      </p:pic>
    </p:spTree>
    <p:extLst>
      <p:ext uri="{BB962C8B-B14F-4D97-AF65-F5344CB8AC3E}">
        <p14:creationId xmlns:p14="http://schemas.microsoft.com/office/powerpoint/2010/main" val="2393785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965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7584" y="2276872"/>
            <a:ext cx="7487122" cy="3539430"/>
          </a:xfrm>
          <a:prstGeom prst="rect">
            <a:avLst/>
          </a:prstGeom>
        </p:spPr>
        <p:txBody>
          <a:bodyPr wrap="square">
            <a:spAutoFit/>
          </a:bodyPr>
          <a:lstStyle/>
          <a:p>
            <a:pPr marL="342900" indent="-342900" algn="just">
              <a:buFont typeface="Wingdings" pitchFamily="2" charset="2"/>
              <a:buChar char="Ø"/>
            </a:pPr>
            <a:r>
              <a:rPr lang="tr-TR" sz="2800" dirty="0"/>
              <a:t>Topkapı Sarayı’nın </a:t>
            </a:r>
            <a:r>
              <a:rPr lang="tr-TR" sz="2800" dirty="0">
                <a:solidFill>
                  <a:srgbClr val="FF0000"/>
                </a:solidFill>
              </a:rPr>
              <a:t>Harem</a:t>
            </a:r>
            <a:r>
              <a:rPr lang="tr-TR" sz="2800" dirty="0"/>
              <a:t> bölümünde, </a:t>
            </a:r>
          </a:p>
          <a:p>
            <a:pPr marL="342900" indent="-342900" algn="just">
              <a:buFont typeface="Wingdings" pitchFamily="2" charset="2"/>
              <a:buChar char="Ø"/>
            </a:pPr>
            <a:r>
              <a:rPr lang="tr-TR" sz="2800" dirty="0"/>
              <a:t>Tavşanlı </a:t>
            </a:r>
            <a:r>
              <a:rPr lang="tr-TR" sz="2800" dirty="0">
                <a:solidFill>
                  <a:srgbClr val="FF0000"/>
                </a:solidFill>
              </a:rPr>
              <a:t>Kurşunlu</a:t>
            </a:r>
            <a:r>
              <a:rPr lang="tr-TR" sz="2800" dirty="0"/>
              <a:t> Camii mihrabında, </a:t>
            </a:r>
          </a:p>
          <a:p>
            <a:pPr marL="342900" indent="-342900" algn="just">
              <a:buFont typeface="Wingdings" pitchFamily="2" charset="2"/>
              <a:buChar char="Ø"/>
            </a:pPr>
            <a:r>
              <a:rPr lang="tr-TR" sz="2800" dirty="0"/>
              <a:t>Amasya II. Beyazıt Külliyesi </a:t>
            </a:r>
            <a:r>
              <a:rPr lang="tr-TR" sz="2800" dirty="0" err="1">
                <a:solidFill>
                  <a:srgbClr val="FF0000"/>
                </a:solidFill>
              </a:rPr>
              <a:t>Muvakkithahesi’nde</a:t>
            </a:r>
            <a:r>
              <a:rPr lang="tr-TR" sz="2800" dirty="0"/>
              <a:t>, </a:t>
            </a:r>
          </a:p>
          <a:p>
            <a:pPr marL="342900" indent="-342900" algn="just">
              <a:buFont typeface="Wingdings" pitchFamily="2" charset="2"/>
              <a:buChar char="Ø"/>
            </a:pPr>
            <a:r>
              <a:rPr lang="tr-TR" sz="2800" dirty="0"/>
              <a:t>Yozgat </a:t>
            </a:r>
            <a:r>
              <a:rPr lang="tr-TR" sz="2800" dirty="0">
                <a:solidFill>
                  <a:srgbClr val="FF0000"/>
                </a:solidFill>
              </a:rPr>
              <a:t>Nizamoğlu</a:t>
            </a:r>
            <a:r>
              <a:rPr lang="tr-TR" sz="2800" dirty="0"/>
              <a:t> Konağı ile </a:t>
            </a:r>
          </a:p>
          <a:p>
            <a:pPr marL="342900" indent="-342900" algn="just">
              <a:buFont typeface="Wingdings" pitchFamily="2" charset="2"/>
              <a:buChar char="Ø"/>
            </a:pPr>
            <a:r>
              <a:rPr lang="tr-TR" sz="2800" dirty="0"/>
              <a:t>Merzifon Kara Mustafa Paşa Camii ve </a:t>
            </a:r>
            <a:r>
              <a:rPr lang="tr-TR" sz="2800" dirty="0">
                <a:solidFill>
                  <a:srgbClr val="FF0000"/>
                </a:solidFill>
              </a:rPr>
              <a:t>Şadırvanı’ndaki</a:t>
            </a:r>
            <a:r>
              <a:rPr lang="tr-TR" sz="2800" dirty="0"/>
              <a:t> </a:t>
            </a:r>
          </a:p>
          <a:p>
            <a:pPr marL="342900" indent="-342900" algn="just">
              <a:buFont typeface="Wingdings" pitchFamily="2" charset="2"/>
              <a:buChar char="Ø"/>
            </a:pPr>
            <a:endParaRPr lang="tr-TR" sz="2800" dirty="0"/>
          </a:p>
          <a:p>
            <a:pPr marL="342900" indent="-342900" algn="just"/>
            <a:r>
              <a:rPr lang="tr-TR" sz="2800" dirty="0"/>
              <a:t>realist tablolar </a:t>
            </a:r>
            <a:r>
              <a:rPr lang="tr-TR" sz="2800" dirty="0">
                <a:solidFill>
                  <a:srgbClr val="FF0000"/>
                </a:solidFill>
              </a:rPr>
              <a:t>örnek</a:t>
            </a:r>
            <a:r>
              <a:rPr lang="tr-TR" sz="2800" dirty="0"/>
              <a:t> olarak zikredilebilir.</a:t>
            </a:r>
          </a:p>
        </p:txBody>
      </p:sp>
      <p:sp>
        <p:nvSpPr>
          <p:cNvPr id="3" name="Dikdörtgen 2"/>
          <p:cNvSpPr/>
          <p:nvPr/>
        </p:nvSpPr>
        <p:spPr>
          <a:xfrm>
            <a:off x="467544" y="260648"/>
            <a:ext cx="7845282" cy="1384995"/>
          </a:xfrm>
          <a:prstGeom prst="rect">
            <a:avLst/>
          </a:prstGeom>
        </p:spPr>
        <p:txBody>
          <a:bodyPr wrap="square">
            <a:spAutoFit/>
          </a:bodyPr>
          <a:lstStyle/>
          <a:p>
            <a:pPr marL="342900" indent="-342900" algn="just">
              <a:buFont typeface="Wingdings" pitchFamily="2" charset="2"/>
              <a:buChar char="v"/>
            </a:pPr>
            <a:endParaRPr lang="tr-TR" sz="2800" dirty="0"/>
          </a:p>
          <a:p>
            <a:pPr marL="342900" indent="-342900" algn="just">
              <a:buFont typeface="Wingdings" pitchFamily="2" charset="2"/>
              <a:buChar char="v"/>
            </a:pPr>
            <a:r>
              <a:rPr lang="tr-TR" sz="2800" dirty="0" smtClean="0"/>
              <a:t>Bu süsleme türü son </a:t>
            </a:r>
            <a:r>
              <a:rPr lang="tr-TR" sz="2800" dirty="0"/>
              <a:t>dönem Osmanlı sanatında Batı etkileriyle </a:t>
            </a:r>
            <a:r>
              <a:rPr lang="tr-TR" sz="2800" dirty="0">
                <a:solidFill>
                  <a:srgbClr val="FF0000"/>
                </a:solidFill>
              </a:rPr>
              <a:t>yeniden</a:t>
            </a:r>
            <a:r>
              <a:rPr lang="tr-TR" sz="2800" dirty="0"/>
              <a:t> ortaya çıkmıştır. </a:t>
            </a:r>
          </a:p>
        </p:txBody>
      </p:sp>
    </p:spTree>
    <p:extLst>
      <p:ext uri="{BB962C8B-B14F-4D97-AF65-F5344CB8AC3E}">
        <p14:creationId xmlns:p14="http://schemas.microsoft.com/office/powerpoint/2010/main" val="3280965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835696" y="6470930"/>
            <a:ext cx="2422458" cy="369332"/>
          </a:xfrm>
          <a:prstGeom prst="rect">
            <a:avLst/>
          </a:prstGeom>
        </p:spPr>
        <p:txBody>
          <a:bodyPr wrap="none">
            <a:spAutoFit/>
          </a:bodyPr>
          <a:lstStyle/>
          <a:p>
            <a:r>
              <a:rPr lang="tr-TR" dirty="0"/>
              <a:t>Tavşanlı </a:t>
            </a:r>
            <a:r>
              <a:rPr lang="tr-TR" dirty="0">
                <a:solidFill>
                  <a:srgbClr val="FF0000"/>
                </a:solidFill>
              </a:rPr>
              <a:t>Kurşunlu</a:t>
            </a:r>
            <a:r>
              <a:rPr lang="tr-TR" dirty="0"/>
              <a:t> Camii </a:t>
            </a:r>
          </a:p>
        </p:txBody>
      </p:sp>
      <p:sp>
        <p:nvSpPr>
          <p:cNvPr id="5" name="4 Dikdörtgen"/>
          <p:cNvSpPr/>
          <p:nvPr/>
        </p:nvSpPr>
        <p:spPr>
          <a:xfrm>
            <a:off x="3264089" y="3604228"/>
            <a:ext cx="2558970" cy="369332"/>
          </a:xfrm>
          <a:prstGeom prst="rect">
            <a:avLst/>
          </a:prstGeom>
        </p:spPr>
        <p:txBody>
          <a:bodyPr wrap="none">
            <a:spAutoFit/>
          </a:bodyPr>
          <a:lstStyle/>
          <a:p>
            <a:r>
              <a:rPr lang="tr-TR" dirty="0"/>
              <a:t>Yozgat </a:t>
            </a:r>
            <a:r>
              <a:rPr lang="tr-TR" dirty="0">
                <a:solidFill>
                  <a:srgbClr val="FF0000"/>
                </a:solidFill>
              </a:rPr>
              <a:t>Nizamoğlu</a:t>
            </a:r>
            <a:r>
              <a:rPr lang="tr-TR" dirty="0"/>
              <a:t> Konağı </a:t>
            </a:r>
          </a:p>
        </p:txBody>
      </p:sp>
      <p:pic>
        <p:nvPicPr>
          <p:cNvPr id="4" name="Resim 3">
            <a:extLst>
              <a:ext uri="{FF2B5EF4-FFF2-40B4-BE49-F238E27FC236}">
                <a16:creationId xmlns:a16="http://schemas.microsoft.com/office/drawing/2014/main" xmlns="" id="{53DD8D58-1F58-4D1A-B68C-71CF5D37E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223917"/>
            <a:ext cx="5127724" cy="3317323"/>
          </a:xfrm>
          <a:prstGeom prst="rect">
            <a:avLst/>
          </a:prstGeom>
        </p:spPr>
      </p:pic>
      <p:pic>
        <p:nvPicPr>
          <p:cNvPr id="9" name="Resim 8">
            <a:extLst>
              <a:ext uri="{FF2B5EF4-FFF2-40B4-BE49-F238E27FC236}">
                <a16:creationId xmlns:a16="http://schemas.microsoft.com/office/drawing/2014/main" xmlns="" id="{2B879F73-545E-4A8E-A30C-7B9FB6F0F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114720"/>
            <a:ext cx="8748464" cy="225766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57224" y="320458"/>
            <a:ext cx="7488832" cy="3108543"/>
          </a:xfrm>
          <a:prstGeom prst="rect">
            <a:avLst/>
          </a:prstGeom>
        </p:spPr>
        <p:txBody>
          <a:bodyPr wrap="square">
            <a:spAutoFit/>
          </a:bodyPr>
          <a:lstStyle/>
          <a:p>
            <a:pPr algn="just"/>
            <a:r>
              <a:rPr lang="tr-TR" sz="2800" b="1" dirty="0">
                <a:solidFill>
                  <a:srgbClr val="FF0000"/>
                </a:solidFill>
              </a:rPr>
              <a:t>Minyatür Sanatı</a:t>
            </a:r>
          </a:p>
          <a:p>
            <a:pPr algn="just"/>
            <a:endParaRPr lang="tr-TR" sz="2800" dirty="0"/>
          </a:p>
          <a:p>
            <a:pPr marL="342900" indent="-342900" algn="just">
              <a:buFont typeface="Wingdings" pitchFamily="2" charset="2"/>
              <a:buChar char="v"/>
            </a:pPr>
            <a:r>
              <a:rPr lang="tr-TR" sz="2800" dirty="0"/>
              <a:t>Genellikle el yazması kitaplarda, metni açıklamaya yönelik olarak yapılan çok ince işlenmiş, küçük boyutlu resim, nakış ve bu tür resim sanatına </a:t>
            </a:r>
            <a:r>
              <a:rPr lang="tr-TR" sz="2800" i="1" dirty="0">
                <a:solidFill>
                  <a:srgbClr val="FF0000"/>
                </a:solidFill>
              </a:rPr>
              <a:t>minyatür</a:t>
            </a:r>
            <a:r>
              <a:rPr lang="tr-TR" sz="2800" dirty="0"/>
              <a:t> adı verilmektedir. </a:t>
            </a:r>
          </a:p>
          <a:p>
            <a:pPr marL="342900" indent="-342900" algn="just">
              <a:buFont typeface="Wingdings" pitchFamily="2" charset="2"/>
              <a:buChar char="v"/>
            </a:pPr>
            <a:endParaRPr lang="tr-TR" sz="2800" dirty="0"/>
          </a:p>
        </p:txBody>
      </p:sp>
      <p:pic>
        <p:nvPicPr>
          <p:cNvPr id="158722" name="Picture 2" descr="http://tesaum.sdu.edu.tr/assets/uploads/sites/67/other/4933.jpg">
            <a:hlinkClick r:id="rId2"/>
          </p:cNvPr>
          <p:cNvPicPr>
            <a:picLocks noChangeAspect="1" noChangeArrowheads="1"/>
          </p:cNvPicPr>
          <p:nvPr/>
        </p:nvPicPr>
        <p:blipFill>
          <a:blip r:embed="rId3"/>
          <a:srcRect/>
          <a:stretch>
            <a:fillRect/>
          </a:stretch>
        </p:blipFill>
        <p:spPr bwMode="auto">
          <a:xfrm>
            <a:off x="2699792" y="3429001"/>
            <a:ext cx="4373108" cy="3061176"/>
          </a:xfrm>
          <a:prstGeom prst="rect">
            <a:avLst/>
          </a:prstGeom>
          <a:noFill/>
        </p:spPr>
      </p:pic>
    </p:spTree>
    <p:extLst>
      <p:ext uri="{BB962C8B-B14F-4D97-AF65-F5344CB8AC3E}">
        <p14:creationId xmlns:p14="http://schemas.microsoft.com/office/powerpoint/2010/main" val="1868098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642910" y="357166"/>
            <a:ext cx="7416824" cy="2246769"/>
          </a:xfrm>
          <a:prstGeom prst="rect">
            <a:avLst/>
          </a:prstGeom>
        </p:spPr>
        <p:txBody>
          <a:bodyPr wrap="square">
            <a:spAutoFit/>
          </a:bodyPr>
          <a:lstStyle/>
          <a:p>
            <a:pPr marL="457200" indent="-457200" algn="just"/>
            <a:endParaRPr lang="tr-TR" sz="2800" dirty="0"/>
          </a:p>
          <a:p>
            <a:pPr marL="457200" indent="-457200" algn="just">
              <a:buFont typeface="Wingdings" pitchFamily="2" charset="2"/>
              <a:buChar char="v"/>
            </a:pPr>
            <a:r>
              <a:rPr lang="tr-TR" sz="2800" dirty="0"/>
              <a:t>Batılıların </a:t>
            </a:r>
            <a:r>
              <a:rPr lang="tr-TR" sz="2800" i="1" dirty="0">
                <a:solidFill>
                  <a:srgbClr val="FF0000"/>
                </a:solidFill>
              </a:rPr>
              <a:t>arabesk</a:t>
            </a:r>
            <a:r>
              <a:rPr lang="tr-TR" sz="2800" dirty="0"/>
              <a:t> diye isimlendirdikleri süsleme anlayışını sergileyen ürünlerin önemli bir bölümünü </a:t>
            </a:r>
            <a:r>
              <a:rPr lang="tr-TR" sz="2800" dirty="0">
                <a:solidFill>
                  <a:srgbClr val="FF0000"/>
                </a:solidFill>
              </a:rPr>
              <a:t>geometrik</a:t>
            </a:r>
            <a:r>
              <a:rPr lang="tr-TR" sz="2800" dirty="0"/>
              <a:t> süslemeler teşkil etmektedir.</a:t>
            </a:r>
          </a:p>
        </p:txBody>
      </p:sp>
      <p:pic>
        <p:nvPicPr>
          <p:cNvPr id="220162" name="Picture 2" descr="http://t3.gstatic.com/images?q=tbn:ANd9GcQLMAxulGgg-2cJJZ-FE38e_XR2WMzb2JCAmUTOpw1xesrJ5FPbxA">
            <a:hlinkClick r:id="rId2"/>
          </p:cNvPr>
          <p:cNvPicPr>
            <a:picLocks noChangeAspect="1" noChangeArrowheads="1"/>
          </p:cNvPicPr>
          <p:nvPr/>
        </p:nvPicPr>
        <p:blipFill>
          <a:blip r:embed="rId3"/>
          <a:srcRect/>
          <a:stretch>
            <a:fillRect/>
          </a:stretch>
        </p:blipFill>
        <p:spPr bwMode="auto">
          <a:xfrm rot="16200000">
            <a:off x="2824325" y="2021974"/>
            <a:ext cx="3528391" cy="5190314"/>
          </a:xfrm>
          <a:prstGeom prst="rect">
            <a:avLst/>
          </a:prstGeom>
          <a:noFill/>
        </p:spPr>
      </p:pic>
    </p:spTree>
    <p:extLst>
      <p:ext uri="{BB962C8B-B14F-4D97-AF65-F5344CB8AC3E}">
        <p14:creationId xmlns:p14="http://schemas.microsoft.com/office/powerpoint/2010/main" val="2211407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404664"/>
            <a:ext cx="4005864" cy="3539430"/>
          </a:xfrm>
          <a:prstGeom prst="rect">
            <a:avLst/>
          </a:prstGeom>
        </p:spPr>
        <p:txBody>
          <a:bodyPr wrap="square">
            <a:spAutoFit/>
          </a:bodyPr>
          <a:lstStyle/>
          <a:p>
            <a:pPr marL="342900" indent="-342900">
              <a:buFont typeface="Wingdings" pitchFamily="2" charset="2"/>
              <a:buChar char="v"/>
            </a:pPr>
            <a:r>
              <a:rPr lang="tr-TR" sz="2800" dirty="0"/>
              <a:t>Ortaçağ Avrupası’nda el yazması kitaplarda baş harfler “</a:t>
            </a:r>
            <a:r>
              <a:rPr lang="tr-TR" sz="2800" dirty="0" err="1">
                <a:solidFill>
                  <a:srgbClr val="FF0000"/>
                </a:solidFill>
              </a:rPr>
              <a:t>minium</a:t>
            </a:r>
            <a:r>
              <a:rPr lang="tr-TR" sz="2800" dirty="0"/>
              <a:t>” adlı kırmızı renkli bir boya ile süslenirdi. </a:t>
            </a:r>
            <a:endParaRPr lang="tr-TR" sz="2800" dirty="0" smtClean="0"/>
          </a:p>
          <a:p>
            <a:pPr marL="342900" indent="-342900">
              <a:buFont typeface="Wingdings" pitchFamily="2" charset="2"/>
              <a:buChar char="v"/>
            </a:pPr>
            <a:r>
              <a:rPr lang="tr-TR" sz="2800" dirty="0" smtClean="0"/>
              <a:t>Minyatür </a:t>
            </a:r>
            <a:r>
              <a:rPr lang="tr-TR" sz="2800" dirty="0"/>
              <a:t>sözcüğünün bu kelimeden türetildiği kabul edilmektedir. </a:t>
            </a:r>
          </a:p>
        </p:txBody>
      </p:sp>
      <p:pic>
        <p:nvPicPr>
          <p:cNvPr id="157698" name="Picture 2" descr="http://pegsandtails.files.wordpress.com/2010/04/minium_08b.jpg">
            <a:hlinkClick r:id="rId2"/>
          </p:cNvPr>
          <p:cNvPicPr>
            <a:picLocks noChangeAspect="1" noChangeArrowheads="1"/>
          </p:cNvPicPr>
          <p:nvPr/>
        </p:nvPicPr>
        <p:blipFill>
          <a:blip r:embed="rId3"/>
          <a:srcRect/>
          <a:stretch>
            <a:fillRect/>
          </a:stretch>
        </p:blipFill>
        <p:spPr bwMode="auto">
          <a:xfrm>
            <a:off x="1431561" y="4365104"/>
            <a:ext cx="2568558" cy="1923126"/>
          </a:xfrm>
          <a:prstGeom prst="rect">
            <a:avLst/>
          </a:prstGeom>
          <a:noFill/>
        </p:spPr>
      </p:pic>
      <p:pic>
        <p:nvPicPr>
          <p:cNvPr id="157700" name="Picture 4" descr="http://t2.gstatic.com/images?q=tbn:ANd9GcT-VvWIsO5M8obL-_sqMOP2ZUOppdNvk-0f9hdfnm7zyvB9jrtG">
            <a:hlinkClick r:id="rId4"/>
          </p:cNvPr>
          <p:cNvPicPr>
            <a:picLocks noChangeAspect="1" noChangeArrowheads="1"/>
          </p:cNvPicPr>
          <p:nvPr/>
        </p:nvPicPr>
        <p:blipFill>
          <a:blip r:embed="rId5"/>
          <a:srcRect/>
          <a:stretch>
            <a:fillRect/>
          </a:stretch>
        </p:blipFill>
        <p:spPr bwMode="auto">
          <a:xfrm>
            <a:off x="6228184" y="3944094"/>
            <a:ext cx="2520280" cy="2506981"/>
          </a:xfrm>
          <a:prstGeom prst="rect">
            <a:avLst/>
          </a:prstGeom>
          <a:noFill/>
        </p:spPr>
      </p:pic>
      <p:pic>
        <p:nvPicPr>
          <p:cNvPr id="10" name="Resim 9">
            <a:extLst>
              <a:ext uri="{FF2B5EF4-FFF2-40B4-BE49-F238E27FC236}">
                <a16:creationId xmlns:a16="http://schemas.microsoft.com/office/drawing/2014/main" xmlns="" id="{21973015-751F-49C9-B36B-8697C1451D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2542" y="722387"/>
            <a:ext cx="4355976" cy="2903984"/>
          </a:xfrm>
          <a:prstGeom prst="rect">
            <a:avLst/>
          </a:prstGeom>
        </p:spPr>
      </p:pic>
      <p:cxnSp>
        <p:nvCxnSpPr>
          <p:cNvPr id="12" name="Düz Ok Bağlayıcısı 11">
            <a:extLst>
              <a:ext uri="{FF2B5EF4-FFF2-40B4-BE49-F238E27FC236}">
                <a16:creationId xmlns:a16="http://schemas.microsoft.com/office/drawing/2014/main" xmlns="" id="{ABF2CE2D-7FF6-4106-A5E1-78EBB9C4C70C}"/>
              </a:ext>
            </a:extLst>
          </p:cNvPr>
          <p:cNvCxnSpPr/>
          <p:nvPr/>
        </p:nvCxnSpPr>
        <p:spPr>
          <a:xfrm flipH="1">
            <a:off x="4283968" y="5013176"/>
            <a:ext cx="180020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098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9552" y="676193"/>
            <a:ext cx="3205402" cy="5693866"/>
          </a:xfrm>
          <a:prstGeom prst="rect">
            <a:avLst/>
          </a:prstGeom>
        </p:spPr>
        <p:txBody>
          <a:bodyPr wrap="square">
            <a:spAutoFit/>
          </a:bodyPr>
          <a:lstStyle/>
          <a:p>
            <a:pPr marL="342900" indent="-342900">
              <a:buFont typeface="Wingdings" pitchFamily="2" charset="2"/>
              <a:buChar char="v"/>
            </a:pPr>
            <a:r>
              <a:rPr lang="tr-TR" sz="2800" dirty="0"/>
              <a:t>Türk İslam dünyasında minyatür için </a:t>
            </a:r>
            <a:r>
              <a:rPr lang="tr-TR" sz="2800" dirty="0" smtClean="0"/>
              <a:t>daha çok </a:t>
            </a:r>
            <a:r>
              <a:rPr lang="tr-TR" sz="2800" dirty="0" smtClean="0">
                <a:solidFill>
                  <a:srgbClr val="FF0000"/>
                </a:solidFill>
              </a:rPr>
              <a:t>nakış</a:t>
            </a:r>
            <a:r>
              <a:rPr lang="tr-TR" sz="2800" dirty="0" smtClean="0"/>
              <a:t> </a:t>
            </a:r>
            <a:r>
              <a:rPr lang="tr-TR" sz="2800" dirty="0"/>
              <a:t>sözcüğü kullanılırdı. </a:t>
            </a:r>
          </a:p>
          <a:p>
            <a:pPr marL="342900" indent="-342900">
              <a:buFont typeface="Wingdings" pitchFamily="2" charset="2"/>
              <a:buChar char="v"/>
            </a:pPr>
            <a:endParaRPr lang="tr-TR" sz="2800" dirty="0"/>
          </a:p>
          <a:p>
            <a:pPr marL="342900" indent="-342900">
              <a:buFont typeface="Wingdings" pitchFamily="2" charset="2"/>
              <a:buChar char="v"/>
            </a:pPr>
            <a:endParaRPr lang="tr-TR" sz="2800" dirty="0"/>
          </a:p>
          <a:p>
            <a:pPr marL="342900" indent="-342900">
              <a:buFont typeface="Wingdings" pitchFamily="2" charset="2"/>
              <a:buChar char="v"/>
            </a:pPr>
            <a:r>
              <a:rPr lang="tr-TR" sz="2800" dirty="0"/>
              <a:t>Minyatür sanatçısına da </a:t>
            </a:r>
            <a:r>
              <a:rPr lang="tr-TR" sz="2800" dirty="0">
                <a:solidFill>
                  <a:srgbClr val="FF0000"/>
                </a:solidFill>
              </a:rPr>
              <a:t>nakkaş</a:t>
            </a:r>
            <a:r>
              <a:rPr lang="tr-TR" sz="2800" dirty="0"/>
              <a:t> ya da </a:t>
            </a:r>
            <a:r>
              <a:rPr lang="tr-TR" sz="2800" dirty="0" err="1">
                <a:solidFill>
                  <a:srgbClr val="FF0000"/>
                </a:solidFill>
              </a:rPr>
              <a:t>musavvir</a:t>
            </a:r>
            <a:r>
              <a:rPr lang="tr-TR" sz="2800" dirty="0"/>
              <a:t> denirdi. </a:t>
            </a:r>
          </a:p>
          <a:p>
            <a:pPr marL="342900" indent="-342900">
              <a:buFont typeface="Wingdings" pitchFamily="2" charset="2"/>
              <a:buChar char="v"/>
            </a:pPr>
            <a:endParaRPr lang="tr-TR" sz="2800" dirty="0"/>
          </a:p>
          <a:p>
            <a:pPr marL="342900" indent="-342900">
              <a:buFont typeface="Wingdings" pitchFamily="2" charset="2"/>
              <a:buChar char="v"/>
            </a:pPr>
            <a:endParaRPr lang="tr-TR" sz="2800" dirty="0"/>
          </a:p>
        </p:txBody>
      </p:sp>
      <p:pic>
        <p:nvPicPr>
          <p:cNvPr id="2052" name="Picture 4" descr="https://s-media-cache-ak0.pinimg.com/736x/08/49/e7/0849e7f1c56879b43d29bf57102ed8a2.jpg">
            <a:extLst>
              <a:ext uri="{FF2B5EF4-FFF2-40B4-BE49-F238E27FC236}">
                <a16:creationId xmlns:a16="http://schemas.microsoft.com/office/drawing/2014/main" xmlns="" id="{4267CC96-6DF8-406C-8DEF-BDD45E3AD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416016"/>
            <a:ext cx="3528254"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935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85786" y="785794"/>
            <a:ext cx="7488832" cy="1815882"/>
          </a:xfrm>
          <a:prstGeom prst="rect">
            <a:avLst/>
          </a:prstGeom>
        </p:spPr>
        <p:txBody>
          <a:bodyPr wrap="square">
            <a:spAutoFit/>
          </a:bodyPr>
          <a:lstStyle/>
          <a:p>
            <a:pPr marL="285750" indent="-285750" algn="just">
              <a:buFont typeface="Wingdings" pitchFamily="2" charset="2"/>
              <a:buChar char="v"/>
            </a:pPr>
            <a:endParaRPr lang="tr-TR" sz="2800" dirty="0"/>
          </a:p>
          <a:p>
            <a:pPr marL="285750" indent="-285750" algn="just">
              <a:buFont typeface="Wingdings" pitchFamily="2" charset="2"/>
              <a:buChar char="v"/>
            </a:pPr>
            <a:r>
              <a:rPr lang="tr-TR" sz="2800" dirty="0"/>
              <a:t>Çizgileri çizmek ve ince ayrıntıları işlemek için </a:t>
            </a:r>
            <a:r>
              <a:rPr lang="tr-TR" sz="2800" dirty="0">
                <a:solidFill>
                  <a:srgbClr val="FF0000"/>
                </a:solidFill>
              </a:rPr>
              <a:t>yavru kedilerin </a:t>
            </a:r>
            <a:r>
              <a:rPr lang="tr-TR" sz="2800" dirty="0"/>
              <a:t>tüylerinden yapılan ve </a:t>
            </a:r>
            <a:r>
              <a:rPr lang="tr-TR" sz="2800" i="1" dirty="0" err="1">
                <a:solidFill>
                  <a:srgbClr val="FF0000"/>
                </a:solidFill>
              </a:rPr>
              <a:t>tüykalem</a:t>
            </a:r>
            <a:r>
              <a:rPr lang="tr-TR" sz="2800" dirty="0"/>
              <a:t> denilen çok ince fırçalar kullanılırdı. </a:t>
            </a:r>
          </a:p>
        </p:txBody>
      </p:sp>
      <p:pic>
        <p:nvPicPr>
          <p:cNvPr id="155652" name="Picture 4" descr="http://www.kalem.biz/images/Bal_1_2287.jpg">
            <a:hlinkClick r:id="rId2"/>
          </p:cNvPr>
          <p:cNvPicPr>
            <a:picLocks noChangeAspect="1" noChangeArrowheads="1"/>
          </p:cNvPicPr>
          <p:nvPr/>
        </p:nvPicPr>
        <p:blipFill>
          <a:blip r:embed="rId3"/>
          <a:srcRect/>
          <a:stretch>
            <a:fillRect/>
          </a:stretch>
        </p:blipFill>
        <p:spPr bwMode="auto">
          <a:xfrm>
            <a:off x="1187624" y="3071810"/>
            <a:ext cx="2527120" cy="3208541"/>
          </a:xfrm>
          <a:prstGeom prst="rect">
            <a:avLst/>
          </a:prstGeom>
          <a:noFill/>
        </p:spPr>
      </p:pic>
      <p:pic>
        <p:nvPicPr>
          <p:cNvPr id="155654" name="Picture 6" descr="http://85.153.7.82/~artboya/bayi/resimler/1315399989.jpg">
            <a:hlinkClick r:id="rId4"/>
          </p:cNvPr>
          <p:cNvPicPr>
            <a:picLocks noChangeAspect="1" noChangeArrowheads="1"/>
          </p:cNvPicPr>
          <p:nvPr/>
        </p:nvPicPr>
        <p:blipFill>
          <a:blip r:embed="rId5" cstate="print"/>
          <a:srcRect/>
          <a:stretch>
            <a:fillRect/>
          </a:stretch>
        </p:blipFill>
        <p:spPr bwMode="auto">
          <a:xfrm>
            <a:off x="4383695" y="3071810"/>
            <a:ext cx="4313515" cy="3233722"/>
          </a:xfrm>
          <a:prstGeom prst="rect">
            <a:avLst/>
          </a:prstGeom>
          <a:noFill/>
        </p:spPr>
      </p:pic>
    </p:spTree>
    <p:extLst>
      <p:ext uri="{BB962C8B-B14F-4D97-AF65-F5344CB8AC3E}">
        <p14:creationId xmlns:p14="http://schemas.microsoft.com/office/powerpoint/2010/main" val="4130725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1035266"/>
            <a:ext cx="2850680" cy="4832092"/>
          </a:xfrm>
          <a:prstGeom prst="rect">
            <a:avLst/>
          </a:prstGeom>
        </p:spPr>
        <p:txBody>
          <a:bodyPr wrap="square">
            <a:spAutoFit/>
          </a:bodyPr>
          <a:lstStyle/>
          <a:p>
            <a:pPr marL="285750" indent="-285750" algn="just">
              <a:buFont typeface="Wingdings" pitchFamily="2" charset="2"/>
              <a:buChar char="v"/>
            </a:pPr>
            <a:endParaRPr lang="tr-TR" sz="2800" dirty="0"/>
          </a:p>
          <a:p>
            <a:pPr marL="285750" indent="-285750">
              <a:buFont typeface="Wingdings" pitchFamily="2" charset="2"/>
              <a:buChar char="v"/>
            </a:pPr>
            <a:r>
              <a:rPr lang="tr-TR" sz="2800" dirty="0"/>
              <a:t>Türk İslam minyatürleri genellikle diğer bir kitap süsleme sanatı olan </a:t>
            </a:r>
            <a:r>
              <a:rPr lang="tr-TR" sz="2800" dirty="0">
                <a:solidFill>
                  <a:srgbClr val="FF0000"/>
                </a:solidFill>
              </a:rPr>
              <a:t>tezhiple</a:t>
            </a:r>
            <a:r>
              <a:rPr lang="tr-TR" sz="2800" dirty="0"/>
              <a:t> birlikte görülmektedir. </a:t>
            </a:r>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p:txBody>
      </p:sp>
      <p:pic>
        <p:nvPicPr>
          <p:cNvPr id="4" name="Resim 3">
            <a:extLst>
              <a:ext uri="{FF2B5EF4-FFF2-40B4-BE49-F238E27FC236}">
                <a16:creationId xmlns:a16="http://schemas.microsoft.com/office/drawing/2014/main" xmlns="" id="{46CB180E-64F1-4F22-BB4F-F87187930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764704"/>
            <a:ext cx="4092879" cy="5373216"/>
          </a:xfrm>
          <a:prstGeom prst="rect">
            <a:avLst/>
          </a:prstGeom>
        </p:spPr>
      </p:pic>
      <p:sp>
        <p:nvSpPr>
          <p:cNvPr id="5" name="Metin kutusu 4">
            <a:extLst>
              <a:ext uri="{FF2B5EF4-FFF2-40B4-BE49-F238E27FC236}">
                <a16:creationId xmlns:a16="http://schemas.microsoft.com/office/drawing/2014/main" xmlns="" id="{4B02E98D-13CD-43E6-B852-3A5E5ED50977}"/>
              </a:ext>
            </a:extLst>
          </p:cNvPr>
          <p:cNvSpPr txBox="1"/>
          <p:nvPr/>
        </p:nvSpPr>
        <p:spPr>
          <a:xfrm>
            <a:off x="5868144" y="6147945"/>
            <a:ext cx="1798698" cy="369332"/>
          </a:xfrm>
          <a:prstGeom prst="rect">
            <a:avLst/>
          </a:prstGeom>
          <a:noFill/>
        </p:spPr>
        <p:txBody>
          <a:bodyPr wrap="none" rtlCol="0">
            <a:spAutoFit/>
          </a:bodyPr>
          <a:lstStyle/>
          <a:p>
            <a:r>
              <a:rPr lang="tr-TR" dirty="0"/>
              <a:t>Mevlana ve şems</a:t>
            </a:r>
          </a:p>
        </p:txBody>
      </p:sp>
    </p:spTree>
    <p:extLst>
      <p:ext uri="{BB962C8B-B14F-4D97-AF65-F5344CB8AC3E}">
        <p14:creationId xmlns:p14="http://schemas.microsoft.com/office/powerpoint/2010/main" val="1162440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71848" y="836712"/>
            <a:ext cx="7344816" cy="2246769"/>
          </a:xfrm>
          <a:prstGeom prst="rect">
            <a:avLst/>
          </a:prstGeom>
        </p:spPr>
        <p:txBody>
          <a:bodyPr wrap="square">
            <a:spAutoFit/>
          </a:bodyPr>
          <a:lstStyle/>
          <a:p>
            <a:pPr marL="285750" indent="-285750" algn="just">
              <a:buFont typeface="Wingdings" pitchFamily="2" charset="2"/>
              <a:buChar char="v"/>
            </a:pPr>
            <a:r>
              <a:rPr lang="tr-TR" sz="2800" dirty="0"/>
              <a:t>Minyatürlerde </a:t>
            </a:r>
            <a:r>
              <a:rPr lang="tr-TR" sz="2800" dirty="0">
                <a:solidFill>
                  <a:srgbClr val="FF0000"/>
                </a:solidFill>
              </a:rPr>
              <a:t>işlenen</a:t>
            </a:r>
            <a:r>
              <a:rPr lang="tr-TR" sz="2800" dirty="0"/>
              <a:t> konular:</a:t>
            </a:r>
          </a:p>
          <a:p>
            <a:pPr marL="285750" indent="-285750" algn="just"/>
            <a:endParaRPr lang="tr-TR" sz="2800" dirty="0"/>
          </a:p>
          <a:p>
            <a:pPr marL="285750" indent="-285750" algn="just">
              <a:buFont typeface="Wingdings" pitchFamily="2" charset="2"/>
              <a:buChar char="Ø"/>
            </a:pPr>
            <a:r>
              <a:rPr lang="tr-TR" sz="2800" dirty="0"/>
              <a:t>Önemli şahsiyetler ve olaylar, </a:t>
            </a:r>
          </a:p>
          <a:p>
            <a:pPr marL="285750" indent="-285750" algn="just">
              <a:buFont typeface="Wingdings" pitchFamily="2" charset="2"/>
              <a:buChar char="Ø"/>
            </a:pPr>
            <a:r>
              <a:rPr lang="tr-TR" sz="2800" dirty="0"/>
              <a:t>dinî konular ve </a:t>
            </a:r>
          </a:p>
          <a:p>
            <a:pPr marL="285750" indent="-285750" algn="just">
              <a:buFont typeface="Wingdings" pitchFamily="2" charset="2"/>
              <a:buChar char="Ø"/>
            </a:pPr>
            <a:r>
              <a:rPr lang="tr-TR" sz="2800" dirty="0"/>
              <a:t>hayata ilişkin hususlar</a:t>
            </a:r>
          </a:p>
        </p:txBody>
      </p:sp>
      <p:pic>
        <p:nvPicPr>
          <p:cNvPr id="152578" name="Picture 2" descr="http://www.gata.edu.tr/kutup/images/minyatur.png">
            <a:hlinkClick r:id="rId2"/>
          </p:cNvPr>
          <p:cNvPicPr>
            <a:picLocks noChangeAspect="1" noChangeArrowheads="1"/>
          </p:cNvPicPr>
          <p:nvPr/>
        </p:nvPicPr>
        <p:blipFill>
          <a:blip r:embed="rId3"/>
          <a:srcRect/>
          <a:stretch>
            <a:fillRect/>
          </a:stretch>
        </p:blipFill>
        <p:spPr bwMode="auto">
          <a:xfrm>
            <a:off x="649246" y="3429000"/>
            <a:ext cx="5011327" cy="2900362"/>
          </a:xfrm>
          <a:prstGeom prst="rect">
            <a:avLst/>
          </a:prstGeom>
          <a:noFill/>
        </p:spPr>
      </p:pic>
      <p:sp>
        <p:nvSpPr>
          <p:cNvPr id="5" name="4 Metin kutusu"/>
          <p:cNvSpPr txBox="1"/>
          <p:nvPr/>
        </p:nvSpPr>
        <p:spPr>
          <a:xfrm>
            <a:off x="7072330" y="4572008"/>
            <a:ext cx="947760" cy="276999"/>
          </a:xfrm>
          <a:prstGeom prst="rect">
            <a:avLst/>
          </a:prstGeom>
          <a:noFill/>
        </p:spPr>
        <p:txBody>
          <a:bodyPr wrap="none" rtlCol="0">
            <a:spAutoFit/>
          </a:bodyPr>
          <a:lstStyle/>
          <a:p>
            <a:r>
              <a:rPr lang="tr-TR" sz="1200" dirty="0"/>
              <a:t>Vahyin gelişi</a:t>
            </a:r>
          </a:p>
        </p:txBody>
      </p:sp>
      <p:pic>
        <p:nvPicPr>
          <p:cNvPr id="4" name="Resim 3">
            <a:extLst>
              <a:ext uri="{FF2B5EF4-FFF2-40B4-BE49-F238E27FC236}">
                <a16:creationId xmlns:a16="http://schemas.microsoft.com/office/drawing/2014/main" xmlns="" id="{3AF1C132-4DB6-4A71-B0E3-4944A6A1D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454926"/>
            <a:ext cx="3049666" cy="5048891"/>
          </a:xfrm>
          <a:prstGeom prst="rect">
            <a:avLst/>
          </a:prstGeom>
        </p:spPr>
      </p:pic>
      <p:sp>
        <p:nvSpPr>
          <p:cNvPr id="6" name="Metin kutusu 5">
            <a:extLst>
              <a:ext uri="{FF2B5EF4-FFF2-40B4-BE49-F238E27FC236}">
                <a16:creationId xmlns:a16="http://schemas.microsoft.com/office/drawing/2014/main" xmlns="" id="{92FD024E-878A-4370-9914-C883844F0242}"/>
              </a:ext>
            </a:extLst>
          </p:cNvPr>
          <p:cNvSpPr txBox="1"/>
          <p:nvPr/>
        </p:nvSpPr>
        <p:spPr>
          <a:xfrm>
            <a:off x="6657807" y="5739982"/>
            <a:ext cx="1470339" cy="369332"/>
          </a:xfrm>
          <a:prstGeom prst="rect">
            <a:avLst/>
          </a:prstGeom>
          <a:noFill/>
        </p:spPr>
        <p:txBody>
          <a:bodyPr wrap="none" rtlCol="0">
            <a:spAutoFit/>
          </a:bodyPr>
          <a:lstStyle/>
          <a:p>
            <a:r>
              <a:rPr lang="tr-TR" dirty="0"/>
              <a:t>Miraç dönüşü</a:t>
            </a:r>
          </a:p>
        </p:txBody>
      </p:sp>
    </p:spTree>
    <p:extLst>
      <p:ext uri="{BB962C8B-B14F-4D97-AF65-F5344CB8AC3E}">
        <p14:creationId xmlns:p14="http://schemas.microsoft.com/office/powerpoint/2010/main" val="1162440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67544" y="1089604"/>
            <a:ext cx="3929090" cy="4832092"/>
          </a:xfrm>
          <a:prstGeom prst="rect">
            <a:avLst/>
          </a:prstGeom>
        </p:spPr>
        <p:txBody>
          <a:bodyPr wrap="square">
            <a:spAutoFit/>
          </a:bodyPr>
          <a:lstStyle/>
          <a:p>
            <a:pPr marL="285750" indent="-285750">
              <a:buFont typeface="Wingdings" pitchFamily="2" charset="2"/>
              <a:buChar char="v"/>
            </a:pPr>
            <a:r>
              <a:rPr lang="tr-TR" sz="2800" dirty="0"/>
              <a:t>İslam dünyasında tasvire karşı olan </a:t>
            </a:r>
            <a:r>
              <a:rPr lang="tr-TR" sz="2800" dirty="0">
                <a:solidFill>
                  <a:srgbClr val="FF0000"/>
                </a:solidFill>
              </a:rPr>
              <a:t>mesafeli</a:t>
            </a:r>
            <a:r>
              <a:rPr lang="tr-TR" sz="2800" dirty="0"/>
              <a:t> duruş minyatürün gelişimine yardım etmiş ve bu resim anlayışı yazı/hat sanatıyla birlikte İslam sanatlarındaki tasvir yasağından doğan boşluğu doldurmaya çalışmıştır. </a:t>
            </a:r>
          </a:p>
        </p:txBody>
      </p:sp>
      <p:pic>
        <p:nvPicPr>
          <p:cNvPr id="4" name="Resim 3">
            <a:extLst>
              <a:ext uri="{FF2B5EF4-FFF2-40B4-BE49-F238E27FC236}">
                <a16:creationId xmlns:a16="http://schemas.microsoft.com/office/drawing/2014/main" xmlns="" id="{E94C28BB-16BA-4B40-938E-126133525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32656"/>
            <a:ext cx="3672408" cy="5847784"/>
          </a:xfrm>
          <a:prstGeom prst="rect">
            <a:avLst/>
          </a:prstGeom>
        </p:spPr>
      </p:pic>
      <p:sp>
        <p:nvSpPr>
          <p:cNvPr id="5" name="Metin kutusu 4">
            <a:extLst>
              <a:ext uri="{FF2B5EF4-FFF2-40B4-BE49-F238E27FC236}">
                <a16:creationId xmlns:a16="http://schemas.microsoft.com/office/drawing/2014/main" xmlns="" id="{D6C42DC6-6F6D-4B54-A8D5-855C7D4A0E2A}"/>
              </a:ext>
            </a:extLst>
          </p:cNvPr>
          <p:cNvSpPr txBox="1"/>
          <p:nvPr/>
        </p:nvSpPr>
        <p:spPr>
          <a:xfrm>
            <a:off x="5800347" y="6456432"/>
            <a:ext cx="1852110" cy="369332"/>
          </a:xfrm>
          <a:prstGeom prst="rect">
            <a:avLst/>
          </a:prstGeom>
          <a:noFill/>
        </p:spPr>
        <p:txBody>
          <a:bodyPr wrap="none" rtlCol="0">
            <a:spAutoFit/>
          </a:bodyPr>
          <a:lstStyle/>
          <a:p>
            <a:r>
              <a:rPr lang="tr-TR" dirty="0"/>
              <a:t>Gül koklayan fatih</a:t>
            </a:r>
          </a:p>
        </p:txBody>
      </p:sp>
    </p:spTree>
    <p:extLst>
      <p:ext uri="{BB962C8B-B14F-4D97-AF65-F5344CB8AC3E}">
        <p14:creationId xmlns:p14="http://schemas.microsoft.com/office/powerpoint/2010/main" val="3701959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60460" y="665254"/>
            <a:ext cx="3209580" cy="4832092"/>
          </a:xfrm>
          <a:prstGeom prst="rect">
            <a:avLst/>
          </a:prstGeom>
        </p:spPr>
        <p:txBody>
          <a:bodyPr wrap="square">
            <a:spAutoFit/>
          </a:bodyPr>
          <a:lstStyle/>
          <a:p>
            <a:pPr marL="285750" indent="-285750">
              <a:buFont typeface="Wingdings" pitchFamily="2" charset="2"/>
              <a:buChar char="v"/>
            </a:pPr>
            <a:r>
              <a:rPr lang="tr-TR" sz="2800" dirty="0" smtClean="0"/>
              <a:t>Minyatürde,</a:t>
            </a:r>
            <a:endParaRPr lang="tr-TR" sz="2800" dirty="0"/>
          </a:p>
          <a:p>
            <a:pPr marL="285750" indent="-285750"/>
            <a:endParaRPr lang="tr-TR" sz="2800" dirty="0"/>
          </a:p>
          <a:p>
            <a:pPr marL="285750" indent="-285750">
              <a:buFont typeface="Wingdings" pitchFamily="2" charset="2"/>
              <a:buChar char="Ø"/>
            </a:pPr>
            <a:r>
              <a:rPr lang="tr-TR" sz="2800" dirty="0"/>
              <a:t> perspektif, </a:t>
            </a:r>
          </a:p>
          <a:p>
            <a:pPr marL="285750" indent="-285750">
              <a:buFont typeface="Wingdings" pitchFamily="2" charset="2"/>
              <a:buChar char="Ø"/>
            </a:pPr>
            <a:r>
              <a:rPr lang="tr-TR" sz="2800" dirty="0"/>
              <a:t> derinlik, </a:t>
            </a:r>
          </a:p>
          <a:p>
            <a:pPr marL="285750" indent="-285750">
              <a:buFont typeface="Wingdings" pitchFamily="2" charset="2"/>
              <a:buChar char="Ø"/>
            </a:pPr>
            <a:r>
              <a:rPr lang="tr-TR" sz="2800" dirty="0"/>
              <a:t> oranlama ve </a:t>
            </a:r>
          </a:p>
          <a:p>
            <a:pPr marL="285750" indent="-285750">
              <a:buFont typeface="Wingdings" pitchFamily="2" charset="2"/>
              <a:buChar char="Ø"/>
            </a:pPr>
            <a:r>
              <a:rPr lang="tr-TR" sz="2800" dirty="0"/>
              <a:t> ayrıntı </a:t>
            </a:r>
            <a:r>
              <a:rPr lang="tr-TR" sz="2800" dirty="0" smtClean="0"/>
              <a:t>yoktur. </a:t>
            </a:r>
          </a:p>
          <a:p>
            <a:pPr marL="285750" indent="-285750">
              <a:buFont typeface="Wingdings" pitchFamily="2" charset="2"/>
              <a:buChar char="Ø"/>
            </a:pPr>
            <a:endParaRPr lang="tr-TR" sz="2800" dirty="0"/>
          </a:p>
          <a:p>
            <a:r>
              <a:rPr lang="tr-TR" sz="2800" dirty="0" smtClean="0"/>
              <a:t>Bu  da ona </a:t>
            </a:r>
            <a:r>
              <a:rPr lang="tr-TR" sz="2800" dirty="0" smtClean="0">
                <a:solidFill>
                  <a:srgbClr val="FF0000"/>
                </a:solidFill>
              </a:rPr>
              <a:t>toleransla</a:t>
            </a:r>
            <a:r>
              <a:rPr lang="tr-TR" sz="2800" dirty="0" smtClean="0"/>
              <a:t> </a:t>
            </a:r>
            <a:r>
              <a:rPr lang="tr-TR" sz="2800" dirty="0"/>
              <a:t>bakılmasını sağlamıştır.</a:t>
            </a:r>
          </a:p>
        </p:txBody>
      </p:sp>
      <p:pic>
        <p:nvPicPr>
          <p:cNvPr id="4" name="Resim 3">
            <a:extLst>
              <a:ext uri="{FF2B5EF4-FFF2-40B4-BE49-F238E27FC236}">
                <a16:creationId xmlns:a16="http://schemas.microsoft.com/office/drawing/2014/main" xmlns="" id="{C98B0C12-57C9-4B6A-8001-DE4519449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213320"/>
            <a:ext cx="5735960" cy="5735960"/>
          </a:xfrm>
          <a:prstGeom prst="rect">
            <a:avLst/>
          </a:prstGeom>
        </p:spPr>
      </p:pic>
      <p:sp>
        <p:nvSpPr>
          <p:cNvPr id="5" name="Metin kutusu 4">
            <a:extLst>
              <a:ext uri="{FF2B5EF4-FFF2-40B4-BE49-F238E27FC236}">
                <a16:creationId xmlns:a16="http://schemas.microsoft.com/office/drawing/2014/main" xmlns="" id="{F362CEC4-716E-4C1F-89C5-5CFB869C5E10}"/>
              </a:ext>
            </a:extLst>
          </p:cNvPr>
          <p:cNvSpPr txBox="1"/>
          <p:nvPr/>
        </p:nvSpPr>
        <p:spPr>
          <a:xfrm>
            <a:off x="4139952" y="5949280"/>
            <a:ext cx="4093365" cy="369332"/>
          </a:xfrm>
          <a:prstGeom prst="rect">
            <a:avLst/>
          </a:prstGeom>
          <a:noFill/>
        </p:spPr>
        <p:txBody>
          <a:bodyPr wrap="none" rtlCol="0">
            <a:spAutoFit/>
          </a:bodyPr>
          <a:lstStyle/>
          <a:p>
            <a:r>
              <a:rPr lang="tr-TR" dirty="0" err="1"/>
              <a:t>Zigetvar</a:t>
            </a:r>
            <a:r>
              <a:rPr lang="tr-TR" dirty="0"/>
              <a:t> seferi sonra </a:t>
            </a:r>
            <a:r>
              <a:rPr lang="tr-TR" dirty="0" err="1"/>
              <a:t>sı</a:t>
            </a:r>
            <a:r>
              <a:rPr lang="tr-TR" dirty="0"/>
              <a:t> kanuninin cenazesi</a:t>
            </a:r>
          </a:p>
        </p:txBody>
      </p:sp>
    </p:spTree>
    <p:extLst>
      <p:ext uri="{BB962C8B-B14F-4D97-AF65-F5344CB8AC3E}">
        <p14:creationId xmlns:p14="http://schemas.microsoft.com/office/powerpoint/2010/main" val="3701959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3528" y="1340768"/>
            <a:ext cx="3384376" cy="4832092"/>
          </a:xfrm>
          <a:prstGeom prst="rect">
            <a:avLst/>
          </a:prstGeom>
        </p:spPr>
        <p:txBody>
          <a:bodyPr wrap="square">
            <a:spAutoFit/>
          </a:bodyPr>
          <a:lstStyle/>
          <a:p>
            <a:pPr marL="342900" indent="-342900">
              <a:buFont typeface="Wingdings" pitchFamily="2" charset="2"/>
              <a:buChar char="v"/>
            </a:pPr>
            <a:r>
              <a:rPr lang="tr-TR" sz="2800" dirty="0"/>
              <a:t>İslam sanatına minyatür </a:t>
            </a:r>
            <a:r>
              <a:rPr lang="tr-TR" sz="2800" dirty="0">
                <a:solidFill>
                  <a:srgbClr val="FF0000"/>
                </a:solidFill>
              </a:rPr>
              <a:t>Türkler</a:t>
            </a:r>
            <a:r>
              <a:rPr lang="tr-TR" sz="2800" dirty="0"/>
              <a:t> eliyle girmiştir. </a:t>
            </a:r>
          </a:p>
          <a:p>
            <a:pPr marL="342900" indent="-342900">
              <a:buFont typeface="Wingdings" pitchFamily="2" charset="2"/>
              <a:buChar char="v"/>
            </a:pPr>
            <a:endParaRPr lang="tr-TR" sz="2800" dirty="0"/>
          </a:p>
          <a:p>
            <a:pPr marL="342900" indent="-342900">
              <a:buFont typeface="Wingdings" pitchFamily="2" charset="2"/>
              <a:buChar char="v"/>
            </a:pPr>
            <a:r>
              <a:rPr lang="tr-TR" sz="2800" dirty="0"/>
              <a:t>Uygur </a:t>
            </a:r>
            <a:r>
              <a:rPr lang="tr-TR" sz="2800" dirty="0" err="1"/>
              <a:t>Türkleri’nde</a:t>
            </a:r>
            <a:r>
              <a:rPr lang="tr-TR" sz="2800" dirty="0"/>
              <a:t> görülen resim sanatı, özellikleri itibariyle </a:t>
            </a:r>
            <a:r>
              <a:rPr lang="tr-TR" sz="2800" dirty="0">
                <a:solidFill>
                  <a:srgbClr val="FF0000"/>
                </a:solidFill>
              </a:rPr>
              <a:t>minyatürlere</a:t>
            </a:r>
            <a:r>
              <a:rPr lang="tr-TR" sz="2800" dirty="0"/>
              <a:t>  benzemektedir. </a:t>
            </a:r>
          </a:p>
          <a:p>
            <a:pPr marL="342900" indent="-342900">
              <a:buFont typeface="Wingdings" pitchFamily="2" charset="2"/>
              <a:buChar char="v"/>
            </a:pPr>
            <a:endParaRPr lang="tr-TR" sz="2800" dirty="0"/>
          </a:p>
        </p:txBody>
      </p:sp>
      <p:pic>
        <p:nvPicPr>
          <p:cNvPr id="5" name="Resim 4">
            <a:extLst>
              <a:ext uri="{FF2B5EF4-FFF2-40B4-BE49-F238E27FC236}">
                <a16:creationId xmlns:a16="http://schemas.microsoft.com/office/drawing/2014/main" xmlns="" id="{551D3F05-CDD0-4B55-BB54-144D2C7FF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052" y="417236"/>
            <a:ext cx="3474784" cy="5877272"/>
          </a:xfrm>
          <a:prstGeom prst="rect">
            <a:avLst/>
          </a:prstGeom>
        </p:spPr>
      </p:pic>
      <p:sp>
        <p:nvSpPr>
          <p:cNvPr id="6" name="Metin kutusu 5">
            <a:extLst>
              <a:ext uri="{FF2B5EF4-FFF2-40B4-BE49-F238E27FC236}">
                <a16:creationId xmlns:a16="http://schemas.microsoft.com/office/drawing/2014/main" xmlns="" id="{A5E975B7-D8CC-4DFA-9652-B2A4E95E37C1}"/>
              </a:ext>
            </a:extLst>
          </p:cNvPr>
          <p:cNvSpPr txBox="1"/>
          <p:nvPr/>
        </p:nvSpPr>
        <p:spPr>
          <a:xfrm>
            <a:off x="5220072" y="6172860"/>
            <a:ext cx="2250744" cy="369332"/>
          </a:xfrm>
          <a:prstGeom prst="rect">
            <a:avLst/>
          </a:prstGeom>
          <a:noFill/>
        </p:spPr>
        <p:txBody>
          <a:bodyPr wrap="none" rtlCol="0">
            <a:spAutoFit/>
          </a:bodyPr>
          <a:lstStyle/>
          <a:p>
            <a:r>
              <a:rPr lang="tr-TR" dirty="0"/>
              <a:t>Uygur Budist dervişler</a:t>
            </a:r>
          </a:p>
        </p:txBody>
      </p:sp>
    </p:spTree>
    <p:extLst>
      <p:ext uri="{BB962C8B-B14F-4D97-AF65-F5344CB8AC3E}">
        <p14:creationId xmlns:p14="http://schemas.microsoft.com/office/powerpoint/2010/main" val="3944768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62308" y="451616"/>
            <a:ext cx="7200800" cy="954107"/>
          </a:xfrm>
          <a:prstGeom prst="rect">
            <a:avLst/>
          </a:prstGeom>
        </p:spPr>
        <p:txBody>
          <a:bodyPr wrap="square">
            <a:spAutoFit/>
          </a:bodyPr>
          <a:lstStyle/>
          <a:p>
            <a:pPr marL="342900" indent="-342900" algn="just">
              <a:buFont typeface="Wingdings" pitchFamily="2" charset="2"/>
              <a:buChar char="v"/>
            </a:pPr>
            <a:r>
              <a:rPr lang="tr-TR" sz="2800" dirty="0"/>
              <a:t>Minyatür sanatının bilinen ilk örnekleri </a:t>
            </a:r>
            <a:r>
              <a:rPr lang="tr-TR" sz="2800" dirty="0">
                <a:solidFill>
                  <a:srgbClr val="FF0000"/>
                </a:solidFill>
              </a:rPr>
              <a:t>Büyük Selçuklular </a:t>
            </a:r>
            <a:r>
              <a:rPr lang="tr-TR" sz="2800" dirty="0"/>
              <a:t>döneminden</a:t>
            </a:r>
            <a:r>
              <a:rPr lang="tr-TR" sz="2800" dirty="0">
                <a:solidFill>
                  <a:srgbClr val="FF0000"/>
                </a:solidFill>
              </a:rPr>
              <a:t> </a:t>
            </a:r>
            <a:r>
              <a:rPr lang="tr-TR" sz="2800" dirty="0"/>
              <a:t>kalmadır. </a:t>
            </a:r>
          </a:p>
        </p:txBody>
      </p:sp>
      <p:pic>
        <p:nvPicPr>
          <p:cNvPr id="145410" name="Picture 2" descr="http://www.nedirturk.com/wp-content/uploads/2011/01/Büyük_Selçuklu_Sultanı_Melikşah.jpg">
            <a:hlinkClick r:id="rId2"/>
          </p:cNvPr>
          <p:cNvPicPr>
            <a:picLocks noChangeAspect="1" noChangeArrowheads="1"/>
          </p:cNvPicPr>
          <p:nvPr/>
        </p:nvPicPr>
        <p:blipFill>
          <a:blip r:embed="rId3"/>
          <a:srcRect/>
          <a:stretch>
            <a:fillRect/>
          </a:stretch>
        </p:blipFill>
        <p:spPr bwMode="auto">
          <a:xfrm>
            <a:off x="2437453" y="1772816"/>
            <a:ext cx="3790731" cy="4674670"/>
          </a:xfrm>
          <a:prstGeom prst="rect">
            <a:avLst/>
          </a:prstGeom>
          <a:noFill/>
        </p:spPr>
      </p:pic>
      <p:sp>
        <p:nvSpPr>
          <p:cNvPr id="3" name="Metin kutusu 2">
            <a:extLst>
              <a:ext uri="{FF2B5EF4-FFF2-40B4-BE49-F238E27FC236}">
                <a16:creationId xmlns:a16="http://schemas.microsoft.com/office/drawing/2014/main" xmlns="" id="{E4ADA193-E7B0-4A8D-B463-9E337B52EBCA}"/>
              </a:ext>
            </a:extLst>
          </p:cNvPr>
          <p:cNvSpPr txBox="1"/>
          <p:nvPr/>
        </p:nvSpPr>
        <p:spPr>
          <a:xfrm>
            <a:off x="6516216" y="3356992"/>
            <a:ext cx="1654492" cy="369332"/>
          </a:xfrm>
          <a:prstGeom prst="rect">
            <a:avLst/>
          </a:prstGeom>
          <a:noFill/>
        </p:spPr>
        <p:txBody>
          <a:bodyPr wrap="none" rtlCol="0">
            <a:spAutoFit/>
          </a:bodyPr>
          <a:lstStyle/>
          <a:p>
            <a:r>
              <a:rPr lang="tr-TR" dirty="0"/>
              <a:t>Sultan </a:t>
            </a:r>
            <a:r>
              <a:rPr lang="tr-TR" dirty="0" err="1"/>
              <a:t>melikşah</a:t>
            </a:r>
            <a:endParaRPr lang="tr-TR" dirty="0"/>
          </a:p>
        </p:txBody>
      </p:sp>
    </p:spTree>
    <p:extLst>
      <p:ext uri="{BB962C8B-B14F-4D97-AF65-F5344CB8AC3E}">
        <p14:creationId xmlns:p14="http://schemas.microsoft.com/office/powerpoint/2010/main" val="3944768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908720"/>
            <a:ext cx="7704856" cy="2677656"/>
          </a:xfrm>
          <a:prstGeom prst="rect">
            <a:avLst/>
          </a:prstGeom>
        </p:spPr>
        <p:txBody>
          <a:bodyPr wrap="square">
            <a:spAutoFit/>
          </a:bodyPr>
          <a:lstStyle/>
          <a:p>
            <a:pPr marL="285750" indent="-285750" algn="just">
              <a:buFont typeface="Wingdings" pitchFamily="2" charset="2"/>
              <a:buChar char="v"/>
            </a:pPr>
            <a:r>
              <a:rPr lang="tr-TR" sz="2800" dirty="0"/>
              <a:t>Minyatür sanatı, Selçuklu devlet adamlarının emrinde çalışan </a:t>
            </a:r>
            <a:r>
              <a:rPr lang="tr-TR" sz="2800" dirty="0">
                <a:solidFill>
                  <a:srgbClr val="FF0000"/>
                </a:solidFill>
              </a:rPr>
              <a:t>Uygur</a:t>
            </a:r>
            <a:r>
              <a:rPr lang="tr-TR" sz="2800" dirty="0"/>
              <a:t> </a:t>
            </a:r>
            <a:r>
              <a:rPr lang="tr-TR" sz="2800" dirty="0" smtClean="0"/>
              <a:t>katipler eliyle </a:t>
            </a:r>
            <a:r>
              <a:rPr lang="tr-TR" sz="2800" dirty="0"/>
              <a:t>önce </a:t>
            </a:r>
            <a:r>
              <a:rPr lang="tr-TR" sz="2800" dirty="0">
                <a:solidFill>
                  <a:srgbClr val="FF0000"/>
                </a:solidFill>
              </a:rPr>
              <a:t>İran’a</a:t>
            </a:r>
            <a:r>
              <a:rPr lang="tr-TR" sz="2800" dirty="0"/>
              <a:t>, daha sonra da Abbasi hilafetinin merkezi </a:t>
            </a:r>
            <a:r>
              <a:rPr lang="tr-TR" sz="2800" dirty="0">
                <a:solidFill>
                  <a:srgbClr val="FF0000"/>
                </a:solidFill>
              </a:rPr>
              <a:t>Bağdat’a</a:t>
            </a:r>
            <a:r>
              <a:rPr lang="tr-TR" sz="2800" dirty="0"/>
              <a:t> taşınmış ve İslam sanatının ilk güzel minyatür örnekleri hükümran sınıfın teşvik ve sponsorluğu ile </a:t>
            </a:r>
            <a:r>
              <a:rPr lang="tr-TR" sz="2800" dirty="0">
                <a:solidFill>
                  <a:srgbClr val="FF0000"/>
                </a:solidFill>
              </a:rPr>
              <a:t>Bağdat</a:t>
            </a:r>
            <a:r>
              <a:rPr lang="tr-TR" sz="2800" dirty="0"/>
              <a:t> çevresinde verilmiştir. </a:t>
            </a:r>
          </a:p>
        </p:txBody>
      </p:sp>
      <p:pic>
        <p:nvPicPr>
          <p:cNvPr id="144386" name="Picture 2" descr="http://iblog.milliyet.com.tr/imgroot/blogv7/Blog333/2012/12/04/40/390956-3-4-bc855.jpg">
            <a:hlinkClick r:id="rId2"/>
          </p:cNvPr>
          <p:cNvPicPr>
            <a:picLocks noChangeAspect="1" noChangeArrowheads="1"/>
          </p:cNvPicPr>
          <p:nvPr/>
        </p:nvPicPr>
        <p:blipFill>
          <a:blip r:embed="rId3"/>
          <a:srcRect/>
          <a:stretch>
            <a:fillRect/>
          </a:stretch>
        </p:blipFill>
        <p:spPr bwMode="auto">
          <a:xfrm>
            <a:off x="3000364" y="3643314"/>
            <a:ext cx="4298548" cy="3098054"/>
          </a:xfrm>
          <a:prstGeom prst="rect">
            <a:avLst/>
          </a:prstGeom>
          <a:noFill/>
        </p:spPr>
      </p:pic>
    </p:spTree>
    <p:extLst>
      <p:ext uri="{BB962C8B-B14F-4D97-AF65-F5344CB8AC3E}">
        <p14:creationId xmlns:p14="http://schemas.microsoft.com/office/powerpoint/2010/main" val="387444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428604"/>
            <a:ext cx="8136904" cy="2246769"/>
          </a:xfrm>
          <a:prstGeom prst="rect">
            <a:avLst/>
          </a:prstGeom>
        </p:spPr>
        <p:txBody>
          <a:bodyPr wrap="square">
            <a:spAutoFit/>
          </a:bodyPr>
          <a:lstStyle/>
          <a:p>
            <a:pPr algn="just"/>
            <a:r>
              <a:rPr lang="tr-TR" sz="2800" b="1" dirty="0">
                <a:solidFill>
                  <a:srgbClr val="FF0000"/>
                </a:solidFill>
              </a:rPr>
              <a:t>Bitkisel süslemeler</a:t>
            </a:r>
            <a:r>
              <a:rPr lang="tr-TR" sz="2800" dirty="0">
                <a:solidFill>
                  <a:srgbClr val="FF0000"/>
                </a:solidFill>
              </a:rPr>
              <a:t>:</a:t>
            </a:r>
            <a:r>
              <a:rPr lang="tr-TR" sz="2800" b="1" dirty="0">
                <a:solidFill>
                  <a:srgbClr val="FF0000"/>
                </a:solidFill>
              </a:rPr>
              <a:t> </a:t>
            </a:r>
          </a:p>
          <a:p>
            <a:pPr algn="just"/>
            <a:endParaRPr lang="tr-TR" sz="2800" b="1" dirty="0"/>
          </a:p>
          <a:p>
            <a:pPr marL="457200" indent="-457200" algn="just">
              <a:buFont typeface="Wingdings" pitchFamily="2" charset="2"/>
              <a:buChar char="v"/>
            </a:pPr>
            <a:r>
              <a:rPr lang="tr-TR" sz="2800" dirty="0"/>
              <a:t>Bu gruba dahil süslemeleri</a:t>
            </a:r>
            <a:r>
              <a:rPr lang="tr-TR" sz="2800" dirty="0" smtClean="0"/>
              <a:t>, </a:t>
            </a:r>
            <a:r>
              <a:rPr lang="tr-TR" sz="2800" dirty="0">
                <a:solidFill>
                  <a:srgbClr val="FF0000"/>
                </a:solidFill>
              </a:rPr>
              <a:t>natüralist</a:t>
            </a:r>
            <a:r>
              <a:rPr lang="tr-TR" sz="2800" dirty="0"/>
              <a:t> ve </a:t>
            </a:r>
            <a:r>
              <a:rPr lang="tr-TR" sz="2800" dirty="0">
                <a:solidFill>
                  <a:srgbClr val="FF0000"/>
                </a:solidFill>
              </a:rPr>
              <a:t>stilize</a:t>
            </a:r>
            <a:r>
              <a:rPr lang="tr-TR" sz="2800" dirty="0"/>
              <a:t> diye ikiye ayırmak mümkündür. </a:t>
            </a:r>
          </a:p>
          <a:p>
            <a:pPr marL="457200" indent="-457200" algn="just">
              <a:buFont typeface="Wingdings" pitchFamily="2" charset="2"/>
              <a:buChar char="v"/>
            </a:pPr>
            <a:endParaRPr lang="tr-TR" sz="2800" dirty="0"/>
          </a:p>
        </p:txBody>
      </p:sp>
      <p:pic>
        <p:nvPicPr>
          <p:cNvPr id="218114" name="Picture 2" descr="http://www.hatdergisi.com/HAT%20DERGİSİ/Ebru%20Çeşitleri/New_Folder/clip_image001.jpg">
            <a:hlinkClick r:id="rId2"/>
          </p:cNvPr>
          <p:cNvPicPr>
            <a:picLocks noChangeAspect="1" noChangeArrowheads="1"/>
          </p:cNvPicPr>
          <p:nvPr/>
        </p:nvPicPr>
        <p:blipFill>
          <a:blip r:embed="rId3"/>
          <a:srcRect/>
          <a:stretch>
            <a:fillRect/>
          </a:stretch>
        </p:blipFill>
        <p:spPr bwMode="auto">
          <a:xfrm>
            <a:off x="5715009" y="2652738"/>
            <a:ext cx="2714644" cy="1519205"/>
          </a:xfrm>
          <a:prstGeom prst="rect">
            <a:avLst/>
          </a:prstGeom>
          <a:noFill/>
        </p:spPr>
      </p:pic>
      <p:pic>
        <p:nvPicPr>
          <p:cNvPr id="218116" name="Picture 4" descr="http://t2.gstatic.com/images?q=tbn:ANd9GcRDKdEcSDPNkGlGrnAg5w_hFhg8c2xoUADWGgJCCfh3nYqQ69mN">
            <a:hlinkClick r:id="rId4"/>
          </p:cNvPr>
          <p:cNvPicPr>
            <a:picLocks noChangeAspect="1" noChangeArrowheads="1"/>
          </p:cNvPicPr>
          <p:nvPr/>
        </p:nvPicPr>
        <p:blipFill>
          <a:blip r:embed="rId5"/>
          <a:srcRect/>
          <a:stretch>
            <a:fillRect/>
          </a:stretch>
        </p:blipFill>
        <p:spPr bwMode="auto">
          <a:xfrm>
            <a:off x="6143636" y="4429132"/>
            <a:ext cx="2143140" cy="2143140"/>
          </a:xfrm>
          <a:prstGeom prst="rect">
            <a:avLst/>
          </a:prstGeom>
          <a:noFill/>
        </p:spPr>
      </p:pic>
      <p:pic>
        <p:nvPicPr>
          <p:cNvPr id="218118" name="Picture 6" descr="http://static.flickr.com/84/252565089_dc6edc794d.jpg">
            <a:hlinkClick r:id="rId6"/>
          </p:cNvPr>
          <p:cNvPicPr>
            <a:picLocks noChangeAspect="1" noChangeArrowheads="1"/>
          </p:cNvPicPr>
          <p:nvPr/>
        </p:nvPicPr>
        <p:blipFill>
          <a:blip r:embed="rId7"/>
          <a:srcRect/>
          <a:stretch>
            <a:fillRect/>
          </a:stretch>
        </p:blipFill>
        <p:spPr bwMode="auto">
          <a:xfrm>
            <a:off x="471183" y="2653434"/>
            <a:ext cx="4676881" cy="3510219"/>
          </a:xfrm>
          <a:prstGeom prst="rect">
            <a:avLst/>
          </a:prstGeom>
          <a:noFill/>
        </p:spPr>
      </p:pic>
    </p:spTree>
    <p:extLst>
      <p:ext uri="{BB962C8B-B14F-4D97-AF65-F5344CB8AC3E}">
        <p14:creationId xmlns:p14="http://schemas.microsoft.com/office/powerpoint/2010/main" val="17667783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908720"/>
            <a:ext cx="8568952" cy="3108543"/>
          </a:xfrm>
          <a:prstGeom prst="rect">
            <a:avLst/>
          </a:prstGeom>
        </p:spPr>
        <p:txBody>
          <a:bodyPr wrap="square">
            <a:spAutoFit/>
          </a:bodyPr>
          <a:lstStyle/>
          <a:p>
            <a:pPr marL="285750" indent="-285750" algn="just">
              <a:buFont typeface="Wingdings" pitchFamily="2" charset="2"/>
              <a:buChar char="v"/>
            </a:pPr>
            <a:r>
              <a:rPr lang="tr-TR" sz="2800" dirty="0"/>
              <a:t>Bağdat’ta resimlenmiş el yazmaları arasında</a:t>
            </a:r>
          </a:p>
          <a:p>
            <a:pPr marL="285750" indent="-285750" algn="just"/>
            <a:endParaRPr lang="tr-TR" sz="2800" dirty="0"/>
          </a:p>
          <a:p>
            <a:pPr marL="285750" indent="-285750" algn="just">
              <a:buFont typeface="Wingdings" pitchFamily="2" charset="2"/>
              <a:buChar char="Ø"/>
            </a:pPr>
            <a:r>
              <a:rPr lang="tr-TR" sz="2800" dirty="0"/>
              <a:t> </a:t>
            </a:r>
            <a:r>
              <a:rPr lang="tr-TR" sz="2800" i="1" dirty="0" err="1">
                <a:solidFill>
                  <a:srgbClr val="FF0000"/>
                </a:solidFill>
              </a:rPr>
              <a:t>K</a:t>
            </a:r>
            <a:r>
              <a:rPr lang="tr-TR" sz="2800" i="1" dirty="0" err="1" smtClean="0">
                <a:solidFill>
                  <a:srgbClr val="FF0000"/>
                </a:solidFill>
              </a:rPr>
              <a:t>itabü’l-Haşâyiş</a:t>
            </a:r>
            <a:r>
              <a:rPr lang="tr-TR" sz="2800" i="1" dirty="0" smtClean="0">
                <a:solidFill>
                  <a:srgbClr val="FF0000"/>
                </a:solidFill>
              </a:rPr>
              <a:t>		</a:t>
            </a:r>
            <a:r>
              <a:rPr lang="tr-TR" sz="2800" i="1" dirty="0" err="1" smtClean="0"/>
              <a:t>D</a:t>
            </a:r>
            <a:r>
              <a:rPr lang="tr-TR" sz="2800" dirty="0" err="1" smtClean="0"/>
              <a:t>ioskorides</a:t>
            </a:r>
            <a:r>
              <a:rPr lang="tr-TR" sz="2800" dirty="0" smtClean="0">
                <a:solidFill>
                  <a:srgbClr val="FF0000"/>
                </a:solidFill>
              </a:rPr>
              <a:t> </a:t>
            </a:r>
            <a:r>
              <a:rPr lang="tr-TR" sz="1400" dirty="0" err="1" smtClean="0"/>
              <a:t>Materia</a:t>
            </a:r>
            <a:r>
              <a:rPr lang="tr-TR" sz="1400" dirty="0" smtClean="0"/>
              <a:t> </a:t>
            </a:r>
            <a:r>
              <a:rPr lang="tr-TR" sz="1400" dirty="0" err="1"/>
              <a:t>Medica</a:t>
            </a:r>
            <a:r>
              <a:rPr lang="tr-TR" sz="1400" dirty="0"/>
              <a:t>), </a:t>
            </a:r>
            <a:r>
              <a:rPr lang="tr-TR" sz="1400" dirty="0" err="1"/>
              <a:t>Yunanca’dan</a:t>
            </a:r>
            <a:r>
              <a:rPr lang="tr-TR" sz="1400" dirty="0"/>
              <a:t> </a:t>
            </a:r>
            <a:r>
              <a:rPr lang="tr-TR" sz="1400" dirty="0" err="1"/>
              <a:t>Arapça’ya</a:t>
            </a:r>
            <a:r>
              <a:rPr lang="tr-TR" sz="1400" dirty="0"/>
              <a:t> </a:t>
            </a:r>
          </a:p>
          <a:p>
            <a:pPr marL="285750" indent="-285750" algn="just">
              <a:buFont typeface="Wingdings" pitchFamily="2" charset="2"/>
              <a:buChar char="Ø"/>
            </a:pPr>
            <a:r>
              <a:rPr lang="tr-TR" sz="2800" dirty="0"/>
              <a:t> </a:t>
            </a:r>
            <a:r>
              <a:rPr lang="tr-TR" sz="2800" i="1" dirty="0" err="1">
                <a:solidFill>
                  <a:srgbClr val="FF0000"/>
                </a:solidFill>
              </a:rPr>
              <a:t>Kelile</a:t>
            </a:r>
            <a:r>
              <a:rPr lang="tr-TR" sz="2800" i="1" dirty="0">
                <a:solidFill>
                  <a:srgbClr val="FF0000"/>
                </a:solidFill>
              </a:rPr>
              <a:t> ve </a:t>
            </a:r>
            <a:r>
              <a:rPr lang="tr-TR" sz="2800" i="1" dirty="0" err="1" smtClean="0">
                <a:solidFill>
                  <a:srgbClr val="FF0000"/>
                </a:solidFill>
              </a:rPr>
              <a:t>Dimne</a:t>
            </a:r>
            <a:r>
              <a:rPr lang="tr-TR" sz="2800" i="1" dirty="0" smtClean="0">
                <a:solidFill>
                  <a:srgbClr val="FF0000"/>
                </a:solidFill>
              </a:rPr>
              <a:t>		</a:t>
            </a:r>
            <a:r>
              <a:rPr lang="tr-TR" sz="2800" dirty="0" smtClean="0"/>
              <a:t>Hintli </a:t>
            </a:r>
            <a:r>
              <a:rPr lang="tr-TR" sz="2800" dirty="0" err="1" smtClean="0"/>
              <a:t>Beydaba</a:t>
            </a:r>
            <a:endParaRPr lang="tr-TR" sz="2800" dirty="0"/>
          </a:p>
          <a:p>
            <a:pPr marL="285750" indent="-285750" algn="just">
              <a:buFont typeface="Wingdings" pitchFamily="2" charset="2"/>
              <a:buChar char="Ø"/>
            </a:pPr>
            <a:r>
              <a:rPr lang="tr-TR" sz="2800" dirty="0"/>
              <a:t> </a:t>
            </a:r>
            <a:r>
              <a:rPr lang="tr-TR" sz="2800" i="1" dirty="0" err="1" smtClean="0">
                <a:solidFill>
                  <a:srgbClr val="FF0000"/>
                </a:solidFill>
              </a:rPr>
              <a:t>Makamât</a:t>
            </a:r>
            <a:r>
              <a:rPr lang="tr-TR" sz="2800" i="1" dirty="0" smtClean="0">
                <a:solidFill>
                  <a:srgbClr val="FF0000"/>
                </a:solidFill>
              </a:rPr>
              <a:t>			</a:t>
            </a:r>
            <a:r>
              <a:rPr lang="tr-TR" sz="2800" dirty="0" err="1" smtClean="0"/>
              <a:t>Harirî</a:t>
            </a:r>
            <a:endParaRPr lang="tr-TR" sz="2800" dirty="0"/>
          </a:p>
          <a:p>
            <a:pPr marL="285750" indent="-285750" algn="just">
              <a:buFont typeface="Wingdings" pitchFamily="2" charset="2"/>
              <a:buChar char="Ø"/>
            </a:pPr>
            <a:endParaRPr lang="tr-TR" sz="2800" dirty="0"/>
          </a:p>
          <a:p>
            <a:pPr marL="285750" indent="-285750" algn="just"/>
            <a:r>
              <a:rPr lang="tr-TR" sz="2800" dirty="0"/>
              <a:t>    sayılabilir. </a:t>
            </a:r>
          </a:p>
        </p:txBody>
      </p:sp>
    </p:spTree>
    <p:extLst>
      <p:ext uri="{BB962C8B-B14F-4D97-AF65-F5344CB8AC3E}">
        <p14:creationId xmlns:p14="http://schemas.microsoft.com/office/powerpoint/2010/main" val="4079096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5508104" y="1340768"/>
            <a:ext cx="3312368" cy="3785652"/>
          </a:xfrm>
          <a:prstGeom prst="rect">
            <a:avLst/>
          </a:prstGeom>
        </p:spPr>
        <p:txBody>
          <a:bodyPr wrap="square">
            <a:spAutoFit/>
          </a:bodyPr>
          <a:lstStyle/>
          <a:p>
            <a:r>
              <a:rPr lang="tr-TR" sz="2400" dirty="0"/>
              <a:t>El-Hariri'nin (1054-1122) şakacı karakteri Ebu </a:t>
            </a:r>
            <a:r>
              <a:rPr lang="tr-TR" sz="2400" dirty="0" err="1"/>
              <a:t>Zeyd'in</a:t>
            </a:r>
            <a:r>
              <a:rPr lang="tr-TR" sz="2400" dirty="0"/>
              <a:t> hayatından manzaraları anlattığı </a:t>
            </a:r>
            <a:r>
              <a:rPr lang="tr-TR" sz="2400" dirty="0" err="1"/>
              <a:t>Maqamat</a:t>
            </a:r>
            <a:r>
              <a:rPr lang="tr-TR" sz="2400" dirty="0"/>
              <a:t> adlı eserinin Yahya </a:t>
            </a:r>
            <a:r>
              <a:rPr lang="tr-TR" sz="2400" dirty="0" err="1"/>
              <a:t>ibn</a:t>
            </a:r>
            <a:r>
              <a:rPr lang="tr-TR" sz="2400" dirty="0"/>
              <a:t> </a:t>
            </a:r>
            <a:r>
              <a:rPr lang="tr-TR" sz="2400" dirty="0" err="1"/>
              <a:t>Mahmud</a:t>
            </a:r>
            <a:r>
              <a:rPr lang="tr-TR" sz="2400" dirty="0"/>
              <a:t> al-</a:t>
            </a:r>
            <a:r>
              <a:rPr lang="tr-TR" sz="2400" dirty="0" err="1"/>
              <a:t>Wasiti'nin</a:t>
            </a:r>
            <a:r>
              <a:rPr lang="tr-TR" sz="2400" dirty="0"/>
              <a:t> resimlediği meşhur Paris, </a:t>
            </a:r>
            <a:r>
              <a:rPr lang="tr-TR" sz="2400" dirty="0" err="1"/>
              <a:t>Bibl</a:t>
            </a:r>
            <a:r>
              <a:rPr lang="tr-TR" sz="2400" dirty="0"/>
              <a:t>. </a:t>
            </a:r>
            <a:r>
              <a:rPr lang="tr-TR" sz="2400" dirty="0" err="1"/>
              <a:t>Nat</a:t>
            </a:r>
            <a:r>
              <a:rPr lang="tr-TR" sz="2400" dirty="0"/>
              <a:t>., </a:t>
            </a:r>
            <a:r>
              <a:rPr lang="tr-TR" sz="2400" dirty="0" err="1"/>
              <a:t>ms</a:t>
            </a:r>
            <a:r>
              <a:rPr lang="tr-TR" sz="2400" dirty="0"/>
              <a:t>. </a:t>
            </a:r>
            <a:r>
              <a:rPr lang="tr-TR" sz="2400" dirty="0" err="1"/>
              <a:t>arabe</a:t>
            </a:r>
            <a:r>
              <a:rPr lang="tr-TR" sz="2400" dirty="0"/>
              <a:t> 5847 yazmasından</a:t>
            </a:r>
          </a:p>
        </p:txBody>
      </p:sp>
      <p:pic>
        <p:nvPicPr>
          <p:cNvPr id="142338" name="Picture 2" descr="http://automaticturk.files.wordpress.com/2009/04/maq_2_m.jpg?w=590">
            <a:hlinkClick r:id="rId2"/>
          </p:cNvPr>
          <p:cNvPicPr>
            <a:picLocks noChangeAspect="1" noChangeArrowheads="1"/>
          </p:cNvPicPr>
          <p:nvPr/>
        </p:nvPicPr>
        <p:blipFill>
          <a:blip r:embed="rId3"/>
          <a:srcRect/>
          <a:stretch>
            <a:fillRect/>
          </a:stretch>
        </p:blipFill>
        <p:spPr bwMode="auto">
          <a:xfrm>
            <a:off x="733568" y="397726"/>
            <a:ext cx="4353052" cy="598360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72104" y="889702"/>
            <a:ext cx="7056784" cy="3539430"/>
          </a:xfrm>
          <a:prstGeom prst="rect">
            <a:avLst/>
          </a:prstGeom>
        </p:spPr>
        <p:txBody>
          <a:bodyPr wrap="square">
            <a:spAutoFit/>
          </a:bodyPr>
          <a:lstStyle/>
          <a:p>
            <a:pPr marL="285750" indent="-285750" algn="just">
              <a:buFont typeface="Wingdings" pitchFamily="2" charset="2"/>
              <a:buChar char="v"/>
            </a:pPr>
            <a:r>
              <a:rPr lang="tr-TR" sz="2800" dirty="0"/>
              <a:t>Selçuklu döneminden günümüze ulaşabilen diğer minyatürler, </a:t>
            </a:r>
            <a:r>
              <a:rPr lang="tr-TR" sz="2800" dirty="0" smtClean="0"/>
              <a:t>12. </a:t>
            </a:r>
            <a:r>
              <a:rPr lang="tr-TR" sz="2800" dirty="0"/>
              <a:t>yüzyıl sonrasına ait, </a:t>
            </a:r>
          </a:p>
          <a:p>
            <a:pPr marL="285750" indent="-285750" algn="just">
              <a:buFont typeface="Wingdings" pitchFamily="2" charset="2"/>
              <a:buChar char="v"/>
            </a:pPr>
            <a:endParaRPr lang="tr-TR" sz="2800" i="1" dirty="0"/>
          </a:p>
          <a:p>
            <a:pPr marL="285750" indent="-285750" algn="just">
              <a:buFont typeface="Wingdings" pitchFamily="2" charset="2"/>
              <a:buChar char="Ø"/>
            </a:pPr>
            <a:r>
              <a:rPr lang="tr-TR" sz="2800" i="1" dirty="0"/>
              <a:t>   </a:t>
            </a:r>
            <a:r>
              <a:rPr lang="tr-TR" sz="2800" i="1" dirty="0" err="1"/>
              <a:t>Kitab</a:t>
            </a:r>
            <a:r>
              <a:rPr lang="tr-TR" sz="2800" i="1" dirty="0"/>
              <a:t>-ı Tiryak</a:t>
            </a:r>
            <a:r>
              <a:rPr lang="tr-TR" sz="2800" dirty="0"/>
              <a:t>, </a:t>
            </a:r>
          </a:p>
          <a:p>
            <a:pPr marL="285750" indent="-285750" algn="just">
              <a:buFont typeface="Wingdings" pitchFamily="2" charset="2"/>
              <a:buChar char="Ø"/>
            </a:pPr>
            <a:r>
              <a:rPr lang="tr-TR" sz="2800" i="1" dirty="0"/>
              <a:t>   </a:t>
            </a:r>
            <a:r>
              <a:rPr lang="tr-TR" sz="2800" i="1" dirty="0" err="1"/>
              <a:t>Varka</a:t>
            </a:r>
            <a:r>
              <a:rPr lang="tr-TR" sz="2800" i="1" dirty="0"/>
              <a:t> ve Gülşah</a:t>
            </a:r>
            <a:r>
              <a:rPr lang="tr-TR" sz="2800" dirty="0"/>
              <a:t> </a:t>
            </a:r>
          </a:p>
          <a:p>
            <a:pPr marL="285750" indent="-285750" algn="just">
              <a:buFont typeface="Wingdings" pitchFamily="2" charset="2"/>
              <a:buChar char="Ø"/>
            </a:pPr>
            <a:r>
              <a:rPr lang="tr-TR" sz="2800" dirty="0"/>
              <a:t>   </a:t>
            </a:r>
            <a:r>
              <a:rPr lang="tr-TR" sz="2800" i="1" dirty="0" err="1"/>
              <a:t>Kitabü’l</a:t>
            </a:r>
            <a:r>
              <a:rPr lang="tr-TR" sz="2800" i="1" dirty="0"/>
              <a:t>-</a:t>
            </a:r>
            <a:r>
              <a:rPr lang="tr-TR" sz="2800" i="1" dirty="0" err="1"/>
              <a:t>Aganî</a:t>
            </a:r>
            <a:r>
              <a:rPr lang="tr-TR" sz="2800" dirty="0"/>
              <a:t>                 </a:t>
            </a:r>
          </a:p>
          <a:p>
            <a:pPr marL="285750" indent="-285750" algn="just"/>
            <a:endParaRPr lang="tr-TR" sz="2800" dirty="0"/>
          </a:p>
          <a:p>
            <a:pPr marL="285750" indent="-285750" algn="just"/>
            <a:r>
              <a:rPr lang="tr-TR" sz="2800" dirty="0"/>
              <a:t>minyatürleridir. </a:t>
            </a:r>
          </a:p>
        </p:txBody>
      </p:sp>
      <p:pic>
        <p:nvPicPr>
          <p:cNvPr id="140290" name="Picture 2" descr="http://watermarked.heritage-images.com/2559768.jpg">
            <a:hlinkClick r:id="rId2"/>
          </p:cNvPr>
          <p:cNvPicPr>
            <a:picLocks noChangeAspect="1" noChangeArrowheads="1"/>
          </p:cNvPicPr>
          <p:nvPr/>
        </p:nvPicPr>
        <p:blipFill>
          <a:blip r:embed="rId3"/>
          <a:srcRect/>
          <a:stretch>
            <a:fillRect/>
          </a:stretch>
        </p:blipFill>
        <p:spPr bwMode="auto">
          <a:xfrm>
            <a:off x="5214942" y="2071678"/>
            <a:ext cx="2857520" cy="2131978"/>
          </a:xfrm>
          <a:prstGeom prst="rect">
            <a:avLst/>
          </a:prstGeom>
          <a:noFill/>
        </p:spPr>
      </p:pic>
      <p:cxnSp>
        <p:nvCxnSpPr>
          <p:cNvPr id="5" name="4 Düz Ok Bağlayıcısı"/>
          <p:cNvCxnSpPr/>
          <p:nvPr/>
        </p:nvCxnSpPr>
        <p:spPr>
          <a:xfrm flipV="1">
            <a:off x="4000496" y="2428868"/>
            <a:ext cx="1214446" cy="28575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40292" name="Picture 4" descr="http://warfare.uphero.com/Turk/Varka_ve_Gulsah-61.jpg">
            <a:hlinkClick r:id="rId4"/>
          </p:cNvPr>
          <p:cNvPicPr>
            <a:picLocks noChangeAspect="1" noChangeArrowheads="1"/>
          </p:cNvPicPr>
          <p:nvPr/>
        </p:nvPicPr>
        <p:blipFill>
          <a:blip r:embed="rId5"/>
          <a:srcRect/>
          <a:stretch>
            <a:fillRect/>
          </a:stretch>
        </p:blipFill>
        <p:spPr bwMode="auto">
          <a:xfrm>
            <a:off x="4143371" y="4429132"/>
            <a:ext cx="4475695" cy="2096212"/>
          </a:xfrm>
          <a:prstGeom prst="rect">
            <a:avLst/>
          </a:prstGeom>
          <a:noFill/>
        </p:spPr>
      </p:pic>
      <p:cxnSp>
        <p:nvCxnSpPr>
          <p:cNvPr id="8" name="7 Düz Ok Bağlayıcısı"/>
          <p:cNvCxnSpPr/>
          <p:nvPr/>
        </p:nvCxnSpPr>
        <p:spPr>
          <a:xfrm>
            <a:off x="4000496" y="3286124"/>
            <a:ext cx="857256" cy="78581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79096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57224" y="1357298"/>
            <a:ext cx="7272808" cy="4401205"/>
          </a:xfrm>
          <a:prstGeom prst="rect">
            <a:avLst/>
          </a:prstGeom>
        </p:spPr>
        <p:txBody>
          <a:bodyPr wrap="square">
            <a:spAutoFit/>
          </a:bodyPr>
          <a:lstStyle/>
          <a:p>
            <a:pPr marL="457200" indent="-457200" algn="just">
              <a:buFont typeface="Wingdings" pitchFamily="2" charset="2"/>
              <a:buChar char="v"/>
            </a:pPr>
            <a:r>
              <a:rPr lang="tr-TR" sz="2800" dirty="0"/>
              <a:t>Minyatür sanatı Anadolu Selçukluları’nda da </a:t>
            </a:r>
            <a:r>
              <a:rPr lang="tr-TR" sz="2800" dirty="0">
                <a:solidFill>
                  <a:srgbClr val="FF0000"/>
                </a:solidFill>
              </a:rPr>
              <a:t>gelişerek</a:t>
            </a:r>
            <a:r>
              <a:rPr lang="tr-TR" sz="2800" dirty="0"/>
              <a:t> devam etmiştir. </a:t>
            </a:r>
          </a:p>
          <a:p>
            <a:pPr marL="457200" indent="-457200" algn="just">
              <a:buFont typeface="Wingdings" pitchFamily="2" charset="2"/>
              <a:buChar char="v"/>
            </a:pPr>
            <a:endParaRPr lang="tr-TR" sz="2800" dirty="0"/>
          </a:p>
          <a:p>
            <a:pPr marL="457200" indent="-457200" algn="just">
              <a:buFont typeface="Wingdings" pitchFamily="2" charset="2"/>
              <a:buChar char="v"/>
            </a:pPr>
            <a:r>
              <a:rPr lang="tr-TR" sz="2800" dirty="0"/>
              <a:t>Bu dönem minyatürlerinin önemli bir kısmı </a:t>
            </a:r>
            <a:r>
              <a:rPr lang="tr-TR" sz="2800" dirty="0" err="1" smtClean="0">
                <a:solidFill>
                  <a:srgbClr val="FF0000"/>
                </a:solidFill>
              </a:rPr>
              <a:t>Artuklular</a:t>
            </a:r>
            <a:r>
              <a:rPr lang="tr-TR" sz="2800" dirty="0" smtClean="0">
                <a:solidFill>
                  <a:srgbClr val="FF0000"/>
                </a:solidFill>
              </a:rPr>
              <a:t> döneminde</a:t>
            </a:r>
            <a:r>
              <a:rPr lang="tr-TR" sz="2800" dirty="0" smtClean="0"/>
              <a:t> </a:t>
            </a:r>
            <a:r>
              <a:rPr lang="tr-TR" sz="2800" dirty="0"/>
              <a:t>Güney Doğu Anadolu merkezlerinde yapılmıştır. </a:t>
            </a:r>
          </a:p>
          <a:p>
            <a:pPr marL="457200" indent="-457200" algn="just">
              <a:buFont typeface="Wingdings" pitchFamily="2" charset="2"/>
              <a:buChar char="v"/>
            </a:pPr>
            <a:endParaRPr lang="tr-TR" sz="2800" dirty="0"/>
          </a:p>
          <a:p>
            <a:pPr marL="457200" indent="-457200" algn="just">
              <a:buFont typeface="Wingdings" pitchFamily="2" charset="2"/>
              <a:buChar char="v"/>
            </a:pPr>
            <a:r>
              <a:rPr lang="tr-TR" sz="2800" dirty="0"/>
              <a:t>Bir diğer önemli minyatür merkezi ise </a:t>
            </a:r>
            <a:r>
              <a:rPr lang="tr-TR" sz="2800" dirty="0">
                <a:solidFill>
                  <a:srgbClr val="FF0000"/>
                </a:solidFill>
              </a:rPr>
              <a:t>Konya’dır</a:t>
            </a:r>
            <a:r>
              <a:rPr lang="tr-TR" sz="2800" dirty="0"/>
              <a:t>. </a:t>
            </a:r>
          </a:p>
          <a:p>
            <a:pPr marL="457200" indent="-457200" algn="just">
              <a:buFont typeface="Wingdings" pitchFamily="2" charset="2"/>
              <a:buChar char="v"/>
            </a:pPr>
            <a:endParaRPr lang="tr-TR" sz="2800" dirty="0"/>
          </a:p>
        </p:txBody>
      </p:sp>
    </p:spTree>
    <p:extLst>
      <p:ext uri="{BB962C8B-B14F-4D97-AF65-F5344CB8AC3E}">
        <p14:creationId xmlns:p14="http://schemas.microsoft.com/office/powerpoint/2010/main" val="373904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85786" y="857232"/>
            <a:ext cx="7215238" cy="4832092"/>
          </a:xfrm>
          <a:prstGeom prst="rect">
            <a:avLst/>
          </a:prstGeom>
        </p:spPr>
        <p:txBody>
          <a:bodyPr wrap="square">
            <a:spAutoFit/>
          </a:bodyPr>
          <a:lstStyle/>
          <a:p>
            <a:pPr marL="457200" indent="-457200" algn="just">
              <a:buFont typeface="Wingdings" pitchFamily="2" charset="2"/>
              <a:buChar char="v"/>
            </a:pPr>
            <a:r>
              <a:rPr lang="tr-TR" sz="2800" dirty="0"/>
              <a:t>Anadolu Selçuklu dönemine ait </a:t>
            </a:r>
            <a:r>
              <a:rPr lang="tr-TR" sz="2800" dirty="0">
                <a:solidFill>
                  <a:srgbClr val="FF0000"/>
                </a:solidFill>
              </a:rPr>
              <a:t>minyatürlü yazma örnekleri</a:t>
            </a:r>
            <a:r>
              <a:rPr lang="tr-TR" sz="2800" dirty="0"/>
              <a:t> </a:t>
            </a:r>
            <a:r>
              <a:rPr lang="tr-TR" sz="2800" dirty="0" smtClean="0"/>
              <a:t>12. </a:t>
            </a:r>
            <a:r>
              <a:rPr lang="tr-TR" sz="2800" dirty="0"/>
              <a:t>ve </a:t>
            </a:r>
            <a:r>
              <a:rPr lang="tr-TR" sz="2800" dirty="0" smtClean="0"/>
              <a:t>13. </a:t>
            </a:r>
            <a:r>
              <a:rPr lang="tr-TR" sz="2800" dirty="0"/>
              <a:t>yüzyıllardan kalmadır. </a:t>
            </a:r>
          </a:p>
          <a:p>
            <a:pPr marL="457200" indent="-457200" algn="just"/>
            <a:endParaRPr lang="tr-TR" sz="2800" dirty="0"/>
          </a:p>
          <a:p>
            <a:pPr marL="457200" indent="-457200" algn="just">
              <a:buFont typeface="Wingdings" pitchFamily="2" charset="2"/>
              <a:buChar char="Ø"/>
            </a:pPr>
            <a:r>
              <a:rPr lang="tr-TR" sz="2800" i="1" dirty="0"/>
              <a:t>    </a:t>
            </a:r>
            <a:r>
              <a:rPr lang="tr-TR" sz="2800" i="1" dirty="0" err="1"/>
              <a:t>Kitabü’l</a:t>
            </a:r>
            <a:r>
              <a:rPr lang="tr-TR" sz="2800" i="1" dirty="0"/>
              <a:t>-</a:t>
            </a:r>
            <a:r>
              <a:rPr lang="tr-TR" sz="2800" i="1" dirty="0" err="1"/>
              <a:t>Haşâyiş</a:t>
            </a:r>
            <a:r>
              <a:rPr lang="tr-TR" sz="2800" i="1" dirty="0"/>
              <a:t>, </a:t>
            </a:r>
          </a:p>
          <a:p>
            <a:pPr marL="457200" indent="-457200" algn="just">
              <a:buFont typeface="Wingdings" pitchFamily="2" charset="2"/>
              <a:buChar char="Ø"/>
            </a:pPr>
            <a:r>
              <a:rPr lang="tr-TR" sz="2800" i="1" dirty="0"/>
              <a:t>    </a:t>
            </a:r>
            <a:r>
              <a:rPr lang="tr-TR" sz="2800" i="1" dirty="0" err="1"/>
              <a:t>Kitabü</a:t>
            </a:r>
            <a:r>
              <a:rPr lang="tr-TR" sz="2800" i="1" dirty="0"/>
              <a:t> fi </a:t>
            </a:r>
            <a:r>
              <a:rPr lang="tr-TR" sz="2800" i="1" dirty="0" err="1"/>
              <a:t>Marifeti’l</a:t>
            </a:r>
            <a:r>
              <a:rPr lang="tr-TR" sz="2800" i="1" dirty="0"/>
              <a:t>- </a:t>
            </a:r>
            <a:r>
              <a:rPr lang="tr-TR" sz="2800" i="1" dirty="0" err="1"/>
              <a:t>Hıyeli’l</a:t>
            </a:r>
            <a:r>
              <a:rPr lang="tr-TR" sz="2800" i="1" dirty="0"/>
              <a:t>-</a:t>
            </a:r>
            <a:r>
              <a:rPr lang="tr-TR" sz="2800" i="1" dirty="0" err="1"/>
              <a:t>Hendesiyye</a:t>
            </a:r>
            <a:r>
              <a:rPr lang="tr-TR" sz="2800" i="1" dirty="0"/>
              <a:t>,</a:t>
            </a:r>
          </a:p>
          <a:p>
            <a:pPr marL="457200" indent="-457200" algn="just">
              <a:buFont typeface="Wingdings" pitchFamily="2" charset="2"/>
              <a:buChar char="Ø"/>
            </a:pPr>
            <a:r>
              <a:rPr lang="tr-TR" sz="2800" i="1" dirty="0"/>
              <a:t>    </a:t>
            </a:r>
            <a:r>
              <a:rPr lang="tr-TR" sz="2800" i="1" dirty="0" err="1"/>
              <a:t>Süverü’l</a:t>
            </a:r>
            <a:r>
              <a:rPr lang="tr-TR" sz="2800" i="1" dirty="0"/>
              <a:t>-</a:t>
            </a:r>
            <a:r>
              <a:rPr lang="tr-TR" sz="2800" i="1" dirty="0" err="1"/>
              <a:t>Kevakibi’s</a:t>
            </a:r>
            <a:r>
              <a:rPr lang="tr-TR" sz="2800" i="1" dirty="0"/>
              <a:t>-Sabite, </a:t>
            </a:r>
          </a:p>
          <a:p>
            <a:pPr marL="457200" indent="-457200" algn="just">
              <a:buFont typeface="Wingdings" pitchFamily="2" charset="2"/>
              <a:buChar char="Ø"/>
            </a:pPr>
            <a:r>
              <a:rPr lang="tr-TR" sz="2800" i="1" dirty="0"/>
              <a:t>    </a:t>
            </a:r>
            <a:r>
              <a:rPr lang="tr-TR" sz="2800" i="1" dirty="0" err="1"/>
              <a:t>Varka</a:t>
            </a:r>
            <a:r>
              <a:rPr lang="tr-TR" sz="2800" i="1" dirty="0"/>
              <a:t> ve Gülşah</a:t>
            </a:r>
            <a:r>
              <a:rPr lang="tr-TR" sz="2800" dirty="0"/>
              <a:t> ile </a:t>
            </a:r>
          </a:p>
          <a:p>
            <a:pPr marL="457200" indent="-457200" algn="just">
              <a:buFont typeface="Wingdings" pitchFamily="2" charset="2"/>
              <a:buChar char="Ø"/>
            </a:pPr>
            <a:r>
              <a:rPr lang="tr-TR" sz="2800" i="1" dirty="0"/>
              <a:t>    Tezkire</a:t>
            </a:r>
            <a:r>
              <a:rPr lang="tr-TR" sz="2800" dirty="0"/>
              <a:t> </a:t>
            </a:r>
          </a:p>
          <a:p>
            <a:pPr marL="457200" indent="-457200" algn="just"/>
            <a:endParaRPr lang="tr-TR" sz="2800" dirty="0"/>
          </a:p>
          <a:p>
            <a:pPr marL="457200" indent="-457200" algn="just"/>
            <a:r>
              <a:rPr lang="tr-TR" sz="2800" dirty="0"/>
              <a:t>   isimli </a:t>
            </a:r>
            <a:r>
              <a:rPr lang="tr-TR" sz="2800" dirty="0">
                <a:solidFill>
                  <a:srgbClr val="FF0000"/>
                </a:solidFill>
              </a:rPr>
              <a:t>el yazmaları </a:t>
            </a:r>
            <a:r>
              <a:rPr lang="tr-TR" sz="2800" dirty="0"/>
              <a:t>bunların en önemlileridir.</a:t>
            </a:r>
          </a:p>
        </p:txBody>
      </p:sp>
    </p:spTree>
    <p:extLst>
      <p:ext uri="{BB962C8B-B14F-4D97-AF65-F5344CB8AC3E}">
        <p14:creationId xmlns:p14="http://schemas.microsoft.com/office/powerpoint/2010/main" val="3739047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www.metmuseum.org/toah/images/hb/hb_13.152.6.jpg"/>
          <p:cNvPicPr>
            <a:picLocks noChangeAspect="1" noChangeArrowheads="1"/>
          </p:cNvPicPr>
          <p:nvPr/>
        </p:nvPicPr>
        <p:blipFill>
          <a:blip r:embed="rId2"/>
          <a:srcRect/>
          <a:stretch>
            <a:fillRect/>
          </a:stretch>
        </p:blipFill>
        <p:spPr bwMode="auto">
          <a:xfrm>
            <a:off x="3714744" y="500042"/>
            <a:ext cx="4286250" cy="5724525"/>
          </a:xfrm>
          <a:prstGeom prst="rect">
            <a:avLst/>
          </a:prstGeom>
          <a:noFill/>
        </p:spPr>
      </p:pic>
      <p:sp>
        <p:nvSpPr>
          <p:cNvPr id="3" name="2 Dikdörtgen"/>
          <p:cNvSpPr/>
          <p:nvPr/>
        </p:nvSpPr>
        <p:spPr>
          <a:xfrm>
            <a:off x="500034" y="1484784"/>
            <a:ext cx="2714644" cy="4524315"/>
          </a:xfrm>
          <a:prstGeom prst="rect">
            <a:avLst/>
          </a:prstGeom>
        </p:spPr>
        <p:txBody>
          <a:bodyPr wrap="square">
            <a:spAutoFit/>
          </a:bodyPr>
          <a:lstStyle/>
          <a:p>
            <a:r>
              <a:rPr lang="en-US" sz="2400" b="1" dirty="0"/>
              <a:t>Preparation of Medicine from Honey: Leaf from an Arabic translation of the </a:t>
            </a:r>
            <a:r>
              <a:rPr lang="en-US" sz="2400" b="1" i="1" dirty="0" err="1"/>
              <a:t>Materia</a:t>
            </a:r>
            <a:r>
              <a:rPr lang="en-US" sz="2400" b="1" i="1" dirty="0"/>
              <a:t> </a:t>
            </a:r>
            <a:r>
              <a:rPr lang="en-US" sz="2400" b="1" i="1" dirty="0" err="1"/>
              <a:t>Medica</a:t>
            </a:r>
            <a:r>
              <a:rPr lang="en-US" sz="2400" b="1" dirty="0"/>
              <a:t> of </a:t>
            </a:r>
            <a:r>
              <a:rPr lang="en-US" sz="2400" b="1" dirty="0" err="1"/>
              <a:t>Dioscorides</a:t>
            </a:r>
            <a:r>
              <a:rPr lang="en-US" sz="2400" dirty="0"/>
              <a:t>, dated 1224</a:t>
            </a:r>
            <a:br>
              <a:rPr lang="en-US" sz="2400" dirty="0"/>
            </a:br>
            <a:r>
              <a:rPr lang="en-US" sz="2400" dirty="0"/>
              <a:t>Iraq, Baghdad School</a:t>
            </a:r>
            <a:br>
              <a:rPr lang="en-US" sz="2400" dirty="0"/>
            </a:br>
            <a:r>
              <a:rPr lang="en-US" sz="2400" dirty="0"/>
              <a:t>Colors and gold on paper </a:t>
            </a:r>
            <a:endParaRPr lang="tr-TR" sz="2400" dirty="0"/>
          </a:p>
        </p:txBody>
      </p:sp>
      <p:sp>
        <p:nvSpPr>
          <p:cNvPr id="4" name="3 Dikdörtgen"/>
          <p:cNvSpPr/>
          <p:nvPr/>
        </p:nvSpPr>
        <p:spPr>
          <a:xfrm>
            <a:off x="1214414" y="785794"/>
            <a:ext cx="1685141" cy="369332"/>
          </a:xfrm>
          <a:prstGeom prst="rect">
            <a:avLst/>
          </a:prstGeom>
        </p:spPr>
        <p:txBody>
          <a:bodyPr wrap="none">
            <a:spAutoFit/>
          </a:bodyPr>
          <a:lstStyle/>
          <a:p>
            <a:r>
              <a:rPr lang="tr-TR" i="1" dirty="0" err="1"/>
              <a:t>Kitabü’l</a:t>
            </a:r>
            <a:r>
              <a:rPr lang="tr-TR" i="1" dirty="0"/>
              <a:t>-</a:t>
            </a:r>
            <a:r>
              <a:rPr lang="tr-TR" i="1" dirty="0" err="1"/>
              <a:t>Haşâyiş</a:t>
            </a:r>
            <a:endParaRPr lang="tr-T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00100" y="1142984"/>
            <a:ext cx="6984776" cy="5262979"/>
          </a:xfrm>
          <a:prstGeom prst="rect">
            <a:avLst/>
          </a:prstGeom>
        </p:spPr>
        <p:txBody>
          <a:bodyPr wrap="square">
            <a:spAutoFit/>
          </a:bodyPr>
          <a:lstStyle/>
          <a:p>
            <a:pPr marL="285750" indent="-285750" algn="just">
              <a:buFont typeface="Wingdings" pitchFamily="2" charset="2"/>
              <a:buChar char="v"/>
            </a:pPr>
            <a:r>
              <a:rPr lang="tr-TR" sz="2800" dirty="0">
                <a:solidFill>
                  <a:srgbClr val="FF0000"/>
                </a:solidFill>
              </a:rPr>
              <a:t>Timurlular dönemi</a:t>
            </a:r>
            <a:r>
              <a:rPr lang="tr-TR" sz="2800" dirty="0"/>
              <a:t>, </a:t>
            </a:r>
            <a:endParaRPr lang="tr-TR" sz="2800" dirty="0" smtClean="0"/>
          </a:p>
          <a:p>
            <a:pPr algn="just"/>
            <a:r>
              <a:rPr lang="tr-TR" sz="2800" dirty="0" smtClean="0"/>
              <a:t>Türk </a:t>
            </a:r>
            <a:r>
              <a:rPr lang="tr-TR" sz="2800" dirty="0"/>
              <a:t>minyatür sanatının İran’daki </a:t>
            </a:r>
            <a:r>
              <a:rPr lang="tr-TR" sz="2800" dirty="0">
                <a:solidFill>
                  <a:srgbClr val="FF0000"/>
                </a:solidFill>
              </a:rPr>
              <a:t>en parlak </a:t>
            </a:r>
            <a:r>
              <a:rPr lang="tr-TR" sz="2800" dirty="0"/>
              <a:t>devridir. </a:t>
            </a:r>
          </a:p>
          <a:p>
            <a:pPr marL="285750" indent="-285750" algn="just"/>
            <a:endParaRPr lang="tr-TR" sz="2800" dirty="0"/>
          </a:p>
          <a:p>
            <a:pPr marL="285750" indent="-285750" algn="just"/>
            <a:r>
              <a:rPr lang="tr-TR" sz="2800" dirty="0"/>
              <a:t>Bu dönemin </a:t>
            </a:r>
            <a:r>
              <a:rPr lang="tr-TR" sz="2800" dirty="0">
                <a:solidFill>
                  <a:srgbClr val="FF0000"/>
                </a:solidFill>
              </a:rPr>
              <a:t>önemli minyatür </a:t>
            </a:r>
            <a:r>
              <a:rPr lang="tr-TR" sz="2800" dirty="0"/>
              <a:t>merkezleri:</a:t>
            </a:r>
          </a:p>
          <a:p>
            <a:pPr marL="285750" indent="-285750" algn="just"/>
            <a:r>
              <a:rPr lang="tr-TR" sz="2800" dirty="0"/>
              <a:t> </a:t>
            </a:r>
          </a:p>
          <a:p>
            <a:pPr marL="285750" indent="-285750" algn="just">
              <a:buFont typeface="Wingdings" pitchFamily="2" charset="2"/>
              <a:buChar char="ü"/>
            </a:pPr>
            <a:r>
              <a:rPr lang="tr-TR" sz="2800" dirty="0"/>
              <a:t>   Şiraz, </a:t>
            </a:r>
          </a:p>
          <a:p>
            <a:pPr marL="285750" indent="-285750" algn="just">
              <a:buFont typeface="Wingdings" pitchFamily="2" charset="2"/>
              <a:buChar char="ü"/>
            </a:pPr>
            <a:r>
              <a:rPr lang="tr-TR" sz="2800" dirty="0"/>
              <a:t>   </a:t>
            </a:r>
            <a:r>
              <a:rPr lang="tr-TR" sz="2800" dirty="0" err="1"/>
              <a:t>Herat</a:t>
            </a:r>
            <a:r>
              <a:rPr lang="tr-TR" sz="2800" dirty="0"/>
              <a:t> ve </a:t>
            </a:r>
          </a:p>
          <a:p>
            <a:pPr marL="285750" indent="-285750" algn="just">
              <a:buFont typeface="Wingdings" pitchFamily="2" charset="2"/>
              <a:buChar char="ü"/>
            </a:pPr>
            <a:r>
              <a:rPr lang="tr-TR" sz="2800" dirty="0"/>
              <a:t>   Semerkant </a:t>
            </a:r>
          </a:p>
          <a:p>
            <a:pPr marL="285750" indent="-285750" algn="just"/>
            <a:r>
              <a:rPr lang="tr-TR" sz="2800" dirty="0"/>
              <a:t>   şehirleri</a:t>
            </a:r>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p:txBody>
      </p:sp>
      <p:pic>
        <p:nvPicPr>
          <p:cNvPr id="135170" name="Picture 2" descr="http://1.bp.blogspot.com/-NEeWVdxwgts/UPm0Z2nLRrI/AAAAAAAAUbo/57fwFNFgLok/s1600/Adsız.png">
            <a:hlinkClick r:id="rId2"/>
          </p:cNvPr>
          <p:cNvPicPr>
            <a:picLocks noChangeAspect="1" noChangeArrowheads="1"/>
          </p:cNvPicPr>
          <p:nvPr/>
        </p:nvPicPr>
        <p:blipFill>
          <a:blip r:embed="rId3"/>
          <a:srcRect/>
          <a:stretch>
            <a:fillRect/>
          </a:stretch>
        </p:blipFill>
        <p:spPr bwMode="auto">
          <a:xfrm>
            <a:off x="3275856" y="3286124"/>
            <a:ext cx="4741547" cy="3023196"/>
          </a:xfrm>
          <a:prstGeom prst="rect">
            <a:avLst/>
          </a:prstGeom>
          <a:noFill/>
        </p:spPr>
      </p:pic>
    </p:spTree>
    <p:extLst>
      <p:ext uri="{BB962C8B-B14F-4D97-AF65-F5344CB8AC3E}">
        <p14:creationId xmlns:p14="http://schemas.microsoft.com/office/powerpoint/2010/main" val="3112495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2910" y="1214422"/>
            <a:ext cx="3286148" cy="3539430"/>
          </a:xfrm>
          <a:prstGeom prst="rect">
            <a:avLst/>
          </a:prstGeom>
        </p:spPr>
        <p:txBody>
          <a:bodyPr wrap="square">
            <a:spAutoFit/>
          </a:bodyPr>
          <a:lstStyle/>
          <a:p>
            <a:pPr marL="285750" indent="-285750">
              <a:buFont typeface="Wingdings" pitchFamily="2" charset="2"/>
              <a:buChar char="v"/>
            </a:pPr>
            <a:r>
              <a:rPr lang="tr-TR" sz="2800" dirty="0">
                <a:solidFill>
                  <a:srgbClr val="FF0000"/>
                </a:solidFill>
              </a:rPr>
              <a:t>Kemaleddin</a:t>
            </a:r>
            <a:r>
              <a:rPr lang="tr-TR" sz="2800" dirty="0"/>
              <a:t> </a:t>
            </a:r>
            <a:r>
              <a:rPr lang="tr-TR" sz="2800" dirty="0" err="1">
                <a:solidFill>
                  <a:srgbClr val="FF0000"/>
                </a:solidFill>
              </a:rPr>
              <a:t>Bihzad</a:t>
            </a:r>
            <a:r>
              <a:rPr lang="tr-TR" sz="2800" dirty="0">
                <a:solidFill>
                  <a:srgbClr val="FF0000"/>
                </a:solidFill>
              </a:rPr>
              <a:t> </a:t>
            </a:r>
            <a:r>
              <a:rPr lang="tr-TR" sz="2800" dirty="0" smtClean="0"/>
              <a:t>Türk </a:t>
            </a:r>
            <a:r>
              <a:rPr lang="tr-TR" sz="2800" dirty="0"/>
              <a:t>minyatür sanatının en büyük </a:t>
            </a:r>
            <a:r>
              <a:rPr lang="tr-TR" sz="2800" dirty="0" smtClean="0"/>
              <a:t>ustalarından olup (</a:t>
            </a:r>
            <a:r>
              <a:rPr lang="tr-TR" sz="2800" dirty="0"/>
              <a:t>1460-1537) Timurlular döneminde yaşamıştır. </a:t>
            </a:r>
          </a:p>
        </p:txBody>
      </p:sp>
      <p:pic>
        <p:nvPicPr>
          <p:cNvPr id="221186" name="Picture 2" descr="Bihzad Minyatürleri"/>
          <p:cNvPicPr>
            <a:picLocks noChangeAspect="1" noChangeArrowheads="1"/>
          </p:cNvPicPr>
          <p:nvPr/>
        </p:nvPicPr>
        <p:blipFill>
          <a:blip r:embed="rId2"/>
          <a:srcRect/>
          <a:stretch>
            <a:fillRect/>
          </a:stretch>
        </p:blipFill>
        <p:spPr bwMode="auto">
          <a:xfrm>
            <a:off x="4714876" y="785794"/>
            <a:ext cx="3534750" cy="5443514"/>
          </a:xfrm>
          <a:prstGeom prst="rect">
            <a:avLst/>
          </a:prstGeom>
          <a:noFill/>
        </p:spPr>
      </p:pic>
    </p:spTree>
    <p:extLst>
      <p:ext uri="{BB962C8B-B14F-4D97-AF65-F5344CB8AC3E}">
        <p14:creationId xmlns:p14="http://schemas.microsoft.com/office/powerpoint/2010/main" val="31124959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00100" y="1285860"/>
            <a:ext cx="7056784" cy="3108543"/>
          </a:xfrm>
          <a:prstGeom prst="rect">
            <a:avLst/>
          </a:prstGeom>
        </p:spPr>
        <p:txBody>
          <a:bodyPr wrap="square">
            <a:spAutoFit/>
          </a:bodyPr>
          <a:lstStyle/>
          <a:p>
            <a:pPr marL="285750" indent="-285750" algn="just">
              <a:buFont typeface="Wingdings" pitchFamily="2" charset="2"/>
              <a:buChar char="v"/>
            </a:pPr>
            <a:r>
              <a:rPr lang="tr-TR" sz="2800" dirty="0">
                <a:solidFill>
                  <a:srgbClr val="FF0000"/>
                </a:solidFill>
              </a:rPr>
              <a:t>Mehmet Siyah </a:t>
            </a:r>
            <a:r>
              <a:rPr lang="tr-TR" sz="2800" dirty="0" smtClean="0">
                <a:solidFill>
                  <a:srgbClr val="FF0000"/>
                </a:solidFill>
              </a:rPr>
              <a:t>Kalem minyatürleri</a:t>
            </a:r>
          </a:p>
          <a:p>
            <a:pPr marL="285750" indent="-285750" algn="just">
              <a:buFont typeface="Wingdings" pitchFamily="2" charset="2"/>
              <a:buChar char="v"/>
            </a:pPr>
            <a:endParaRPr lang="tr-TR" sz="2800" dirty="0" smtClean="0">
              <a:solidFill>
                <a:srgbClr val="FF0000"/>
              </a:solidFill>
            </a:endParaRPr>
          </a:p>
          <a:p>
            <a:pPr algn="just"/>
            <a:r>
              <a:rPr lang="tr-TR" sz="2800" dirty="0" smtClean="0"/>
              <a:t>Topkapı </a:t>
            </a:r>
            <a:r>
              <a:rPr lang="tr-TR" sz="2800" dirty="0"/>
              <a:t>Sarayı Müzesi’nde </a:t>
            </a:r>
            <a:r>
              <a:rPr lang="tr-TR" sz="2800" dirty="0" smtClean="0"/>
              <a:t>bulunan, </a:t>
            </a:r>
            <a:r>
              <a:rPr lang="tr-TR" sz="2800" dirty="0" smtClean="0"/>
              <a:t>14. </a:t>
            </a:r>
            <a:r>
              <a:rPr lang="tr-TR" sz="2800" dirty="0"/>
              <a:t>yüzyıl sonlarında ya da </a:t>
            </a:r>
            <a:r>
              <a:rPr lang="tr-TR" sz="2800" dirty="0" smtClean="0"/>
              <a:t>15. </a:t>
            </a:r>
            <a:r>
              <a:rPr lang="tr-TR" sz="2800" dirty="0"/>
              <a:t>yüzyıl başlarında </a:t>
            </a:r>
            <a:r>
              <a:rPr lang="tr-TR" sz="2800" dirty="0" err="1" smtClean="0"/>
              <a:t>Türkistanda</a:t>
            </a:r>
            <a:r>
              <a:rPr lang="tr-TR" sz="2800" dirty="0" smtClean="0"/>
              <a:t> yapıldığı sanılan ilgi </a:t>
            </a:r>
            <a:r>
              <a:rPr lang="tr-TR" sz="2800" dirty="0"/>
              <a:t>çekici minyatürleri  </a:t>
            </a:r>
            <a:r>
              <a:rPr lang="tr-TR" sz="2800" dirty="0">
                <a:solidFill>
                  <a:srgbClr val="FF0000"/>
                </a:solidFill>
              </a:rPr>
              <a:t>unutmamak</a:t>
            </a:r>
            <a:r>
              <a:rPr lang="tr-TR" sz="2800" dirty="0"/>
              <a:t> gerekir.</a:t>
            </a:r>
          </a:p>
          <a:p>
            <a:pPr marL="285750" indent="-285750" algn="just">
              <a:buFont typeface="Wingdings" pitchFamily="2" charset="2"/>
              <a:buChar char="v"/>
            </a:pPr>
            <a:endParaRPr lang="tr-TR" sz="2800" dirty="0"/>
          </a:p>
        </p:txBody>
      </p:sp>
    </p:spTree>
    <p:extLst>
      <p:ext uri="{BB962C8B-B14F-4D97-AF65-F5344CB8AC3E}">
        <p14:creationId xmlns:p14="http://schemas.microsoft.com/office/powerpoint/2010/main" val="1302245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5387865" y="2420888"/>
            <a:ext cx="3369064" cy="369332"/>
          </a:xfrm>
          <a:prstGeom prst="rect">
            <a:avLst/>
          </a:prstGeom>
        </p:spPr>
        <p:txBody>
          <a:bodyPr wrap="none">
            <a:spAutoFit/>
          </a:bodyPr>
          <a:lstStyle/>
          <a:p>
            <a:r>
              <a:rPr lang="tr-TR" dirty="0">
                <a:solidFill>
                  <a:srgbClr val="FF0000"/>
                </a:solidFill>
              </a:rPr>
              <a:t>Mehmet Siyah Kalem minyatürleri</a:t>
            </a:r>
            <a:endParaRPr lang="tr-TR" dirty="0"/>
          </a:p>
        </p:txBody>
      </p:sp>
      <p:pic>
        <p:nvPicPr>
          <p:cNvPr id="222210" name="Picture 2" descr="http://4.bp.blogspot.com/_nHpoAF7PZQc/S_4JwqR1Z_I/AAAAAAAAAHM/ihDUbaDswbc/s1600/Danseden+Seytanlar.jpg"/>
          <p:cNvPicPr>
            <a:picLocks noChangeAspect="1" noChangeArrowheads="1"/>
          </p:cNvPicPr>
          <p:nvPr/>
        </p:nvPicPr>
        <p:blipFill>
          <a:blip r:embed="rId2"/>
          <a:srcRect/>
          <a:stretch>
            <a:fillRect/>
          </a:stretch>
        </p:blipFill>
        <p:spPr bwMode="auto">
          <a:xfrm>
            <a:off x="2093150" y="3500438"/>
            <a:ext cx="6589431" cy="3168922"/>
          </a:xfrm>
          <a:prstGeom prst="rect">
            <a:avLst/>
          </a:prstGeom>
          <a:noFill/>
        </p:spPr>
      </p:pic>
      <p:pic>
        <p:nvPicPr>
          <p:cNvPr id="222212" name="Picture 4" descr="http://1.bp.blogspot.com/_nHpoAF7PZQc/S_4KHcevVqI/AAAAAAAAAHs/JMRJW5gUywg/s1600/Hayvan+eskizleri.jpg"/>
          <p:cNvPicPr>
            <a:picLocks noChangeAspect="1" noChangeArrowheads="1"/>
          </p:cNvPicPr>
          <p:nvPr/>
        </p:nvPicPr>
        <p:blipFill>
          <a:blip r:embed="rId3"/>
          <a:srcRect/>
          <a:stretch>
            <a:fillRect/>
          </a:stretch>
        </p:blipFill>
        <p:spPr bwMode="auto">
          <a:xfrm>
            <a:off x="467544" y="229122"/>
            <a:ext cx="4675960" cy="325090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15864" y="332656"/>
            <a:ext cx="8640960" cy="1815882"/>
          </a:xfrm>
          <a:prstGeom prst="rect">
            <a:avLst/>
          </a:prstGeom>
        </p:spPr>
        <p:txBody>
          <a:bodyPr wrap="square">
            <a:spAutoFit/>
          </a:bodyPr>
          <a:lstStyle/>
          <a:p>
            <a:pPr marL="457200" indent="-457200">
              <a:buFont typeface="Wingdings" pitchFamily="2" charset="2"/>
              <a:buChar char="v"/>
            </a:pPr>
            <a:r>
              <a:rPr lang="tr-TR" sz="2800" dirty="0" smtClean="0">
                <a:solidFill>
                  <a:srgbClr val="FF0000"/>
                </a:solidFill>
              </a:rPr>
              <a:t>Natüralist</a:t>
            </a:r>
            <a:r>
              <a:rPr lang="tr-TR" sz="2800" dirty="0" smtClean="0"/>
              <a:t> </a:t>
            </a:r>
            <a:r>
              <a:rPr lang="tr-TR" sz="2800" dirty="0"/>
              <a:t>bitkisel bezemeler dış kaynaklıdır. </a:t>
            </a:r>
            <a:endParaRPr lang="tr-TR" sz="2800" dirty="0" smtClean="0"/>
          </a:p>
          <a:p>
            <a:pPr marL="441325" indent="92075"/>
            <a:r>
              <a:rPr lang="tr-TR" sz="2800" dirty="0" smtClean="0"/>
              <a:t>Mesela, </a:t>
            </a:r>
            <a:r>
              <a:rPr lang="tr-TR" sz="2800" dirty="0" err="1"/>
              <a:t>Emevi</a:t>
            </a:r>
            <a:r>
              <a:rPr lang="tr-TR" sz="2800" dirty="0"/>
              <a:t> sanatında natüralist bitkisel bezemelerin yaygın bir şekilde kullanılması </a:t>
            </a:r>
            <a:r>
              <a:rPr lang="tr-TR" sz="2800" dirty="0" err="1">
                <a:solidFill>
                  <a:srgbClr val="FF0000"/>
                </a:solidFill>
              </a:rPr>
              <a:t>Hellenistik</a:t>
            </a:r>
            <a:r>
              <a:rPr lang="tr-TR" sz="2800" dirty="0"/>
              <a:t> tesirler nedeniyledir. </a:t>
            </a:r>
          </a:p>
        </p:txBody>
      </p:sp>
      <p:pic>
        <p:nvPicPr>
          <p:cNvPr id="3" name="Resim 2">
            <a:extLst>
              <a:ext uri="{FF2B5EF4-FFF2-40B4-BE49-F238E27FC236}">
                <a16:creationId xmlns:a16="http://schemas.microsoft.com/office/drawing/2014/main" xmlns="" id="{9199BB6A-2156-4E7C-9E6F-D2A4F7D61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668" y="2276872"/>
            <a:ext cx="5883353" cy="4403622"/>
          </a:xfrm>
          <a:prstGeom prst="rect">
            <a:avLst/>
          </a:prstGeom>
        </p:spPr>
      </p:pic>
    </p:spTree>
    <p:extLst>
      <p:ext uri="{BB962C8B-B14F-4D97-AF65-F5344CB8AC3E}">
        <p14:creationId xmlns:p14="http://schemas.microsoft.com/office/powerpoint/2010/main" val="17667783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1538" y="1357298"/>
            <a:ext cx="7056784" cy="3539430"/>
          </a:xfrm>
          <a:prstGeom prst="rect">
            <a:avLst/>
          </a:prstGeom>
        </p:spPr>
        <p:txBody>
          <a:bodyPr wrap="square">
            <a:spAutoFit/>
          </a:bodyPr>
          <a:lstStyle/>
          <a:p>
            <a:pPr marL="285750" indent="-285750" algn="just">
              <a:buFont typeface="Wingdings" pitchFamily="2" charset="2"/>
              <a:buChar char="v"/>
            </a:pPr>
            <a:r>
              <a:rPr lang="tr-TR" sz="2800" dirty="0" err="1" smtClean="0">
                <a:solidFill>
                  <a:srgbClr val="FF0000"/>
                </a:solidFill>
              </a:rPr>
              <a:t>Safevi</a:t>
            </a:r>
            <a:r>
              <a:rPr lang="tr-TR" sz="2800" dirty="0" smtClean="0">
                <a:solidFill>
                  <a:srgbClr val="FF0000"/>
                </a:solidFill>
              </a:rPr>
              <a:t> dönemi ve </a:t>
            </a:r>
            <a:r>
              <a:rPr lang="tr-TR" sz="2800" dirty="0" err="1" smtClean="0">
                <a:solidFill>
                  <a:srgbClr val="FF0000"/>
                </a:solidFill>
              </a:rPr>
              <a:t>Bihzad</a:t>
            </a:r>
            <a:endParaRPr lang="tr-TR" sz="2800" dirty="0" smtClean="0">
              <a:solidFill>
                <a:srgbClr val="FF0000"/>
              </a:solidFill>
            </a:endParaRPr>
          </a:p>
          <a:p>
            <a:pPr marL="285750" indent="-285750" algn="just">
              <a:buFont typeface="Wingdings" pitchFamily="2" charset="2"/>
              <a:buChar char="v"/>
            </a:pPr>
            <a:endParaRPr lang="tr-TR" sz="2800" dirty="0" smtClean="0">
              <a:solidFill>
                <a:srgbClr val="FF0000"/>
              </a:solidFill>
            </a:endParaRPr>
          </a:p>
          <a:p>
            <a:pPr algn="just"/>
            <a:r>
              <a:rPr lang="tr-TR" sz="2800" dirty="0" smtClean="0"/>
              <a:t>Şah </a:t>
            </a:r>
            <a:r>
              <a:rPr lang="tr-TR" sz="2800" dirty="0"/>
              <a:t>İsmail </a:t>
            </a:r>
            <a:r>
              <a:rPr lang="tr-TR" sz="2800" dirty="0" err="1"/>
              <a:t>Herat’ı</a:t>
            </a:r>
            <a:r>
              <a:rPr lang="tr-TR" sz="2800" dirty="0"/>
              <a:t> </a:t>
            </a:r>
            <a:r>
              <a:rPr lang="tr-TR" sz="2800" dirty="0" err="1"/>
              <a:t>zaptedince</a:t>
            </a:r>
            <a:r>
              <a:rPr lang="tr-TR" sz="2800" dirty="0"/>
              <a:t>, Timur döneminin ünlü minyatür ustası </a:t>
            </a:r>
            <a:r>
              <a:rPr lang="tr-TR" sz="2800" dirty="0" err="1">
                <a:solidFill>
                  <a:srgbClr val="FF0000"/>
                </a:solidFill>
              </a:rPr>
              <a:t>Bihzad</a:t>
            </a:r>
            <a:r>
              <a:rPr lang="tr-TR" sz="2800" dirty="0"/>
              <a:t> </a:t>
            </a:r>
            <a:r>
              <a:rPr lang="tr-TR" sz="2800" dirty="0" err="1"/>
              <a:t>Herat’tan</a:t>
            </a:r>
            <a:r>
              <a:rPr lang="tr-TR" sz="2800" dirty="0"/>
              <a:t> Tebriz’e taşınmış ve yetiştirdiği öğrencilerle </a:t>
            </a:r>
            <a:r>
              <a:rPr lang="tr-TR" sz="2800" dirty="0">
                <a:solidFill>
                  <a:srgbClr val="FF0000"/>
                </a:solidFill>
              </a:rPr>
              <a:t>Tebriz</a:t>
            </a:r>
            <a:r>
              <a:rPr lang="tr-TR" sz="2800" dirty="0"/>
              <a:t>, bir müddet sonra </a:t>
            </a:r>
            <a:r>
              <a:rPr lang="tr-TR" sz="2800" dirty="0" err="1"/>
              <a:t>Safevi</a:t>
            </a:r>
            <a:r>
              <a:rPr lang="tr-TR" sz="2800" dirty="0"/>
              <a:t> dönemi minyatür sanatının </a:t>
            </a:r>
            <a:r>
              <a:rPr lang="tr-TR" sz="2800" dirty="0">
                <a:solidFill>
                  <a:srgbClr val="FF0000"/>
                </a:solidFill>
              </a:rPr>
              <a:t>merkezi</a:t>
            </a:r>
            <a:r>
              <a:rPr lang="tr-TR" sz="2800" dirty="0"/>
              <a:t> haline gelmiştir. </a:t>
            </a:r>
          </a:p>
          <a:p>
            <a:pPr marL="285750" indent="-285750" algn="just">
              <a:buFont typeface="Wingdings" pitchFamily="2" charset="2"/>
              <a:buChar char="v"/>
            </a:pPr>
            <a:endParaRPr lang="tr-TR" sz="2800" dirty="0"/>
          </a:p>
        </p:txBody>
      </p:sp>
    </p:spTree>
    <p:extLst>
      <p:ext uri="{BB962C8B-B14F-4D97-AF65-F5344CB8AC3E}">
        <p14:creationId xmlns:p14="http://schemas.microsoft.com/office/powerpoint/2010/main" val="13022452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642918"/>
            <a:ext cx="3749546" cy="5693866"/>
          </a:xfrm>
          <a:prstGeom prst="rect">
            <a:avLst/>
          </a:prstGeom>
        </p:spPr>
        <p:txBody>
          <a:bodyPr wrap="square">
            <a:spAutoFit/>
          </a:bodyPr>
          <a:lstStyle/>
          <a:p>
            <a:pPr marL="285750" indent="-285750">
              <a:buFont typeface="Wingdings" pitchFamily="2" charset="2"/>
              <a:buChar char="v"/>
            </a:pPr>
            <a:r>
              <a:rPr lang="de-DE" sz="2800" dirty="0" err="1">
                <a:solidFill>
                  <a:srgbClr val="FF0000"/>
                </a:solidFill>
              </a:rPr>
              <a:t>Osmanlı</a:t>
            </a:r>
            <a:r>
              <a:rPr lang="de-DE" sz="2800" dirty="0"/>
              <a:t> </a:t>
            </a:r>
            <a:r>
              <a:rPr lang="de-DE" sz="2800" dirty="0" err="1" smtClean="0">
                <a:solidFill>
                  <a:srgbClr val="FF0000"/>
                </a:solidFill>
              </a:rPr>
              <a:t>dönemi</a:t>
            </a:r>
            <a:endParaRPr lang="tr-TR" sz="2800" dirty="0" smtClean="0">
              <a:solidFill>
                <a:srgbClr val="FF0000"/>
              </a:solidFill>
            </a:endParaRPr>
          </a:p>
          <a:p>
            <a:pPr marL="441325" indent="-76200"/>
            <a:r>
              <a:rPr lang="tr-TR" sz="2800" dirty="0" smtClean="0"/>
              <a:t>Bu döneme </a:t>
            </a:r>
            <a:r>
              <a:rPr lang="de-DE" sz="2800" dirty="0" err="1" smtClean="0"/>
              <a:t>ait</a:t>
            </a:r>
            <a:r>
              <a:rPr lang="de-DE" sz="2800" dirty="0" smtClean="0"/>
              <a:t> </a:t>
            </a:r>
            <a:r>
              <a:rPr lang="de-DE" sz="2800" dirty="0"/>
              <a:t>en </a:t>
            </a:r>
            <a:r>
              <a:rPr lang="de-DE" sz="2800" dirty="0" err="1"/>
              <a:t>erken</a:t>
            </a:r>
            <a:r>
              <a:rPr lang="de-DE" sz="2800" dirty="0"/>
              <a:t> </a:t>
            </a:r>
            <a:r>
              <a:rPr lang="de-DE" sz="2800" dirty="0" err="1"/>
              <a:t>minyatür</a:t>
            </a:r>
            <a:r>
              <a:rPr lang="de-DE" sz="2800" dirty="0"/>
              <a:t> </a:t>
            </a:r>
            <a:r>
              <a:rPr lang="de-DE" sz="2800" dirty="0" err="1"/>
              <a:t>örnekleri</a:t>
            </a:r>
            <a:r>
              <a:rPr lang="de-DE" sz="2800" dirty="0"/>
              <a:t> </a:t>
            </a:r>
            <a:r>
              <a:rPr lang="de-DE" sz="2800" dirty="0">
                <a:solidFill>
                  <a:srgbClr val="FF0000"/>
                </a:solidFill>
              </a:rPr>
              <a:t>Fatih</a:t>
            </a:r>
            <a:r>
              <a:rPr lang="de-DE" sz="2800" dirty="0"/>
              <a:t> </a:t>
            </a:r>
            <a:r>
              <a:rPr lang="de-DE" sz="2800" dirty="0" err="1"/>
              <a:t>döneminden</a:t>
            </a:r>
            <a:r>
              <a:rPr lang="de-DE" sz="2800" dirty="0"/>
              <a:t> </a:t>
            </a:r>
            <a:r>
              <a:rPr lang="de-DE" sz="2800" dirty="0" err="1"/>
              <a:t>kalmadır</a:t>
            </a:r>
            <a:r>
              <a:rPr lang="de-DE" sz="2800" dirty="0"/>
              <a:t>. </a:t>
            </a:r>
            <a:endParaRPr lang="tr-TR" sz="2800" dirty="0"/>
          </a:p>
          <a:p>
            <a:pPr marL="441325" indent="-76200">
              <a:buFont typeface="Wingdings" pitchFamily="2" charset="2"/>
              <a:buChar char="v"/>
            </a:pPr>
            <a:endParaRPr lang="tr-TR" sz="2800" dirty="0"/>
          </a:p>
          <a:p>
            <a:pPr marL="441325" indent="-76200"/>
            <a:r>
              <a:rPr lang="de-DE" sz="2800" dirty="0" err="1"/>
              <a:t>Fatih’in</a:t>
            </a:r>
            <a:r>
              <a:rPr lang="de-DE" sz="2800" dirty="0"/>
              <a:t> </a:t>
            </a:r>
            <a:r>
              <a:rPr lang="de-DE" sz="2800" dirty="0" err="1">
                <a:solidFill>
                  <a:srgbClr val="FF0000"/>
                </a:solidFill>
              </a:rPr>
              <a:t>Avrupa’dan</a:t>
            </a:r>
            <a:r>
              <a:rPr lang="de-DE" sz="2800" dirty="0">
                <a:solidFill>
                  <a:srgbClr val="FF0000"/>
                </a:solidFill>
              </a:rPr>
              <a:t> </a:t>
            </a:r>
            <a:r>
              <a:rPr lang="de-DE" sz="2800" dirty="0" err="1">
                <a:solidFill>
                  <a:srgbClr val="FF0000"/>
                </a:solidFill>
              </a:rPr>
              <a:t>getirttiği</a:t>
            </a:r>
            <a:r>
              <a:rPr lang="de-DE" sz="2800" dirty="0">
                <a:solidFill>
                  <a:srgbClr val="FF0000"/>
                </a:solidFill>
              </a:rPr>
              <a:t> </a:t>
            </a:r>
            <a:r>
              <a:rPr lang="de-DE" sz="2800" dirty="0" err="1"/>
              <a:t>ressamların</a:t>
            </a:r>
            <a:r>
              <a:rPr lang="de-DE" sz="2800" dirty="0"/>
              <a:t> </a:t>
            </a:r>
            <a:r>
              <a:rPr lang="de-DE" sz="2800" dirty="0" err="1"/>
              <a:t>yaptığı</a:t>
            </a:r>
            <a:r>
              <a:rPr lang="de-DE" sz="2800" dirty="0"/>
              <a:t> </a:t>
            </a:r>
            <a:r>
              <a:rPr lang="de-DE" sz="2800" dirty="0" err="1"/>
              <a:t>resimler</a:t>
            </a:r>
            <a:r>
              <a:rPr lang="de-DE" sz="2800" dirty="0"/>
              <a:t>, </a:t>
            </a:r>
            <a:r>
              <a:rPr lang="de-DE" sz="2800" dirty="0" err="1"/>
              <a:t>Osmanlı</a:t>
            </a:r>
            <a:r>
              <a:rPr lang="de-DE" sz="2800" dirty="0"/>
              <a:t> </a:t>
            </a:r>
            <a:r>
              <a:rPr lang="de-DE" sz="2800" dirty="0" err="1"/>
              <a:t>saray</a:t>
            </a:r>
            <a:r>
              <a:rPr lang="de-DE" sz="2800" dirty="0"/>
              <a:t> </a:t>
            </a:r>
            <a:r>
              <a:rPr lang="de-DE" sz="2800" dirty="0" err="1"/>
              <a:t>minyatür</a:t>
            </a:r>
            <a:r>
              <a:rPr lang="de-DE" sz="2800" dirty="0"/>
              <a:t> </a:t>
            </a:r>
            <a:r>
              <a:rPr lang="de-DE" sz="2800" dirty="0" err="1"/>
              <a:t>ustalarını</a:t>
            </a:r>
            <a:r>
              <a:rPr lang="de-DE" sz="2800" dirty="0"/>
              <a:t> </a:t>
            </a:r>
            <a:r>
              <a:rPr lang="de-DE" sz="2800" dirty="0" err="1"/>
              <a:t>etkile</a:t>
            </a:r>
            <a:r>
              <a:rPr lang="tr-TR" sz="2800" dirty="0" err="1"/>
              <a:t>miştir</a:t>
            </a:r>
            <a:r>
              <a:rPr lang="tr-TR" sz="2800" dirty="0"/>
              <a:t>.</a:t>
            </a:r>
            <a:r>
              <a:rPr lang="de-DE" sz="2800" dirty="0"/>
              <a:t> </a:t>
            </a:r>
            <a:endParaRPr lang="tr-TR" sz="2800" dirty="0"/>
          </a:p>
        </p:txBody>
      </p:sp>
      <p:pic>
        <p:nvPicPr>
          <p:cNvPr id="131074" name="Picture 2" descr="Dosya:Bellini selfportrait.jpg">
            <a:hlinkClick r:id="rId2"/>
          </p:cNvPr>
          <p:cNvPicPr>
            <a:picLocks noChangeAspect="1" noChangeArrowheads="1"/>
          </p:cNvPicPr>
          <p:nvPr/>
        </p:nvPicPr>
        <p:blipFill>
          <a:blip r:embed="rId3"/>
          <a:srcRect/>
          <a:stretch>
            <a:fillRect/>
          </a:stretch>
        </p:blipFill>
        <p:spPr bwMode="auto">
          <a:xfrm>
            <a:off x="4409054" y="923814"/>
            <a:ext cx="3772890" cy="4593418"/>
          </a:xfrm>
          <a:prstGeom prst="rect">
            <a:avLst/>
          </a:prstGeom>
          <a:noFill/>
        </p:spPr>
      </p:pic>
      <p:sp>
        <p:nvSpPr>
          <p:cNvPr id="4" name="3 Dikdörtgen"/>
          <p:cNvSpPr/>
          <p:nvPr/>
        </p:nvSpPr>
        <p:spPr>
          <a:xfrm>
            <a:off x="5087325" y="5967452"/>
            <a:ext cx="2723310" cy="369332"/>
          </a:xfrm>
          <a:prstGeom prst="rect">
            <a:avLst/>
          </a:prstGeom>
        </p:spPr>
        <p:txBody>
          <a:bodyPr wrap="none">
            <a:spAutoFit/>
          </a:bodyPr>
          <a:lstStyle/>
          <a:p>
            <a:r>
              <a:rPr lang="tr-TR" b="1" dirty="0" err="1"/>
              <a:t>Gentile</a:t>
            </a:r>
            <a:r>
              <a:rPr lang="tr-TR" b="1" dirty="0"/>
              <a:t> Bellini</a:t>
            </a:r>
            <a:r>
              <a:rPr lang="tr-TR" dirty="0"/>
              <a:t> (</a:t>
            </a:r>
            <a:r>
              <a:rPr lang="tr-TR" dirty="0">
                <a:hlinkClick r:id="rId4" action="ppaction://hlinkfile" tooltip="1429"/>
              </a:rPr>
              <a:t>1429</a:t>
            </a:r>
            <a:r>
              <a:rPr lang="tr-TR" dirty="0"/>
              <a:t>-</a:t>
            </a:r>
            <a:r>
              <a:rPr lang="tr-TR" dirty="0">
                <a:hlinkClick r:id="rId5" action="ppaction://hlinkfile" tooltip="1507"/>
              </a:rPr>
              <a:t>1507</a:t>
            </a:r>
            <a:r>
              <a:rPr lang="tr-TR" dirty="0"/>
              <a:t>)</a:t>
            </a:r>
          </a:p>
        </p:txBody>
      </p:sp>
    </p:spTree>
    <p:extLst>
      <p:ext uri="{BB962C8B-B14F-4D97-AF65-F5344CB8AC3E}">
        <p14:creationId xmlns:p14="http://schemas.microsoft.com/office/powerpoint/2010/main" val="13169728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28596" y="1246000"/>
            <a:ext cx="3639348" cy="4401205"/>
          </a:xfrm>
          <a:prstGeom prst="rect">
            <a:avLst/>
          </a:prstGeom>
        </p:spPr>
        <p:txBody>
          <a:bodyPr wrap="square">
            <a:spAutoFit/>
          </a:bodyPr>
          <a:lstStyle/>
          <a:p>
            <a:pPr marL="285750" indent="-285750">
              <a:buFont typeface="Wingdings" pitchFamily="2" charset="2"/>
              <a:buChar char="v"/>
            </a:pPr>
            <a:r>
              <a:rPr lang="tr-TR" sz="2800" dirty="0" smtClean="0">
                <a:solidFill>
                  <a:srgbClr val="FF0000"/>
                </a:solidFill>
              </a:rPr>
              <a:t>Gül Koklayan Fatih </a:t>
            </a:r>
          </a:p>
          <a:p>
            <a:pPr marL="365125"/>
            <a:r>
              <a:rPr lang="de-DE" sz="2800" dirty="0" err="1" smtClean="0"/>
              <a:t>Nakkaş</a:t>
            </a:r>
            <a:r>
              <a:rPr lang="de-DE" sz="2800" dirty="0" smtClean="0"/>
              <a:t> </a:t>
            </a:r>
            <a:r>
              <a:rPr lang="de-DE" sz="2800" dirty="0" err="1"/>
              <a:t>Sinan’a</a:t>
            </a:r>
            <a:r>
              <a:rPr lang="de-DE" sz="2800" dirty="0"/>
              <a:t> </a:t>
            </a:r>
            <a:r>
              <a:rPr lang="de-DE" sz="2800" dirty="0" err="1"/>
              <a:t>ait</a:t>
            </a:r>
            <a:r>
              <a:rPr lang="de-DE" sz="2800" dirty="0"/>
              <a:t> </a:t>
            </a:r>
            <a:r>
              <a:rPr lang="de-DE" sz="2800" dirty="0" err="1"/>
              <a:t>olduğu</a:t>
            </a:r>
            <a:r>
              <a:rPr lang="de-DE" sz="2800" dirty="0"/>
              <a:t> </a:t>
            </a:r>
            <a:r>
              <a:rPr lang="de-DE" sz="2800" dirty="0" err="1" smtClean="0"/>
              <a:t>sanıl</a:t>
            </a:r>
            <a:r>
              <a:rPr lang="tr-TR" sz="2800" dirty="0" smtClean="0"/>
              <a:t>maktadır.</a:t>
            </a:r>
            <a:endParaRPr lang="tr-TR" sz="2800" dirty="0"/>
          </a:p>
          <a:p>
            <a:pPr marL="742950" lvl="1" indent="-285750" algn="just">
              <a:buFont typeface="Wingdings" pitchFamily="2" charset="2"/>
              <a:buChar char="v"/>
            </a:pPr>
            <a:endParaRPr lang="tr-TR" sz="2800" dirty="0">
              <a:solidFill>
                <a:srgbClr val="FF0000"/>
              </a:solidFill>
            </a:endParaRPr>
          </a:p>
          <a:p>
            <a:pPr marL="285750" indent="-285750">
              <a:buFont typeface="Wingdings" pitchFamily="2" charset="2"/>
              <a:buChar char="v"/>
            </a:pPr>
            <a:endParaRPr lang="tr-TR" sz="2800" i="1" dirty="0" smtClean="0"/>
          </a:p>
          <a:p>
            <a:pPr marL="285750" indent="-285750">
              <a:buFont typeface="Wingdings" pitchFamily="2" charset="2"/>
              <a:buChar char="v"/>
            </a:pPr>
            <a:endParaRPr lang="tr-TR" sz="2800" i="1" dirty="0"/>
          </a:p>
          <a:p>
            <a:pPr marL="285750" indent="-285750">
              <a:buFont typeface="Wingdings" pitchFamily="2" charset="2"/>
              <a:buChar char="v"/>
            </a:pPr>
            <a:r>
              <a:rPr lang="de-DE" sz="2800" i="1" dirty="0" err="1" smtClean="0"/>
              <a:t>B</a:t>
            </a:r>
            <a:r>
              <a:rPr lang="de-DE" sz="2800" dirty="0" err="1" smtClean="0"/>
              <a:t>u</a:t>
            </a:r>
            <a:r>
              <a:rPr lang="de-DE" sz="2800" dirty="0" smtClean="0"/>
              <a:t> </a:t>
            </a:r>
            <a:r>
              <a:rPr lang="tr-TR" sz="2800" dirty="0" smtClean="0"/>
              <a:t>minyatür</a:t>
            </a:r>
            <a:r>
              <a:rPr lang="de-DE" sz="2800" dirty="0" smtClean="0"/>
              <a:t> </a:t>
            </a:r>
            <a:r>
              <a:rPr lang="tr-TR" sz="2800" dirty="0" err="1">
                <a:solidFill>
                  <a:srgbClr val="FF0000"/>
                </a:solidFill>
              </a:rPr>
              <a:t>p</a:t>
            </a:r>
            <a:r>
              <a:rPr lang="de-DE" sz="2800" dirty="0" err="1">
                <a:solidFill>
                  <a:srgbClr val="FF0000"/>
                </a:solidFill>
              </a:rPr>
              <a:t>ortre</a:t>
            </a:r>
            <a:r>
              <a:rPr lang="de-DE" sz="2800" dirty="0"/>
              <a:t> </a:t>
            </a:r>
            <a:r>
              <a:rPr lang="de-DE" sz="2800" dirty="0" err="1"/>
              <a:t>tarzının</a:t>
            </a:r>
            <a:r>
              <a:rPr lang="de-DE" sz="2800" dirty="0"/>
              <a:t> </a:t>
            </a:r>
            <a:r>
              <a:rPr lang="de-DE" sz="2800" dirty="0" err="1"/>
              <a:t>Osmanlı</a:t>
            </a:r>
            <a:r>
              <a:rPr lang="de-DE" sz="2800" dirty="0"/>
              <a:t> </a:t>
            </a:r>
            <a:r>
              <a:rPr lang="de-DE" sz="2800" dirty="0" err="1" smtClean="0"/>
              <a:t>sanatındaki</a:t>
            </a:r>
            <a:r>
              <a:rPr lang="de-DE" sz="2800" dirty="0" smtClean="0"/>
              <a:t> </a:t>
            </a:r>
            <a:r>
              <a:rPr lang="de-DE" sz="2800" dirty="0" err="1">
                <a:solidFill>
                  <a:srgbClr val="FF0000"/>
                </a:solidFill>
              </a:rPr>
              <a:t>ilk</a:t>
            </a:r>
            <a:r>
              <a:rPr lang="de-DE" sz="2800" dirty="0">
                <a:solidFill>
                  <a:srgbClr val="FF0000"/>
                </a:solidFill>
              </a:rPr>
              <a:t> </a:t>
            </a:r>
            <a:r>
              <a:rPr lang="de-DE" sz="2800" dirty="0" err="1">
                <a:solidFill>
                  <a:srgbClr val="FF0000"/>
                </a:solidFill>
              </a:rPr>
              <a:t>örneğidir</a:t>
            </a:r>
            <a:r>
              <a:rPr lang="de-DE" sz="2800" dirty="0"/>
              <a:t>. </a:t>
            </a:r>
            <a:endParaRPr lang="tr-TR" sz="2800" dirty="0"/>
          </a:p>
        </p:txBody>
      </p:sp>
      <p:pic>
        <p:nvPicPr>
          <p:cNvPr id="130050" name="Picture 2" descr="http://cizer.files.wordpress.com/2012/03/fatih_sultan_mehmet_01.jpg">
            <a:hlinkClick r:id="rId2"/>
          </p:cNvPr>
          <p:cNvPicPr>
            <a:picLocks noChangeAspect="1" noChangeArrowheads="1"/>
          </p:cNvPicPr>
          <p:nvPr/>
        </p:nvPicPr>
        <p:blipFill>
          <a:blip r:embed="rId3"/>
          <a:srcRect/>
          <a:stretch>
            <a:fillRect/>
          </a:stretch>
        </p:blipFill>
        <p:spPr bwMode="auto">
          <a:xfrm>
            <a:off x="4427984" y="857232"/>
            <a:ext cx="3715916" cy="5178743"/>
          </a:xfrm>
          <a:prstGeom prst="rect">
            <a:avLst/>
          </a:prstGeom>
          <a:noFill/>
        </p:spPr>
      </p:pic>
    </p:spTree>
    <p:extLst>
      <p:ext uri="{BB962C8B-B14F-4D97-AF65-F5344CB8AC3E}">
        <p14:creationId xmlns:p14="http://schemas.microsoft.com/office/powerpoint/2010/main" val="1316972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2910" y="928670"/>
            <a:ext cx="3214710" cy="4401205"/>
          </a:xfrm>
          <a:prstGeom prst="rect">
            <a:avLst/>
          </a:prstGeom>
        </p:spPr>
        <p:txBody>
          <a:bodyPr wrap="square">
            <a:spAutoFit/>
          </a:bodyPr>
          <a:lstStyle/>
          <a:p>
            <a:pPr marL="285750" indent="-285750">
              <a:buFont typeface="Wingdings" pitchFamily="2" charset="2"/>
              <a:buChar char="v"/>
            </a:pPr>
            <a:r>
              <a:rPr lang="de-DE" sz="2800" dirty="0"/>
              <a:t>II. </a:t>
            </a:r>
            <a:r>
              <a:rPr lang="de-DE" sz="2800" dirty="0" err="1"/>
              <a:t>Beyazıt</a:t>
            </a:r>
            <a:r>
              <a:rPr lang="de-DE" sz="2800" dirty="0"/>
              <a:t> </a:t>
            </a:r>
            <a:r>
              <a:rPr lang="de-DE" sz="2800" dirty="0" err="1"/>
              <a:t>zamanında</a:t>
            </a:r>
            <a:r>
              <a:rPr lang="de-DE" sz="2800" dirty="0"/>
              <a:t> </a:t>
            </a:r>
            <a:r>
              <a:rPr lang="de-DE" sz="2800" dirty="0" err="1"/>
              <a:t>tekrar</a:t>
            </a:r>
            <a:r>
              <a:rPr lang="de-DE" sz="2800" dirty="0"/>
              <a:t> </a:t>
            </a:r>
            <a:r>
              <a:rPr lang="de-DE" sz="2800" dirty="0" err="1">
                <a:solidFill>
                  <a:srgbClr val="FF0000"/>
                </a:solidFill>
              </a:rPr>
              <a:t>geleneksel</a:t>
            </a:r>
            <a:r>
              <a:rPr lang="de-DE" sz="2800" dirty="0"/>
              <a:t> </a:t>
            </a:r>
            <a:r>
              <a:rPr lang="de-DE" sz="2800" dirty="0" err="1"/>
              <a:t>minyatür</a:t>
            </a:r>
            <a:r>
              <a:rPr lang="de-DE" sz="2800" dirty="0"/>
              <a:t> </a:t>
            </a:r>
            <a:r>
              <a:rPr lang="de-DE" sz="2800" dirty="0" err="1"/>
              <a:t>üslubuna</a:t>
            </a:r>
            <a:r>
              <a:rPr lang="de-DE" sz="2800" dirty="0"/>
              <a:t> </a:t>
            </a:r>
            <a:r>
              <a:rPr lang="de-DE" sz="2800" dirty="0" err="1"/>
              <a:t>dönülmüş</a:t>
            </a:r>
            <a:r>
              <a:rPr lang="de-DE" sz="2800" dirty="0"/>
              <a:t> </a:t>
            </a:r>
            <a:r>
              <a:rPr lang="de-DE" sz="2800" dirty="0" err="1"/>
              <a:t>ve</a:t>
            </a:r>
            <a:r>
              <a:rPr lang="de-DE" sz="2800" dirty="0"/>
              <a:t> </a:t>
            </a:r>
            <a:r>
              <a:rPr lang="de-DE" sz="2800" dirty="0" err="1"/>
              <a:t>bu</a:t>
            </a:r>
            <a:r>
              <a:rPr lang="de-DE" sz="2800" dirty="0"/>
              <a:t> </a:t>
            </a:r>
            <a:r>
              <a:rPr lang="de-DE" sz="2800" dirty="0" err="1"/>
              <a:t>dönemde</a:t>
            </a:r>
            <a:r>
              <a:rPr lang="de-DE" sz="2800" dirty="0"/>
              <a:t> </a:t>
            </a:r>
            <a:r>
              <a:rPr lang="de-DE" sz="2800" dirty="0" err="1"/>
              <a:t>saraya</a:t>
            </a:r>
            <a:r>
              <a:rPr lang="de-DE" sz="2800" dirty="0"/>
              <a:t> </a:t>
            </a:r>
            <a:r>
              <a:rPr lang="de-DE" sz="2800" dirty="0" err="1"/>
              <a:t>daha</a:t>
            </a:r>
            <a:r>
              <a:rPr lang="de-DE" sz="2800" dirty="0"/>
              <a:t> </a:t>
            </a:r>
            <a:r>
              <a:rPr lang="de-DE" sz="2800" dirty="0" err="1"/>
              <a:t>çok</a:t>
            </a:r>
            <a:r>
              <a:rPr lang="de-DE" sz="2800" dirty="0"/>
              <a:t> Türk İslam </a:t>
            </a:r>
            <a:r>
              <a:rPr lang="de-DE" sz="2800" dirty="0" err="1"/>
              <a:t>dünyasından</a:t>
            </a:r>
            <a:r>
              <a:rPr lang="de-DE" sz="2800" dirty="0"/>
              <a:t> </a:t>
            </a:r>
            <a:r>
              <a:rPr lang="de-DE" sz="2800" dirty="0" err="1"/>
              <a:t>nakkaşlar</a:t>
            </a:r>
            <a:r>
              <a:rPr lang="de-DE" sz="2800" dirty="0"/>
              <a:t> </a:t>
            </a:r>
            <a:r>
              <a:rPr lang="de-DE" sz="2800" dirty="0" err="1">
                <a:solidFill>
                  <a:srgbClr val="FF0000"/>
                </a:solidFill>
              </a:rPr>
              <a:t>davet</a:t>
            </a:r>
            <a:r>
              <a:rPr lang="de-DE" sz="2800" dirty="0"/>
              <a:t> </a:t>
            </a:r>
            <a:r>
              <a:rPr lang="de-DE" sz="2800" dirty="0" err="1"/>
              <a:t>edilmiştir</a:t>
            </a:r>
            <a:r>
              <a:rPr lang="de-DE" sz="2800" dirty="0"/>
              <a:t>. </a:t>
            </a:r>
            <a:endParaRPr lang="tr-TR" sz="2800" dirty="0"/>
          </a:p>
        </p:txBody>
      </p:sp>
      <p:pic>
        <p:nvPicPr>
          <p:cNvPr id="128002" name="Picture 2" descr="Dosya:Sultan II. Bayezit.JPG">
            <a:hlinkClick r:id="rId2"/>
          </p:cNvPr>
          <p:cNvPicPr>
            <a:picLocks noChangeAspect="1" noChangeArrowheads="1"/>
          </p:cNvPicPr>
          <p:nvPr/>
        </p:nvPicPr>
        <p:blipFill>
          <a:blip r:embed="rId3"/>
          <a:srcRect/>
          <a:stretch>
            <a:fillRect/>
          </a:stretch>
        </p:blipFill>
        <p:spPr bwMode="auto">
          <a:xfrm>
            <a:off x="5072066" y="928670"/>
            <a:ext cx="3214710" cy="4867285"/>
          </a:xfrm>
          <a:prstGeom prst="rect">
            <a:avLst/>
          </a:prstGeom>
          <a:noFill/>
        </p:spPr>
      </p:pic>
      <p:sp>
        <p:nvSpPr>
          <p:cNvPr id="4" name="3 Dikdörtgen"/>
          <p:cNvSpPr/>
          <p:nvPr/>
        </p:nvSpPr>
        <p:spPr>
          <a:xfrm>
            <a:off x="4643438" y="6000768"/>
            <a:ext cx="3932230" cy="369332"/>
          </a:xfrm>
          <a:prstGeom prst="rect">
            <a:avLst/>
          </a:prstGeom>
        </p:spPr>
        <p:txBody>
          <a:bodyPr wrap="none">
            <a:spAutoFit/>
          </a:bodyPr>
          <a:lstStyle/>
          <a:p>
            <a:r>
              <a:rPr lang="tr-TR" b="1" dirty="0"/>
              <a:t>II. </a:t>
            </a:r>
            <a:r>
              <a:rPr lang="tr-TR" b="1" dirty="0" err="1"/>
              <a:t>Bayezid</a:t>
            </a:r>
            <a:r>
              <a:rPr lang="tr-TR" dirty="0"/>
              <a:t>, </a:t>
            </a:r>
            <a:r>
              <a:rPr lang="tr-TR" b="1" dirty="0"/>
              <a:t>II. Beyazıt</a:t>
            </a:r>
            <a:r>
              <a:rPr lang="tr-TR" dirty="0"/>
              <a:t> veya </a:t>
            </a:r>
            <a:r>
              <a:rPr lang="tr-TR" b="1" dirty="0"/>
              <a:t>Sofu </a:t>
            </a:r>
            <a:r>
              <a:rPr lang="tr-TR" b="1" dirty="0" err="1"/>
              <a:t>Bayezid</a:t>
            </a:r>
            <a:endParaRPr lang="tr-TR" dirty="0"/>
          </a:p>
        </p:txBody>
      </p:sp>
    </p:spTree>
    <p:extLst>
      <p:ext uri="{BB962C8B-B14F-4D97-AF65-F5344CB8AC3E}">
        <p14:creationId xmlns:p14="http://schemas.microsoft.com/office/powerpoint/2010/main" val="13169728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71472" y="857232"/>
            <a:ext cx="3357586" cy="4832092"/>
          </a:xfrm>
          <a:prstGeom prst="rect">
            <a:avLst/>
          </a:prstGeom>
        </p:spPr>
        <p:txBody>
          <a:bodyPr wrap="square">
            <a:spAutoFit/>
          </a:bodyPr>
          <a:lstStyle/>
          <a:p>
            <a:pPr marL="285750" indent="-285750">
              <a:buFont typeface="Wingdings" pitchFamily="2" charset="2"/>
              <a:buChar char="v"/>
            </a:pPr>
            <a:r>
              <a:rPr lang="de-DE" sz="2800" dirty="0" err="1"/>
              <a:t>Osmanlı</a:t>
            </a:r>
            <a:r>
              <a:rPr lang="de-DE" sz="2800" dirty="0"/>
              <a:t> </a:t>
            </a:r>
            <a:r>
              <a:rPr lang="de-DE" sz="2800" dirty="0" err="1"/>
              <a:t>minyatür</a:t>
            </a:r>
            <a:r>
              <a:rPr lang="de-DE" sz="2800" dirty="0"/>
              <a:t> </a:t>
            </a:r>
            <a:r>
              <a:rPr lang="de-DE" sz="2800" dirty="0" err="1"/>
              <a:t>sanatının</a:t>
            </a:r>
            <a:r>
              <a:rPr lang="de-DE" sz="2800" dirty="0"/>
              <a:t> </a:t>
            </a:r>
            <a:r>
              <a:rPr lang="de-DE" sz="2800" dirty="0">
                <a:solidFill>
                  <a:srgbClr val="FF0000"/>
                </a:solidFill>
              </a:rPr>
              <a:t>en </a:t>
            </a:r>
            <a:r>
              <a:rPr lang="de-DE" sz="2800" dirty="0" err="1">
                <a:solidFill>
                  <a:srgbClr val="FF0000"/>
                </a:solidFill>
              </a:rPr>
              <a:t>parlak</a:t>
            </a:r>
            <a:r>
              <a:rPr lang="de-DE" sz="2800" dirty="0">
                <a:solidFill>
                  <a:srgbClr val="FF0000"/>
                </a:solidFill>
              </a:rPr>
              <a:t> </a:t>
            </a:r>
            <a:r>
              <a:rPr lang="de-DE" sz="2800" dirty="0" err="1"/>
              <a:t>dönemi</a:t>
            </a:r>
            <a:r>
              <a:rPr lang="de-DE" sz="2800" dirty="0"/>
              <a:t> </a:t>
            </a:r>
            <a:r>
              <a:rPr lang="de-DE" sz="2800" dirty="0" err="1">
                <a:solidFill>
                  <a:srgbClr val="FF0000"/>
                </a:solidFill>
              </a:rPr>
              <a:t>Kanuni</a:t>
            </a:r>
            <a:r>
              <a:rPr lang="de-DE" sz="2800" dirty="0"/>
              <a:t> </a:t>
            </a:r>
            <a:r>
              <a:rPr lang="de-DE" sz="2800" dirty="0" err="1"/>
              <a:t>zamanında</a:t>
            </a:r>
            <a:r>
              <a:rPr lang="de-DE" sz="2800" dirty="0"/>
              <a:t> </a:t>
            </a:r>
            <a:r>
              <a:rPr lang="de-DE" sz="2800" dirty="0" err="1"/>
              <a:t>başlamıştır</a:t>
            </a:r>
            <a:r>
              <a:rPr lang="de-DE" sz="2800" dirty="0"/>
              <a:t>. </a:t>
            </a:r>
            <a:endParaRPr lang="tr-TR" sz="2800" dirty="0"/>
          </a:p>
          <a:p>
            <a:pPr marL="285750" indent="-285750">
              <a:buFont typeface="Wingdings" pitchFamily="2" charset="2"/>
              <a:buChar char="v"/>
            </a:pPr>
            <a:endParaRPr lang="tr-TR" sz="2800" dirty="0"/>
          </a:p>
          <a:p>
            <a:pPr marL="285750" indent="-285750">
              <a:buFont typeface="Wingdings" pitchFamily="2" charset="2"/>
              <a:buChar char="v"/>
            </a:pPr>
            <a:r>
              <a:rPr lang="tr-TR" sz="2800" dirty="0" smtClean="0"/>
              <a:t>16. </a:t>
            </a:r>
            <a:r>
              <a:rPr lang="tr-TR" sz="2800" dirty="0"/>
              <a:t>yüzyılın ikinci yarısında doğan klasik üslûbun en büyük ustası </a:t>
            </a:r>
            <a:r>
              <a:rPr lang="tr-TR" sz="2800" i="1" dirty="0">
                <a:solidFill>
                  <a:srgbClr val="FF0000"/>
                </a:solidFill>
              </a:rPr>
              <a:t>Nakkaş</a:t>
            </a:r>
            <a:r>
              <a:rPr lang="tr-TR" sz="2800" dirty="0">
                <a:solidFill>
                  <a:srgbClr val="FF0000"/>
                </a:solidFill>
              </a:rPr>
              <a:t> Osman </a:t>
            </a:r>
            <a:r>
              <a:rPr lang="tr-TR" sz="2800" dirty="0"/>
              <a:t>dır.</a:t>
            </a:r>
          </a:p>
        </p:txBody>
      </p:sp>
      <p:pic>
        <p:nvPicPr>
          <p:cNvPr id="126978" name="Picture 2" descr="Dosya:EmperorSuleiman.jpg">
            <a:hlinkClick r:id="rId2"/>
          </p:cNvPr>
          <p:cNvPicPr>
            <a:picLocks noChangeAspect="1" noChangeArrowheads="1"/>
          </p:cNvPicPr>
          <p:nvPr/>
        </p:nvPicPr>
        <p:blipFill>
          <a:blip r:embed="rId3"/>
          <a:srcRect/>
          <a:stretch>
            <a:fillRect/>
          </a:stretch>
        </p:blipFill>
        <p:spPr bwMode="auto">
          <a:xfrm>
            <a:off x="4543424" y="1071546"/>
            <a:ext cx="3671913" cy="4286280"/>
          </a:xfrm>
          <a:prstGeom prst="rect">
            <a:avLst/>
          </a:prstGeom>
          <a:noFill/>
        </p:spPr>
      </p:pic>
      <p:sp>
        <p:nvSpPr>
          <p:cNvPr id="4" name="3 Dikdörtgen"/>
          <p:cNvSpPr/>
          <p:nvPr/>
        </p:nvSpPr>
        <p:spPr>
          <a:xfrm>
            <a:off x="4071934" y="5857892"/>
            <a:ext cx="4572000" cy="646331"/>
          </a:xfrm>
          <a:prstGeom prst="rect">
            <a:avLst/>
          </a:prstGeom>
        </p:spPr>
        <p:txBody>
          <a:bodyPr>
            <a:spAutoFit/>
          </a:bodyPr>
          <a:lstStyle/>
          <a:p>
            <a:r>
              <a:rPr lang="tr-TR" dirty="0"/>
              <a:t>İtalyan ressam </a:t>
            </a:r>
            <a:r>
              <a:rPr lang="tr-TR" dirty="0" err="1">
                <a:hlinkClick r:id="rId4" action="ppaction://hlinkfile" tooltip="Titian"/>
              </a:rPr>
              <a:t>Titian</a:t>
            </a:r>
            <a:r>
              <a:rPr lang="tr-TR" dirty="0" err="1"/>
              <a:t>'ın</a:t>
            </a:r>
            <a:r>
              <a:rPr lang="tr-TR" dirty="0"/>
              <a:t> 1539 yılı civarında yaptığı I. Süleyman tablosu</a:t>
            </a:r>
          </a:p>
        </p:txBody>
      </p:sp>
    </p:spTree>
    <p:extLst>
      <p:ext uri="{BB962C8B-B14F-4D97-AF65-F5344CB8AC3E}">
        <p14:creationId xmlns:p14="http://schemas.microsoft.com/office/powerpoint/2010/main" val="41663970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28662" y="1071546"/>
            <a:ext cx="7416824" cy="5262979"/>
          </a:xfrm>
          <a:prstGeom prst="rect">
            <a:avLst/>
          </a:prstGeom>
        </p:spPr>
        <p:txBody>
          <a:bodyPr wrap="square">
            <a:spAutoFit/>
          </a:bodyPr>
          <a:lstStyle/>
          <a:p>
            <a:pPr marL="285750" indent="-285750" algn="just">
              <a:buFont typeface="Wingdings" pitchFamily="2" charset="2"/>
              <a:buChar char="v"/>
            </a:pPr>
            <a:r>
              <a:rPr lang="tr-TR" sz="2800" dirty="0"/>
              <a:t>B</a:t>
            </a:r>
            <a:r>
              <a:rPr lang="de-DE" sz="2800" dirty="0"/>
              <a:t>u </a:t>
            </a:r>
            <a:r>
              <a:rPr lang="de-DE" sz="2800" dirty="0" err="1"/>
              <a:t>dönemin</a:t>
            </a:r>
            <a:r>
              <a:rPr lang="de-DE" sz="2800" dirty="0"/>
              <a:t> </a:t>
            </a:r>
            <a:r>
              <a:rPr lang="de-DE" sz="2800" dirty="0" err="1"/>
              <a:t>önemli</a:t>
            </a:r>
            <a:r>
              <a:rPr lang="de-DE" sz="2800" dirty="0"/>
              <a:t> </a:t>
            </a:r>
            <a:r>
              <a:rPr lang="de-DE" sz="2800" dirty="0" err="1">
                <a:solidFill>
                  <a:srgbClr val="FF0000"/>
                </a:solidFill>
              </a:rPr>
              <a:t>minyatürl</a:t>
            </a:r>
            <a:r>
              <a:rPr lang="tr-TR" sz="2800" dirty="0">
                <a:solidFill>
                  <a:srgbClr val="FF0000"/>
                </a:solidFill>
              </a:rPr>
              <a:t>ü</a:t>
            </a:r>
            <a:r>
              <a:rPr lang="de-DE" sz="2800" dirty="0">
                <a:solidFill>
                  <a:srgbClr val="FF0000"/>
                </a:solidFill>
              </a:rPr>
              <a:t> </a:t>
            </a:r>
            <a:r>
              <a:rPr lang="de-DE" sz="2800" dirty="0" err="1">
                <a:solidFill>
                  <a:srgbClr val="FF0000"/>
                </a:solidFill>
              </a:rPr>
              <a:t>el</a:t>
            </a:r>
            <a:r>
              <a:rPr lang="de-DE" sz="2800" dirty="0">
                <a:solidFill>
                  <a:srgbClr val="FF0000"/>
                </a:solidFill>
              </a:rPr>
              <a:t> </a:t>
            </a:r>
            <a:r>
              <a:rPr lang="de-DE" sz="2800" dirty="0" err="1">
                <a:solidFill>
                  <a:srgbClr val="FF0000"/>
                </a:solidFill>
              </a:rPr>
              <a:t>yazmaları</a:t>
            </a:r>
            <a:endParaRPr lang="tr-TR" sz="2800" dirty="0">
              <a:solidFill>
                <a:srgbClr val="FF0000"/>
              </a:solidFill>
            </a:endParaRPr>
          </a:p>
          <a:p>
            <a:pPr marL="285750" indent="-285750" algn="just">
              <a:buFont typeface="Wingdings" pitchFamily="2" charset="2"/>
              <a:buChar char="v"/>
            </a:pPr>
            <a:endParaRPr lang="tr-TR" sz="2800" dirty="0"/>
          </a:p>
          <a:p>
            <a:pPr marL="285750" indent="-285750" algn="just">
              <a:buFont typeface="Wingdings" pitchFamily="2" charset="2"/>
              <a:buChar char="ü"/>
            </a:pPr>
            <a:r>
              <a:rPr lang="tr-TR" sz="2800" dirty="0"/>
              <a:t> </a:t>
            </a:r>
            <a:r>
              <a:rPr lang="de-DE" sz="2800" dirty="0"/>
              <a:t>Ali </a:t>
            </a:r>
            <a:r>
              <a:rPr lang="de-DE" sz="2800" dirty="0" err="1"/>
              <a:t>Şir</a:t>
            </a:r>
            <a:r>
              <a:rPr lang="de-DE" sz="2800" dirty="0"/>
              <a:t> </a:t>
            </a:r>
            <a:r>
              <a:rPr lang="de-DE" sz="2800" dirty="0" err="1"/>
              <a:t>Nevai’nin</a:t>
            </a:r>
            <a:r>
              <a:rPr lang="de-DE" sz="2800" dirty="0"/>
              <a:t> </a:t>
            </a:r>
            <a:r>
              <a:rPr lang="tr-TR" sz="2800" dirty="0" smtClean="0"/>
              <a:t>		</a:t>
            </a:r>
            <a:r>
              <a:rPr lang="de-DE" sz="2800" i="1" dirty="0" err="1" smtClean="0"/>
              <a:t>Divanı</a:t>
            </a:r>
            <a:r>
              <a:rPr lang="de-DE" sz="2800" dirty="0"/>
              <a:t>, </a:t>
            </a:r>
            <a:endParaRPr lang="tr-TR" sz="2800" dirty="0"/>
          </a:p>
          <a:p>
            <a:pPr marL="285750" indent="-285750" algn="just">
              <a:buFont typeface="Wingdings" pitchFamily="2" charset="2"/>
              <a:buChar char="ü"/>
            </a:pPr>
            <a:r>
              <a:rPr lang="tr-TR" sz="2800" dirty="0"/>
              <a:t> </a:t>
            </a:r>
            <a:r>
              <a:rPr lang="de-DE" sz="2800" dirty="0" err="1"/>
              <a:t>Şahi’nin</a:t>
            </a:r>
            <a:r>
              <a:rPr lang="de-DE" sz="2800" dirty="0"/>
              <a:t> </a:t>
            </a:r>
            <a:r>
              <a:rPr lang="tr-TR" sz="2800" dirty="0" smtClean="0"/>
              <a:t>			</a:t>
            </a:r>
            <a:r>
              <a:rPr lang="de-DE" sz="2800" i="1" dirty="0" err="1" smtClean="0"/>
              <a:t>Divanı</a:t>
            </a:r>
            <a:r>
              <a:rPr lang="de-DE" sz="2800" dirty="0"/>
              <a:t>, </a:t>
            </a:r>
            <a:endParaRPr lang="tr-TR" sz="2800" dirty="0"/>
          </a:p>
          <a:p>
            <a:pPr marL="285750" indent="-285750" algn="just">
              <a:buFont typeface="Wingdings" pitchFamily="2" charset="2"/>
              <a:buChar char="ü"/>
            </a:pPr>
            <a:r>
              <a:rPr lang="tr-TR" sz="2800" dirty="0"/>
              <a:t> </a:t>
            </a:r>
            <a:r>
              <a:rPr lang="de-DE" sz="2800" dirty="0" err="1"/>
              <a:t>Matrakçı</a:t>
            </a:r>
            <a:r>
              <a:rPr lang="de-DE" sz="2800" dirty="0"/>
              <a:t> </a:t>
            </a:r>
            <a:r>
              <a:rPr lang="de-DE" sz="2800" dirty="0" err="1"/>
              <a:t>Nasuh’un</a:t>
            </a:r>
            <a:r>
              <a:rPr lang="de-DE" sz="2800" dirty="0"/>
              <a:t> </a:t>
            </a:r>
            <a:endParaRPr lang="tr-TR" sz="2800" dirty="0"/>
          </a:p>
          <a:p>
            <a:pPr marL="742950" lvl="1" indent="-285750" algn="just">
              <a:buFont typeface="Arial" pitchFamily="34" charset="0"/>
              <a:buChar char="•"/>
            </a:pPr>
            <a:r>
              <a:rPr lang="de-DE" sz="2800" i="1" dirty="0" err="1"/>
              <a:t>Tarih</a:t>
            </a:r>
            <a:r>
              <a:rPr lang="de-DE" sz="2800" i="1" dirty="0"/>
              <a:t>-i Sultan </a:t>
            </a:r>
            <a:r>
              <a:rPr lang="de-DE" sz="2800" i="1" dirty="0" err="1"/>
              <a:t>Beyazıt</a:t>
            </a:r>
            <a:r>
              <a:rPr lang="de-DE" sz="2800" i="1" dirty="0"/>
              <a:t> </a:t>
            </a:r>
            <a:endParaRPr lang="tr-TR" sz="2800" i="1" dirty="0"/>
          </a:p>
          <a:p>
            <a:pPr marL="742950" lvl="1" indent="-285750" algn="just">
              <a:buFont typeface="Arial" pitchFamily="34" charset="0"/>
              <a:buChar char="•"/>
            </a:pPr>
            <a:r>
              <a:rPr lang="de-DE" sz="2800" i="1" dirty="0" err="1"/>
              <a:t>Süleymannâme</a:t>
            </a:r>
            <a:endParaRPr lang="tr-TR" sz="2800" dirty="0"/>
          </a:p>
          <a:p>
            <a:pPr marL="742950" lvl="1" indent="-285750" algn="just">
              <a:buFont typeface="Arial" pitchFamily="34" charset="0"/>
              <a:buChar char="•"/>
            </a:pPr>
            <a:r>
              <a:rPr lang="de-DE" sz="2800" i="1" dirty="0" err="1"/>
              <a:t>Beyan</a:t>
            </a:r>
            <a:r>
              <a:rPr lang="de-DE" sz="2800" i="1" dirty="0"/>
              <a:t>-ı </a:t>
            </a:r>
            <a:r>
              <a:rPr lang="de-DE" sz="2800" i="1" dirty="0" err="1"/>
              <a:t>Menâzil</a:t>
            </a:r>
            <a:r>
              <a:rPr lang="de-DE" sz="2800" i="1" dirty="0"/>
              <a:t>-i Sefer-i </a:t>
            </a:r>
            <a:r>
              <a:rPr lang="de-DE" sz="2800" i="1" dirty="0" err="1"/>
              <a:t>Irakeyn</a:t>
            </a:r>
            <a:r>
              <a:rPr lang="de-DE" sz="2800" i="1" dirty="0"/>
              <a:t> </a:t>
            </a:r>
            <a:r>
              <a:rPr lang="de-DE" sz="2800" dirty="0" err="1"/>
              <a:t>isimli</a:t>
            </a:r>
            <a:r>
              <a:rPr lang="de-DE" sz="2800" dirty="0"/>
              <a:t> </a:t>
            </a:r>
            <a:r>
              <a:rPr lang="de-DE" sz="2800" dirty="0" err="1"/>
              <a:t>eserleri</a:t>
            </a:r>
            <a:endParaRPr lang="tr-TR" sz="2800" dirty="0"/>
          </a:p>
          <a:p>
            <a:pPr marL="285750" indent="-285750" algn="just">
              <a:buFont typeface="Wingdings" pitchFamily="2" charset="2"/>
              <a:buChar char="ü"/>
            </a:pPr>
            <a:r>
              <a:rPr lang="de-DE" sz="2800" i="1" dirty="0" err="1"/>
              <a:t>Şehnâme</a:t>
            </a:r>
            <a:r>
              <a:rPr lang="de-DE" sz="2800" dirty="0"/>
              <a:t> </a:t>
            </a:r>
            <a:r>
              <a:rPr lang="de-DE" sz="2800" dirty="0" err="1"/>
              <a:t>veya</a:t>
            </a:r>
            <a:r>
              <a:rPr lang="de-DE" sz="2800" dirty="0"/>
              <a:t> </a:t>
            </a:r>
            <a:r>
              <a:rPr lang="de-DE" sz="2800" i="1" dirty="0" err="1"/>
              <a:t>Şehinşahnâme</a:t>
            </a:r>
            <a:r>
              <a:rPr lang="de-DE" sz="2800" dirty="0"/>
              <a:t> </a:t>
            </a:r>
            <a:r>
              <a:rPr lang="de-DE" sz="2800" dirty="0" err="1"/>
              <a:t>adlarıyla</a:t>
            </a:r>
            <a:r>
              <a:rPr lang="de-DE" sz="2800" dirty="0"/>
              <a:t> </a:t>
            </a:r>
            <a:r>
              <a:rPr lang="de-DE" sz="2800" dirty="0" err="1"/>
              <a:t>bilinen</a:t>
            </a:r>
            <a:r>
              <a:rPr lang="de-DE" sz="2800" dirty="0"/>
              <a:t> </a:t>
            </a:r>
            <a:r>
              <a:rPr lang="de-DE" sz="2800" dirty="0" err="1"/>
              <a:t>tarihî</a:t>
            </a:r>
            <a:r>
              <a:rPr lang="de-DE" sz="2800" dirty="0"/>
              <a:t> </a:t>
            </a:r>
            <a:r>
              <a:rPr lang="de-DE" sz="2800" dirty="0" err="1"/>
              <a:t>konulu</a:t>
            </a:r>
            <a:r>
              <a:rPr lang="de-DE" sz="2800" dirty="0"/>
              <a:t> </a:t>
            </a:r>
            <a:r>
              <a:rPr lang="de-DE" sz="2800" dirty="0" err="1"/>
              <a:t>eserler</a:t>
            </a:r>
            <a:r>
              <a:rPr lang="de-DE" sz="2800" dirty="0"/>
              <a:t>, </a:t>
            </a:r>
            <a:endParaRPr lang="tr-TR" sz="2800" dirty="0"/>
          </a:p>
          <a:p>
            <a:pPr marL="285750" indent="-285750" algn="just"/>
            <a:endParaRPr lang="tr-TR" sz="2800" dirty="0"/>
          </a:p>
        </p:txBody>
      </p:sp>
    </p:spTree>
    <p:extLst>
      <p:ext uri="{BB962C8B-B14F-4D97-AF65-F5344CB8AC3E}">
        <p14:creationId xmlns:p14="http://schemas.microsoft.com/office/powerpoint/2010/main" val="41663970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Dosya:Barbarossa fleet wintering in Toulon 1543.jpg">
            <a:hlinkClick r:id="rId2"/>
          </p:cNvPr>
          <p:cNvPicPr>
            <a:picLocks noChangeAspect="1" noChangeArrowheads="1"/>
          </p:cNvPicPr>
          <p:nvPr/>
        </p:nvPicPr>
        <p:blipFill>
          <a:blip r:embed="rId3"/>
          <a:srcRect/>
          <a:stretch>
            <a:fillRect/>
          </a:stretch>
        </p:blipFill>
        <p:spPr bwMode="auto">
          <a:xfrm>
            <a:off x="1071538" y="714356"/>
            <a:ext cx="6929486" cy="4945922"/>
          </a:xfrm>
          <a:prstGeom prst="rect">
            <a:avLst/>
          </a:prstGeom>
          <a:noFill/>
        </p:spPr>
      </p:pic>
      <p:sp>
        <p:nvSpPr>
          <p:cNvPr id="3" name="2 Dikdörtgen"/>
          <p:cNvSpPr/>
          <p:nvPr/>
        </p:nvSpPr>
        <p:spPr>
          <a:xfrm>
            <a:off x="1500166" y="5715016"/>
            <a:ext cx="6357982" cy="923330"/>
          </a:xfrm>
          <a:prstGeom prst="rect">
            <a:avLst/>
          </a:prstGeom>
        </p:spPr>
        <p:txBody>
          <a:bodyPr wrap="square">
            <a:spAutoFit/>
          </a:bodyPr>
          <a:lstStyle/>
          <a:p>
            <a:r>
              <a:rPr lang="tr-TR" dirty="0"/>
              <a:t>Matrakçı Nasuh tarafından yapılan ve </a:t>
            </a:r>
            <a:r>
              <a:rPr lang="tr-TR" dirty="0">
                <a:hlinkClick r:id="rId4" action="ppaction://hlinkfile" tooltip="Osmanlı Donanması"/>
              </a:rPr>
              <a:t>Osmanlı Donanması</a:t>
            </a:r>
            <a:r>
              <a:rPr lang="tr-TR" dirty="0"/>
              <a:t>'nın 1543 kışında </a:t>
            </a:r>
            <a:r>
              <a:rPr lang="tr-TR" dirty="0">
                <a:hlinkClick r:id="rId5" action="ppaction://hlinkfile" tooltip="Fransa"/>
              </a:rPr>
              <a:t>Fransa</a:t>
            </a:r>
            <a:r>
              <a:rPr lang="tr-TR" dirty="0"/>
              <a:t>'nın </a:t>
            </a:r>
            <a:r>
              <a:rPr lang="tr-TR" dirty="0" err="1">
                <a:hlinkClick r:id="rId6" action="ppaction://hlinkfile" tooltip="Toulon"/>
              </a:rPr>
              <a:t>Toulon</a:t>
            </a:r>
            <a:r>
              <a:rPr lang="tr-TR" dirty="0"/>
              <a:t> şehrinde </a:t>
            </a:r>
            <a:r>
              <a:rPr lang="tr-TR" dirty="0">
                <a:hlinkClick r:id="rId7" action="ppaction://hlinkfile" tooltip="Osmanlı Donanması'nın Toulon'da kışlaması"/>
              </a:rPr>
              <a:t>kışlamasını</a:t>
            </a:r>
            <a:r>
              <a:rPr lang="tr-TR" dirty="0"/>
              <a:t> gösteren minyatür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642918"/>
            <a:ext cx="3206542" cy="4401205"/>
          </a:xfrm>
          <a:prstGeom prst="rect">
            <a:avLst/>
          </a:prstGeom>
        </p:spPr>
        <p:txBody>
          <a:bodyPr wrap="square">
            <a:spAutoFit/>
          </a:bodyPr>
          <a:lstStyle/>
          <a:p>
            <a:pPr marL="285750" indent="-285750">
              <a:buFont typeface="Wingdings" pitchFamily="2" charset="2"/>
              <a:buChar char="v"/>
            </a:pPr>
            <a:r>
              <a:rPr lang="tr-TR" sz="2800" dirty="0" smtClean="0"/>
              <a:t>Peygamberimiz</a:t>
            </a:r>
            <a:r>
              <a:rPr lang="de-DE" sz="2800" dirty="0" smtClean="0"/>
              <a:t>’in </a:t>
            </a:r>
            <a:r>
              <a:rPr lang="de-DE" sz="2800" dirty="0" err="1"/>
              <a:t>hayatı</a:t>
            </a:r>
            <a:r>
              <a:rPr lang="de-DE" sz="2800" dirty="0"/>
              <a:t> da </a:t>
            </a:r>
            <a:r>
              <a:rPr lang="de-DE" sz="2800" dirty="0" err="1">
                <a:solidFill>
                  <a:srgbClr val="FF0000"/>
                </a:solidFill>
              </a:rPr>
              <a:t>minyatürlere</a:t>
            </a:r>
            <a:r>
              <a:rPr lang="de-DE" sz="2800" dirty="0"/>
              <a:t> </a:t>
            </a:r>
            <a:r>
              <a:rPr lang="de-DE" sz="2800" dirty="0" err="1"/>
              <a:t>konu</a:t>
            </a:r>
            <a:r>
              <a:rPr lang="de-DE" sz="2800" dirty="0"/>
              <a:t> </a:t>
            </a:r>
            <a:r>
              <a:rPr lang="de-DE" sz="2800" dirty="0" err="1"/>
              <a:t>edilmiştir</a:t>
            </a:r>
            <a:r>
              <a:rPr lang="de-DE" sz="2800" dirty="0"/>
              <a:t>. </a:t>
            </a:r>
            <a:endParaRPr lang="tr-TR" sz="2800" dirty="0"/>
          </a:p>
          <a:p>
            <a:pPr marL="285750" indent="-285750">
              <a:buFont typeface="Wingdings" pitchFamily="2" charset="2"/>
              <a:buChar char="v"/>
            </a:pPr>
            <a:endParaRPr lang="tr-TR" sz="2800" dirty="0"/>
          </a:p>
          <a:p>
            <a:pPr marL="285750" indent="-285750">
              <a:buFont typeface="Wingdings" pitchFamily="2" charset="2"/>
              <a:buChar char="v"/>
            </a:pPr>
            <a:r>
              <a:rPr lang="tr-TR" sz="2800" dirty="0" smtClean="0"/>
              <a:t>3</a:t>
            </a:r>
            <a:r>
              <a:rPr lang="de-DE" sz="2800" dirty="0" smtClean="0"/>
              <a:t>. </a:t>
            </a:r>
            <a:r>
              <a:rPr lang="de-DE" sz="2800" dirty="0"/>
              <a:t>Murat </a:t>
            </a:r>
            <a:r>
              <a:rPr lang="de-DE" sz="2800" dirty="0" err="1"/>
              <a:t>dönemine</a:t>
            </a:r>
            <a:r>
              <a:rPr lang="de-DE" sz="2800" dirty="0"/>
              <a:t> </a:t>
            </a:r>
            <a:r>
              <a:rPr lang="de-DE" sz="2800" dirty="0" err="1"/>
              <a:t>ait</a:t>
            </a:r>
            <a:r>
              <a:rPr lang="de-DE" sz="2800" dirty="0"/>
              <a:t> </a:t>
            </a:r>
            <a:r>
              <a:rPr lang="de-DE" sz="2800" dirty="0" err="1"/>
              <a:t>minyatürlü</a:t>
            </a:r>
            <a:r>
              <a:rPr lang="de-DE" sz="2800" dirty="0"/>
              <a:t> </a:t>
            </a:r>
            <a:r>
              <a:rPr lang="de-DE" sz="2800" i="1" dirty="0" err="1">
                <a:solidFill>
                  <a:srgbClr val="FF0000"/>
                </a:solidFill>
              </a:rPr>
              <a:t>Siyerü’n</a:t>
            </a:r>
            <a:r>
              <a:rPr lang="de-DE" sz="2800" i="1" dirty="0">
                <a:solidFill>
                  <a:srgbClr val="FF0000"/>
                </a:solidFill>
              </a:rPr>
              <a:t>-Nebi</a:t>
            </a:r>
            <a:r>
              <a:rPr lang="de-DE" sz="2800" dirty="0"/>
              <a:t> </a:t>
            </a:r>
            <a:r>
              <a:rPr lang="de-DE" sz="2800" dirty="0" err="1"/>
              <a:t>bunlardan</a:t>
            </a:r>
            <a:r>
              <a:rPr lang="de-DE" sz="2800" dirty="0"/>
              <a:t> </a:t>
            </a:r>
            <a:r>
              <a:rPr lang="de-DE" sz="2800" dirty="0" err="1"/>
              <a:t>biridir</a:t>
            </a:r>
            <a:r>
              <a:rPr lang="de-DE" sz="2800" dirty="0"/>
              <a:t>.</a:t>
            </a:r>
            <a:endParaRPr lang="tr-TR" sz="2800" dirty="0"/>
          </a:p>
        </p:txBody>
      </p:sp>
      <p:pic>
        <p:nvPicPr>
          <p:cNvPr id="124930" name="Picture 2" descr="Dosya:Muhammad at Badr.jpg">
            <a:hlinkClick r:id="rId2"/>
          </p:cNvPr>
          <p:cNvPicPr>
            <a:picLocks noChangeAspect="1" noChangeArrowheads="1"/>
          </p:cNvPicPr>
          <p:nvPr/>
        </p:nvPicPr>
        <p:blipFill>
          <a:blip r:embed="rId3"/>
          <a:srcRect/>
          <a:stretch>
            <a:fillRect/>
          </a:stretch>
        </p:blipFill>
        <p:spPr bwMode="auto">
          <a:xfrm>
            <a:off x="6429388" y="2464638"/>
            <a:ext cx="2319076" cy="3315338"/>
          </a:xfrm>
          <a:prstGeom prst="rect">
            <a:avLst/>
          </a:prstGeom>
          <a:noFill/>
        </p:spPr>
      </p:pic>
      <p:sp>
        <p:nvSpPr>
          <p:cNvPr id="4" name="3 Dikdörtgen"/>
          <p:cNvSpPr/>
          <p:nvPr/>
        </p:nvSpPr>
        <p:spPr>
          <a:xfrm>
            <a:off x="6715140" y="6000768"/>
            <a:ext cx="1299523" cy="369332"/>
          </a:xfrm>
          <a:prstGeom prst="rect">
            <a:avLst/>
          </a:prstGeom>
        </p:spPr>
        <p:txBody>
          <a:bodyPr wrap="none">
            <a:spAutoFit/>
          </a:bodyPr>
          <a:lstStyle/>
          <a:p>
            <a:r>
              <a:rPr lang="tr-TR" dirty="0">
                <a:hlinkClick r:id="rId4" action="ppaction://hlinkfile" tooltip="Bedir Savaşı"/>
              </a:rPr>
              <a:t>Bedir Savaşı</a:t>
            </a:r>
            <a:endParaRPr lang="tr-TR" dirty="0"/>
          </a:p>
        </p:txBody>
      </p:sp>
      <p:pic>
        <p:nvPicPr>
          <p:cNvPr id="124932" name="Picture 4" descr="Dosya:Siyer-i Nebi 223b.jpg">
            <a:hlinkClick r:id="rId5"/>
          </p:cNvPr>
          <p:cNvPicPr>
            <a:picLocks noChangeAspect="1" noChangeArrowheads="1"/>
          </p:cNvPicPr>
          <p:nvPr/>
        </p:nvPicPr>
        <p:blipFill>
          <a:blip r:embed="rId6"/>
          <a:srcRect/>
          <a:stretch>
            <a:fillRect/>
          </a:stretch>
        </p:blipFill>
        <p:spPr bwMode="auto">
          <a:xfrm>
            <a:off x="3529198" y="571480"/>
            <a:ext cx="2912952" cy="4297680"/>
          </a:xfrm>
          <a:prstGeom prst="rect">
            <a:avLst/>
          </a:prstGeom>
          <a:noFill/>
        </p:spPr>
      </p:pic>
      <p:sp>
        <p:nvSpPr>
          <p:cNvPr id="6" name="5 Metin kutusu"/>
          <p:cNvSpPr txBox="1"/>
          <p:nvPr/>
        </p:nvSpPr>
        <p:spPr>
          <a:xfrm>
            <a:off x="6572264" y="928670"/>
            <a:ext cx="1759969" cy="369332"/>
          </a:xfrm>
          <a:prstGeom prst="rect">
            <a:avLst/>
          </a:prstGeom>
          <a:noFill/>
        </p:spPr>
        <p:txBody>
          <a:bodyPr wrap="none" rtlCol="0">
            <a:spAutoFit/>
          </a:bodyPr>
          <a:lstStyle/>
          <a:p>
            <a:r>
              <a:rPr lang="tr-TR" dirty="0"/>
              <a:t>Hz. Pey. Doğumu</a:t>
            </a:r>
          </a:p>
        </p:txBody>
      </p:sp>
    </p:spTree>
    <p:extLst>
      <p:ext uri="{BB962C8B-B14F-4D97-AF65-F5344CB8AC3E}">
        <p14:creationId xmlns:p14="http://schemas.microsoft.com/office/powerpoint/2010/main" val="41663970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57224" y="1000108"/>
            <a:ext cx="7344816" cy="3970318"/>
          </a:xfrm>
          <a:prstGeom prst="rect">
            <a:avLst/>
          </a:prstGeom>
        </p:spPr>
        <p:txBody>
          <a:bodyPr wrap="square">
            <a:spAutoFit/>
          </a:bodyPr>
          <a:lstStyle/>
          <a:p>
            <a:pPr marL="285750" indent="-285750" algn="just">
              <a:buFont typeface="Wingdings" pitchFamily="2" charset="2"/>
              <a:buChar char="v"/>
            </a:pPr>
            <a:r>
              <a:rPr lang="de-DE" sz="2800" dirty="0" smtClean="0">
                <a:solidFill>
                  <a:srgbClr val="FF0000"/>
                </a:solidFill>
              </a:rPr>
              <a:t>Lale</a:t>
            </a:r>
            <a:r>
              <a:rPr lang="tr-TR" sz="2800" dirty="0" smtClean="0">
                <a:solidFill>
                  <a:srgbClr val="FF0000"/>
                </a:solidFill>
              </a:rPr>
              <a:t>!</a:t>
            </a:r>
            <a:r>
              <a:rPr lang="de-DE" sz="2800" dirty="0" smtClean="0"/>
              <a:t> </a:t>
            </a:r>
            <a:r>
              <a:rPr lang="tr-TR" sz="2800" dirty="0"/>
              <a:t>devrinden</a:t>
            </a:r>
            <a:r>
              <a:rPr lang="de-DE" sz="2800" dirty="0"/>
              <a:t> </a:t>
            </a:r>
            <a:r>
              <a:rPr lang="de-DE" sz="2800" dirty="0" err="1"/>
              <a:t>sonra</a:t>
            </a:r>
            <a:r>
              <a:rPr lang="de-DE" sz="2800" dirty="0"/>
              <a:t> </a:t>
            </a:r>
            <a:r>
              <a:rPr lang="de-DE" sz="2800" dirty="0" err="1"/>
              <a:t>Osmanlı</a:t>
            </a:r>
            <a:r>
              <a:rPr lang="de-DE" sz="2800" dirty="0"/>
              <a:t> </a:t>
            </a:r>
            <a:r>
              <a:rPr lang="de-DE" sz="2800" dirty="0" err="1"/>
              <a:t>minyatür</a:t>
            </a:r>
            <a:r>
              <a:rPr lang="de-DE" sz="2800" dirty="0"/>
              <a:t> </a:t>
            </a:r>
            <a:r>
              <a:rPr lang="de-DE" sz="2800" dirty="0" err="1"/>
              <a:t>ve</a:t>
            </a:r>
            <a:r>
              <a:rPr lang="de-DE" sz="2800" dirty="0"/>
              <a:t> </a:t>
            </a:r>
            <a:r>
              <a:rPr lang="de-DE" sz="2800" dirty="0" err="1"/>
              <a:t>resim</a:t>
            </a:r>
            <a:r>
              <a:rPr lang="de-DE" sz="2800" dirty="0"/>
              <a:t> </a:t>
            </a:r>
            <a:r>
              <a:rPr lang="de-DE" sz="2800" dirty="0" err="1"/>
              <a:t>sanatında</a:t>
            </a:r>
            <a:r>
              <a:rPr lang="de-DE" sz="2800" dirty="0"/>
              <a:t> </a:t>
            </a:r>
            <a:r>
              <a:rPr lang="de-DE" sz="2800" dirty="0" err="1">
                <a:solidFill>
                  <a:srgbClr val="FF0000"/>
                </a:solidFill>
              </a:rPr>
              <a:t>Batı</a:t>
            </a:r>
            <a:r>
              <a:rPr lang="de-DE" sz="2800" dirty="0">
                <a:solidFill>
                  <a:srgbClr val="FF0000"/>
                </a:solidFill>
              </a:rPr>
              <a:t> </a:t>
            </a:r>
            <a:r>
              <a:rPr lang="de-DE" sz="2800" dirty="0" err="1">
                <a:solidFill>
                  <a:srgbClr val="FF0000"/>
                </a:solidFill>
              </a:rPr>
              <a:t>etkileri</a:t>
            </a:r>
            <a:r>
              <a:rPr lang="de-DE" sz="2800" dirty="0">
                <a:solidFill>
                  <a:srgbClr val="FF0000"/>
                </a:solidFill>
              </a:rPr>
              <a:t> </a:t>
            </a:r>
            <a:r>
              <a:rPr lang="de-DE" sz="2800" dirty="0" err="1"/>
              <a:t>hissedilmektedir</a:t>
            </a:r>
            <a:r>
              <a:rPr lang="de-DE" sz="2800" dirty="0"/>
              <a:t>.</a:t>
            </a:r>
            <a:endParaRPr lang="tr-TR" sz="2800" dirty="0"/>
          </a:p>
          <a:p>
            <a:pPr marL="285750" indent="-285750" algn="just">
              <a:buFont typeface="Wingdings" pitchFamily="2" charset="2"/>
              <a:buChar char="v"/>
            </a:pPr>
            <a:endParaRPr lang="tr-TR" sz="2800" dirty="0"/>
          </a:p>
          <a:p>
            <a:pPr marL="285750" indent="-285750" algn="just"/>
            <a:endParaRPr lang="tr-TR" sz="2800" dirty="0"/>
          </a:p>
          <a:p>
            <a:pPr marL="285750" indent="-285750" algn="just">
              <a:buFont typeface="Wingdings" pitchFamily="2" charset="2"/>
              <a:buChar char="v"/>
            </a:pPr>
            <a:r>
              <a:rPr lang="de-DE" sz="2800" dirty="0" err="1"/>
              <a:t>Geleneksel</a:t>
            </a:r>
            <a:r>
              <a:rPr lang="de-DE" sz="2800" dirty="0"/>
              <a:t> </a:t>
            </a:r>
            <a:r>
              <a:rPr lang="de-DE" sz="2800" dirty="0" err="1"/>
              <a:t>minyatür</a:t>
            </a:r>
            <a:r>
              <a:rPr lang="de-DE" sz="2800" dirty="0"/>
              <a:t> </a:t>
            </a:r>
            <a:r>
              <a:rPr lang="de-DE" sz="2800" dirty="0" err="1"/>
              <a:t>sanatının</a:t>
            </a:r>
            <a:r>
              <a:rPr lang="de-DE" sz="2800" dirty="0"/>
              <a:t> </a:t>
            </a:r>
            <a:r>
              <a:rPr lang="de-DE" sz="2800" dirty="0" err="1"/>
              <a:t>son</a:t>
            </a:r>
            <a:r>
              <a:rPr lang="de-DE" sz="2800" dirty="0"/>
              <a:t> </a:t>
            </a:r>
            <a:r>
              <a:rPr lang="de-DE" sz="2800" dirty="0" err="1"/>
              <a:t>büyük</a:t>
            </a:r>
            <a:r>
              <a:rPr lang="de-DE" sz="2800" dirty="0"/>
              <a:t> </a:t>
            </a:r>
            <a:r>
              <a:rPr lang="de-DE" sz="2800" dirty="0" err="1"/>
              <a:t>ustası</a:t>
            </a:r>
            <a:r>
              <a:rPr lang="de-DE" sz="2800" dirty="0"/>
              <a:t> </a:t>
            </a:r>
            <a:r>
              <a:rPr lang="de-DE" sz="2800" dirty="0" err="1">
                <a:solidFill>
                  <a:srgbClr val="FF0000"/>
                </a:solidFill>
              </a:rPr>
              <a:t>Levni’dir</a:t>
            </a:r>
            <a:r>
              <a:rPr lang="de-DE" sz="2800" dirty="0"/>
              <a:t>. </a:t>
            </a:r>
            <a:endParaRPr lang="tr-TR" sz="2800" dirty="0"/>
          </a:p>
          <a:p>
            <a:pPr marL="285750" indent="-285750" algn="just">
              <a:buFont typeface="Wingdings" pitchFamily="2" charset="2"/>
              <a:buChar char="v"/>
            </a:pPr>
            <a:endParaRPr lang="tr-TR" sz="2800" dirty="0"/>
          </a:p>
          <a:p>
            <a:pPr marL="285750" indent="-285750" algn="just">
              <a:buFont typeface="Wingdings" pitchFamily="2" charset="2"/>
              <a:buChar char="v"/>
            </a:pPr>
            <a:r>
              <a:rPr lang="tr-TR" sz="2800" dirty="0" err="1"/>
              <a:t>Levni’nin</a:t>
            </a:r>
            <a:r>
              <a:rPr lang="de-DE" sz="2800" dirty="0"/>
              <a:t> en </a:t>
            </a:r>
            <a:r>
              <a:rPr lang="de-DE" sz="2800" dirty="0" err="1"/>
              <a:t>önemli</a:t>
            </a:r>
            <a:r>
              <a:rPr lang="de-DE" sz="2800" dirty="0"/>
              <a:t> </a:t>
            </a:r>
            <a:r>
              <a:rPr lang="de-DE" sz="2800" dirty="0" err="1"/>
              <a:t>minyatürleri</a:t>
            </a:r>
            <a:r>
              <a:rPr lang="de-DE" sz="2800" dirty="0"/>
              <a:t> </a:t>
            </a:r>
            <a:r>
              <a:rPr lang="de-DE" sz="2800" i="1" dirty="0" err="1">
                <a:solidFill>
                  <a:srgbClr val="FF0000"/>
                </a:solidFill>
              </a:rPr>
              <a:t>Sürname</a:t>
            </a:r>
            <a:r>
              <a:rPr lang="de-DE" sz="2800" i="1" dirty="0">
                <a:solidFill>
                  <a:srgbClr val="FF0000"/>
                </a:solidFill>
              </a:rPr>
              <a:t>-i </a:t>
            </a:r>
            <a:r>
              <a:rPr lang="de-DE" sz="2800" i="1" dirty="0" err="1">
                <a:solidFill>
                  <a:srgbClr val="FF0000"/>
                </a:solidFill>
              </a:rPr>
              <a:t>Vehbi</a:t>
            </a:r>
            <a:r>
              <a:rPr lang="de-DE" sz="2800" dirty="0" err="1"/>
              <a:t>’de</a:t>
            </a:r>
            <a:r>
              <a:rPr lang="de-DE" sz="2800" dirty="0"/>
              <a:t> </a:t>
            </a:r>
            <a:r>
              <a:rPr lang="de-DE" sz="2800" dirty="0" err="1"/>
              <a:t>yer</a:t>
            </a:r>
            <a:r>
              <a:rPr lang="de-DE" sz="2800" dirty="0"/>
              <a:t> </a:t>
            </a:r>
            <a:r>
              <a:rPr lang="de-DE" sz="2800" dirty="0" err="1"/>
              <a:t>almıştır</a:t>
            </a:r>
            <a:r>
              <a:rPr lang="de-DE" sz="2800" dirty="0"/>
              <a:t>. </a:t>
            </a:r>
            <a:endParaRPr lang="tr-TR" sz="2800" dirty="0"/>
          </a:p>
        </p:txBody>
      </p:sp>
    </p:spTree>
    <p:extLst>
      <p:ext uri="{BB962C8B-B14F-4D97-AF65-F5344CB8AC3E}">
        <p14:creationId xmlns:p14="http://schemas.microsoft.com/office/powerpoint/2010/main" val="38680798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a:srcRect/>
          <a:stretch>
            <a:fillRect/>
          </a:stretch>
        </p:blipFill>
        <p:spPr bwMode="auto">
          <a:xfrm>
            <a:off x="214282" y="6000768"/>
            <a:ext cx="8696325" cy="695325"/>
          </a:xfrm>
          <a:prstGeom prst="rect">
            <a:avLst/>
          </a:prstGeom>
          <a:noFill/>
          <a:ln w="9525">
            <a:noFill/>
            <a:miter lim="800000"/>
            <a:headEnd/>
            <a:tailEnd/>
          </a:ln>
          <a:effectLst/>
        </p:spPr>
      </p:pic>
      <p:pic>
        <p:nvPicPr>
          <p:cNvPr id="3" name="Resim 2">
            <a:extLst>
              <a:ext uri="{FF2B5EF4-FFF2-40B4-BE49-F238E27FC236}">
                <a16:creationId xmlns:a16="http://schemas.microsoft.com/office/drawing/2014/main" xmlns="" id="{3E12870B-E4DD-4B73-8FE6-094DB93FD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255372"/>
            <a:ext cx="6229853" cy="4745396"/>
          </a:xfrm>
          <a:prstGeom prst="rect">
            <a:avLst/>
          </a:prstGeom>
        </p:spPr>
      </p:pic>
      <p:sp>
        <p:nvSpPr>
          <p:cNvPr id="4" name="Metin kutusu 3">
            <a:extLst>
              <a:ext uri="{FF2B5EF4-FFF2-40B4-BE49-F238E27FC236}">
                <a16:creationId xmlns:a16="http://schemas.microsoft.com/office/drawing/2014/main" xmlns="" id="{2D2CFE37-7468-443B-B7E6-4940C516A2BB}"/>
              </a:ext>
            </a:extLst>
          </p:cNvPr>
          <p:cNvSpPr txBox="1"/>
          <p:nvPr/>
        </p:nvSpPr>
        <p:spPr>
          <a:xfrm>
            <a:off x="5429781" y="713868"/>
            <a:ext cx="2009909" cy="369332"/>
          </a:xfrm>
          <a:prstGeom prst="rect">
            <a:avLst/>
          </a:prstGeom>
          <a:noFill/>
        </p:spPr>
        <p:txBody>
          <a:bodyPr wrap="none" rtlCol="0">
            <a:spAutoFit/>
          </a:bodyPr>
          <a:lstStyle/>
          <a:p>
            <a:r>
              <a:rPr lang="tr-TR" dirty="0" err="1"/>
              <a:t>Levni</a:t>
            </a:r>
            <a:r>
              <a:rPr lang="tr-TR" dirty="0"/>
              <a:t> 137 minyatür.</a:t>
            </a:r>
          </a:p>
        </p:txBody>
      </p:sp>
      <p:sp>
        <p:nvSpPr>
          <p:cNvPr id="5" name="Rectangle 1">
            <a:extLst>
              <a:ext uri="{FF2B5EF4-FFF2-40B4-BE49-F238E27FC236}">
                <a16:creationId xmlns:a16="http://schemas.microsoft.com/office/drawing/2014/main" xmlns="" id="{37897FEE-E625-4E98-88A3-5BD7A1067DA6}"/>
              </a:ext>
            </a:extLst>
          </p:cNvPr>
          <p:cNvSpPr>
            <a:spLocks noChangeArrowheads="1"/>
          </p:cNvSpPr>
          <p:nvPr/>
        </p:nvSpPr>
        <p:spPr bwMode="auto">
          <a:xfrm>
            <a:off x="214282" y="68743"/>
            <a:ext cx="58961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chemeClr val="tx1"/>
                </a:solidFill>
                <a:effectLst/>
                <a:latin typeface="Arial" panose="020B0604020202020204" pitchFamily="34" charset="0"/>
              </a:rPr>
              <a:t>3. </a:t>
            </a:r>
            <a:r>
              <a:rPr kumimoji="0" lang="tr-TR" altLang="tr-TR" sz="1800" b="1" i="0" u="none" strike="noStrike" cap="none" normalizeH="0" baseline="0" dirty="0" err="1">
                <a:ln>
                  <a:noFill/>
                </a:ln>
                <a:solidFill>
                  <a:schemeClr val="tx1"/>
                </a:solidFill>
                <a:effectLst/>
                <a:latin typeface="Arial" panose="020B0604020202020204" pitchFamily="34" charset="0"/>
              </a:rPr>
              <a:t>Ahmed</a:t>
            </a:r>
            <a:r>
              <a:rPr kumimoji="0" lang="tr-TR" altLang="tr-TR" sz="1800" b="0" i="0" u="none" strike="noStrike" cap="none" normalizeH="0" baseline="0" dirty="0" err="1">
                <a:ln>
                  <a:noFill/>
                </a:ln>
                <a:solidFill>
                  <a:schemeClr val="tx1"/>
                </a:solidFill>
                <a:effectLst/>
                <a:latin typeface="Arial" panose="020B0604020202020204" pitchFamily="34" charset="0"/>
              </a:rPr>
              <a:t>'in</a:t>
            </a:r>
            <a:r>
              <a:rPr kumimoji="0" lang="tr-TR" altLang="tr-TR" sz="1800" b="0" i="0" u="none" strike="noStrike" cap="none" normalizeH="0" baseline="0" dirty="0">
                <a:ln>
                  <a:noFill/>
                </a:ln>
                <a:solidFill>
                  <a:schemeClr val="tx1"/>
                </a:solidFill>
                <a:effectLst/>
                <a:latin typeface="Arial" panose="020B0604020202020204" pitchFamily="34" charset="0"/>
              </a:rPr>
              <a:t> 1720 yılında dört şehzadesi için yaptırdığı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1" i="0" u="none" strike="noStrike" cap="none" normalizeH="0" baseline="0" dirty="0">
                <a:ln>
                  <a:noFill/>
                </a:ln>
                <a:solidFill>
                  <a:schemeClr val="tx1"/>
                </a:solidFill>
                <a:effectLst/>
                <a:latin typeface="Arial" panose="020B0604020202020204" pitchFamily="34" charset="0"/>
              </a:rPr>
              <a:t>sünnet</a:t>
            </a:r>
            <a:r>
              <a:rPr kumimoji="0" lang="tr-TR" altLang="tr-TR" sz="1800" b="0"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a:ln>
                  <a:noFill/>
                </a:ln>
                <a:solidFill>
                  <a:schemeClr val="tx1"/>
                </a:solidFill>
                <a:effectLst/>
                <a:latin typeface="Arial" panose="020B0604020202020204" pitchFamily="34" charset="0"/>
              </a:rPr>
              <a:t>düğününü</a:t>
            </a:r>
            <a:r>
              <a:rPr kumimoji="0" lang="tr-TR" altLang="tr-TR" sz="1800" b="0" i="0" u="none" strike="noStrike" cap="none" normalizeH="0" baseline="0" dirty="0">
                <a:ln>
                  <a:noFill/>
                </a:ln>
                <a:solidFill>
                  <a:schemeClr val="tx1"/>
                </a:solidFill>
                <a:effectLst/>
                <a:latin typeface="Arial" panose="020B0604020202020204" pitchFamily="34" charset="0"/>
              </a:rPr>
              <a:t> anlatan "</a:t>
            </a:r>
            <a:r>
              <a:rPr kumimoji="0" lang="tr-TR" altLang="tr-TR" sz="1800" b="1" i="0" u="none" strike="noStrike" cap="none" normalizeH="0" baseline="0" dirty="0" err="1" smtClean="0">
                <a:ln>
                  <a:noFill/>
                </a:ln>
                <a:solidFill>
                  <a:schemeClr val="tx1"/>
                </a:solidFill>
                <a:effectLst/>
                <a:latin typeface="Arial" panose="020B0604020202020204" pitchFamily="34" charset="0"/>
              </a:rPr>
              <a:t>Sûr</a:t>
            </a:r>
            <a:r>
              <a:rPr kumimoji="0" lang="tr-TR" altLang="tr-TR" sz="1800" b="1" i="0" u="none" strike="noStrike" cap="none" normalizeH="0" baseline="0" dirty="0" smtClean="0">
                <a:ln>
                  <a:noFill/>
                </a:ln>
                <a:solidFill>
                  <a:schemeClr val="tx1"/>
                </a:solidFill>
                <a:effectLst/>
                <a:latin typeface="Arial" panose="020B0604020202020204" pitchFamily="34" charset="0"/>
              </a:rPr>
              <a:t>-nâme</a:t>
            </a:r>
            <a:r>
              <a:rPr kumimoji="0" lang="tr-TR" altLang="tr-TR" sz="1800" b="0" i="0" u="none" strike="noStrike" cap="none" normalizeH="0" baseline="0" dirty="0">
                <a:ln>
                  <a:noFill/>
                </a:ln>
                <a:solidFill>
                  <a:schemeClr val="tx1"/>
                </a:solidFill>
                <a:effectLst/>
                <a:latin typeface="Arial" panose="020B0604020202020204" pitchFamily="34" charset="0"/>
              </a:rPr>
              <a:t>« den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404664"/>
            <a:ext cx="7789118" cy="1815882"/>
          </a:xfrm>
          <a:prstGeom prst="rect">
            <a:avLst/>
          </a:prstGeom>
        </p:spPr>
        <p:txBody>
          <a:bodyPr wrap="square">
            <a:spAutoFit/>
          </a:bodyPr>
          <a:lstStyle/>
          <a:p>
            <a:pPr marL="457200" indent="-457200" algn="just">
              <a:buFont typeface="Wingdings" pitchFamily="2" charset="2"/>
              <a:buChar char="v"/>
            </a:pPr>
            <a:r>
              <a:rPr lang="tr-TR" sz="2800" dirty="0"/>
              <a:t>Aynı şekilde Osmanlı sanatında da </a:t>
            </a:r>
            <a:r>
              <a:rPr lang="tr-TR" sz="2800" dirty="0" smtClean="0"/>
              <a:t>18. </a:t>
            </a:r>
            <a:r>
              <a:rPr lang="tr-TR" sz="2800" dirty="0"/>
              <a:t>yüzyılın başlarından itibaren giderek artan oranda natüralist süslemenin yer alması </a:t>
            </a:r>
            <a:r>
              <a:rPr lang="tr-TR" sz="2800" dirty="0">
                <a:solidFill>
                  <a:srgbClr val="FF0000"/>
                </a:solidFill>
              </a:rPr>
              <a:t>Batı tesirlerinin</a:t>
            </a:r>
            <a:r>
              <a:rPr lang="tr-TR" sz="2800" dirty="0"/>
              <a:t> bir sonucudur. </a:t>
            </a:r>
          </a:p>
        </p:txBody>
      </p:sp>
      <p:pic>
        <p:nvPicPr>
          <p:cNvPr id="6" name="Resim 5">
            <a:extLst>
              <a:ext uri="{FF2B5EF4-FFF2-40B4-BE49-F238E27FC236}">
                <a16:creationId xmlns:a16="http://schemas.microsoft.com/office/drawing/2014/main" xmlns="" id="{5D260DB9-8B26-44E4-B97C-08922DB07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492896"/>
            <a:ext cx="7141046" cy="3950366"/>
          </a:xfrm>
          <a:prstGeom prst="rect">
            <a:avLst/>
          </a:prstGeom>
        </p:spPr>
      </p:pic>
    </p:spTree>
    <p:extLst>
      <p:ext uri="{BB962C8B-B14F-4D97-AF65-F5344CB8AC3E}">
        <p14:creationId xmlns:p14="http://schemas.microsoft.com/office/powerpoint/2010/main" val="40022637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28662" y="1643050"/>
            <a:ext cx="7344816" cy="2246769"/>
          </a:xfrm>
          <a:prstGeom prst="rect">
            <a:avLst/>
          </a:prstGeom>
        </p:spPr>
        <p:txBody>
          <a:bodyPr wrap="square">
            <a:spAutoFit/>
          </a:bodyPr>
          <a:lstStyle/>
          <a:p>
            <a:pPr marL="285750" indent="-285750" algn="just">
              <a:buFont typeface="Wingdings" pitchFamily="2" charset="2"/>
              <a:buChar char="v"/>
            </a:pPr>
            <a:r>
              <a:rPr lang="tr-TR" sz="2800" dirty="0" smtClean="0"/>
              <a:t>18</a:t>
            </a:r>
            <a:r>
              <a:rPr lang="de-DE" sz="2800" dirty="0" smtClean="0"/>
              <a:t>. </a:t>
            </a:r>
            <a:r>
              <a:rPr lang="de-DE" sz="2800" dirty="0" err="1"/>
              <a:t>yüzyılın</a:t>
            </a:r>
            <a:r>
              <a:rPr lang="de-DE" sz="2800" dirty="0"/>
              <a:t> </a:t>
            </a:r>
            <a:r>
              <a:rPr lang="de-DE" sz="2800" dirty="0" err="1"/>
              <a:t>ikinci</a:t>
            </a:r>
            <a:r>
              <a:rPr lang="de-DE" sz="2800" dirty="0"/>
              <a:t> </a:t>
            </a:r>
            <a:r>
              <a:rPr lang="de-DE" sz="2800" dirty="0" err="1"/>
              <a:t>yarısından</a:t>
            </a:r>
            <a:r>
              <a:rPr lang="de-DE" sz="2800" dirty="0"/>
              <a:t> </a:t>
            </a:r>
            <a:r>
              <a:rPr lang="de-DE" sz="2800" dirty="0" err="1"/>
              <a:t>sonra</a:t>
            </a:r>
            <a:r>
              <a:rPr lang="de-DE" sz="2800" dirty="0"/>
              <a:t> </a:t>
            </a:r>
            <a:r>
              <a:rPr lang="de-DE" sz="2800" dirty="0" err="1">
                <a:solidFill>
                  <a:srgbClr val="FF0000"/>
                </a:solidFill>
              </a:rPr>
              <a:t>geleneksel</a:t>
            </a:r>
            <a:r>
              <a:rPr lang="de-DE" sz="2800" dirty="0"/>
              <a:t> </a:t>
            </a:r>
            <a:r>
              <a:rPr lang="de-DE" sz="2800" dirty="0" err="1"/>
              <a:t>minyatür</a:t>
            </a:r>
            <a:r>
              <a:rPr lang="de-DE" sz="2800" dirty="0"/>
              <a:t> </a:t>
            </a:r>
            <a:r>
              <a:rPr lang="de-DE" sz="2800" dirty="0" err="1"/>
              <a:t>anlayışı</a:t>
            </a:r>
            <a:r>
              <a:rPr lang="de-DE" sz="2800" dirty="0"/>
              <a:t> </a:t>
            </a:r>
            <a:r>
              <a:rPr lang="de-DE" sz="2800" dirty="0" err="1"/>
              <a:t>giderek</a:t>
            </a:r>
            <a:r>
              <a:rPr lang="de-DE" sz="2800" dirty="0"/>
              <a:t> </a:t>
            </a:r>
            <a:r>
              <a:rPr lang="de-DE" sz="2800" dirty="0" err="1">
                <a:solidFill>
                  <a:srgbClr val="FF0000"/>
                </a:solidFill>
              </a:rPr>
              <a:t>kaybolmaya</a:t>
            </a:r>
            <a:r>
              <a:rPr lang="de-DE" sz="2800" dirty="0"/>
              <a:t> </a:t>
            </a:r>
            <a:r>
              <a:rPr lang="de-DE" sz="2800" dirty="0" err="1"/>
              <a:t>başlamıştır</a:t>
            </a:r>
            <a:r>
              <a:rPr lang="de-DE" sz="2800" dirty="0"/>
              <a:t>. </a:t>
            </a:r>
            <a:endParaRPr lang="tr-TR" sz="2800" dirty="0"/>
          </a:p>
          <a:p>
            <a:pPr marL="285750" indent="-285750" algn="just">
              <a:buFont typeface="Wingdings" pitchFamily="2" charset="2"/>
              <a:buChar char="v"/>
            </a:pPr>
            <a:endParaRPr lang="tr-TR" sz="2800" dirty="0"/>
          </a:p>
          <a:p>
            <a:pPr marL="285750" indent="-285750" algn="just">
              <a:buFont typeface="Wingdings" pitchFamily="2" charset="2"/>
              <a:buChar char="v"/>
            </a:pPr>
            <a:endParaRPr lang="tr-TR" sz="2800" dirty="0"/>
          </a:p>
        </p:txBody>
      </p:sp>
    </p:spTree>
    <p:extLst>
      <p:ext uri="{BB962C8B-B14F-4D97-AF65-F5344CB8AC3E}">
        <p14:creationId xmlns:p14="http://schemas.microsoft.com/office/powerpoint/2010/main" val="38680798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00034" y="1000108"/>
            <a:ext cx="3714776" cy="3539430"/>
          </a:xfrm>
          <a:prstGeom prst="rect">
            <a:avLst/>
          </a:prstGeom>
        </p:spPr>
        <p:txBody>
          <a:bodyPr wrap="square">
            <a:spAutoFit/>
          </a:bodyPr>
          <a:lstStyle/>
          <a:p>
            <a:pPr marL="285750" indent="-285750">
              <a:buFont typeface="Wingdings" pitchFamily="2" charset="2"/>
              <a:buChar char="v"/>
            </a:pPr>
            <a:r>
              <a:rPr lang="de-DE" sz="2800" dirty="0" err="1"/>
              <a:t>Özellikle</a:t>
            </a:r>
            <a:r>
              <a:rPr lang="de-DE" sz="2800" dirty="0"/>
              <a:t> </a:t>
            </a:r>
            <a:r>
              <a:rPr lang="tr-TR" sz="2800" dirty="0" smtClean="0"/>
              <a:t>2</a:t>
            </a:r>
            <a:r>
              <a:rPr lang="de-DE" sz="2800" dirty="0" smtClean="0"/>
              <a:t>. </a:t>
            </a:r>
            <a:r>
              <a:rPr lang="de-DE" sz="2800" dirty="0"/>
              <a:t>Mahmut </a:t>
            </a:r>
            <a:r>
              <a:rPr lang="de-DE" sz="2800" dirty="0" err="1"/>
              <a:t>döneminden</a:t>
            </a:r>
            <a:r>
              <a:rPr lang="de-DE" sz="2800" dirty="0"/>
              <a:t> </a:t>
            </a:r>
            <a:r>
              <a:rPr lang="de-DE" sz="2800" dirty="0" err="1"/>
              <a:t>sonra</a:t>
            </a:r>
            <a:r>
              <a:rPr lang="de-DE" sz="2800" dirty="0"/>
              <a:t> </a:t>
            </a:r>
            <a:r>
              <a:rPr lang="de-DE" sz="2800" dirty="0" err="1"/>
              <a:t>Batı</a:t>
            </a:r>
            <a:r>
              <a:rPr lang="de-DE" sz="2800" dirty="0"/>
              <a:t> </a:t>
            </a:r>
            <a:r>
              <a:rPr lang="de-DE" sz="2800" dirty="0" err="1"/>
              <a:t>etkileri</a:t>
            </a:r>
            <a:r>
              <a:rPr lang="de-DE" sz="2800" dirty="0"/>
              <a:t> </a:t>
            </a:r>
            <a:r>
              <a:rPr lang="de-DE" sz="2800" dirty="0" err="1"/>
              <a:t>egemen</a:t>
            </a:r>
            <a:r>
              <a:rPr lang="de-DE" sz="2800" dirty="0"/>
              <a:t> </a:t>
            </a:r>
            <a:r>
              <a:rPr lang="de-DE" sz="2800" dirty="0" err="1"/>
              <a:t>ol</a:t>
            </a:r>
            <a:r>
              <a:rPr lang="tr-TR" sz="2800" dirty="0"/>
              <a:t>muş</a:t>
            </a:r>
            <a:r>
              <a:rPr lang="de-DE" sz="2800" dirty="0"/>
              <a:t>, </a:t>
            </a:r>
            <a:r>
              <a:rPr lang="de-DE" sz="2800" dirty="0" err="1"/>
              <a:t>bir</a:t>
            </a:r>
            <a:r>
              <a:rPr lang="de-DE" sz="2800" dirty="0"/>
              <a:t> </a:t>
            </a:r>
            <a:r>
              <a:rPr lang="de-DE" sz="2800" dirty="0" err="1"/>
              <a:t>süre</a:t>
            </a:r>
            <a:r>
              <a:rPr lang="de-DE" sz="2800" dirty="0"/>
              <a:t> </a:t>
            </a:r>
            <a:r>
              <a:rPr lang="de-DE" sz="2800" dirty="0" err="1"/>
              <a:t>sonra</a:t>
            </a:r>
            <a:r>
              <a:rPr lang="de-DE" sz="2800" dirty="0"/>
              <a:t> </a:t>
            </a:r>
            <a:r>
              <a:rPr lang="de-DE" sz="2800" dirty="0" err="1"/>
              <a:t>ise</a:t>
            </a:r>
            <a:r>
              <a:rPr lang="de-DE" sz="2800" dirty="0"/>
              <a:t> </a:t>
            </a:r>
            <a:r>
              <a:rPr lang="de-DE" sz="2800" dirty="0" err="1"/>
              <a:t>minyatür</a:t>
            </a:r>
            <a:r>
              <a:rPr lang="de-DE" sz="2800" dirty="0"/>
              <a:t> </a:t>
            </a:r>
            <a:r>
              <a:rPr lang="de-DE" sz="2800" dirty="0" err="1"/>
              <a:t>sanatı</a:t>
            </a:r>
            <a:r>
              <a:rPr lang="de-DE" sz="2800" dirty="0"/>
              <a:t> </a:t>
            </a:r>
            <a:r>
              <a:rPr lang="de-DE" sz="2800" dirty="0" err="1"/>
              <a:t>yerini</a:t>
            </a:r>
            <a:r>
              <a:rPr lang="de-DE" sz="2800" dirty="0"/>
              <a:t> </a:t>
            </a:r>
            <a:r>
              <a:rPr lang="de-DE" sz="2800" dirty="0" err="1"/>
              <a:t>tamamen</a:t>
            </a:r>
            <a:r>
              <a:rPr lang="de-DE" sz="2800" dirty="0"/>
              <a:t> </a:t>
            </a:r>
            <a:r>
              <a:rPr lang="de-DE" sz="2800" dirty="0" err="1">
                <a:solidFill>
                  <a:srgbClr val="FF0000"/>
                </a:solidFill>
              </a:rPr>
              <a:t>Batı</a:t>
            </a:r>
            <a:r>
              <a:rPr lang="de-DE" sz="2800" dirty="0">
                <a:solidFill>
                  <a:srgbClr val="FF0000"/>
                </a:solidFill>
              </a:rPr>
              <a:t> </a:t>
            </a:r>
            <a:r>
              <a:rPr lang="de-DE" sz="2800" dirty="0" err="1">
                <a:solidFill>
                  <a:srgbClr val="FF0000"/>
                </a:solidFill>
              </a:rPr>
              <a:t>tarzında</a:t>
            </a:r>
            <a:r>
              <a:rPr lang="de-DE" sz="2800" dirty="0">
                <a:solidFill>
                  <a:srgbClr val="FF0000"/>
                </a:solidFill>
              </a:rPr>
              <a:t> </a:t>
            </a:r>
            <a:r>
              <a:rPr lang="de-DE" sz="2800" dirty="0" err="1">
                <a:solidFill>
                  <a:srgbClr val="FF0000"/>
                </a:solidFill>
              </a:rPr>
              <a:t>resim</a:t>
            </a:r>
            <a:r>
              <a:rPr lang="de-DE" sz="2800" dirty="0"/>
              <a:t> </a:t>
            </a:r>
            <a:r>
              <a:rPr lang="de-DE" sz="2800" dirty="0" err="1"/>
              <a:t>anlayışına</a:t>
            </a:r>
            <a:r>
              <a:rPr lang="de-DE" sz="2800" dirty="0"/>
              <a:t> </a:t>
            </a:r>
            <a:r>
              <a:rPr lang="de-DE" sz="2800" dirty="0" err="1"/>
              <a:t>bırak</a:t>
            </a:r>
            <a:r>
              <a:rPr lang="tr-TR" sz="2800" dirty="0" err="1"/>
              <a:t>mıştır</a:t>
            </a:r>
            <a:r>
              <a:rPr lang="tr-TR" sz="2800" dirty="0"/>
              <a:t>.  </a:t>
            </a:r>
          </a:p>
        </p:txBody>
      </p:sp>
      <p:pic>
        <p:nvPicPr>
          <p:cNvPr id="120835" name="Picture 3" descr="İki kadın ABDULLAH BUHARİ İstanbul Üniversitesi Kitaplığı T.9364 no.lu albüm s. 12a 18. yüzyılın ortaları"/>
          <p:cNvPicPr>
            <a:picLocks noChangeAspect="1" noChangeArrowheads="1"/>
          </p:cNvPicPr>
          <p:nvPr/>
        </p:nvPicPr>
        <p:blipFill>
          <a:blip r:embed="rId3"/>
          <a:srcRect/>
          <a:stretch>
            <a:fillRect/>
          </a:stretch>
        </p:blipFill>
        <p:spPr bwMode="auto">
          <a:xfrm>
            <a:off x="4860031" y="1000107"/>
            <a:ext cx="4009965" cy="5597245"/>
          </a:xfrm>
          <a:prstGeom prst="rect">
            <a:avLst/>
          </a:prstGeom>
          <a:noFill/>
        </p:spPr>
      </p:pic>
      <p:sp>
        <p:nvSpPr>
          <p:cNvPr id="5" name="4 Dikdörtgen"/>
          <p:cNvSpPr/>
          <p:nvPr/>
        </p:nvSpPr>
        <p:spPr>
          <a:xfrm>
            <a:off x="611560" y="5085184"/>
            <a:ext cx="4572000" cy="1200329"/>
          </a:xfrm>
          <a:prstGeom prst="rect">
            <a:avLst/>
          </a:prstGeom>
        </p:spPr>
        <p:txBody>
          <a:bodyPr>
            <a:spAutoFit/>
          </a:bodyPr>
          <a:lstStyle/>
          <a:p>
            <a:pPr algn="ctr"/>
            <a:r>
              <a:rPr lang="tr-TR" dirty="0"/>
              <a:t>İki kadın </a:t>
            </a:r>
            <a:br>
              <a:rPr lang="tr-TR" dirty="0"/>
            </a:br>
            <a:r>
              <a:rPr lang="tr-TR" dirty="0"/>
              <a:t>ABDULLAH BUHARİ </a:t>
            </a:r>
            <a:br>
              <a:rPr lang="tr-TR" dirty="0"/>
            </a:br>
            <a:r>
              <a:rPr lang="tr-TR" dirty="0"/>
              <a:t>İstanbul Üniversitesi Kitaplığı </a:t>
            </a:r>
            <a:br>
              <a:rPr lang="tr-TR" dirty="0"/>
            </a:br>
            <a:r>
              <a:rPr lang="tr-TR" dirty="0"/>
              <a:t>T.9364 no.lu albüm s. 12a 18. yüzyılın ortaları</a:t>
            </a:r>
          </a:p>
        </p:txBody>
      </p:sp>
    </p:spTree>
    <p:extLst>
      <p:ext uri="{BB962C8B-B14F-4D97-AF65-F5344CB8AC3E}">
        <p14:creationId xmlns:p14="http://schemas.microsoft.com/office/powerpoint/2010/main" val="38680798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71600" y="476672"/>
            <a:ext cx="7344816" cy="3108543"/>
          </a:xfrm>
          <a:prstGeom prst="rect">
            <a:avLst/>
          </a:prstGeom>
        </p:spPr>
        <p:txBody>
          <a:bodyPr wrap="square">
            <a:spAutoFit/>
          </a:bodyPr>
          <a:lstStyle/>
          <a:p>
            <a:pPr algn="just"/>
            <a:r>
              <a:rPr lang="tr-TR" sz="2800" b="1" dirty="0">
                <a:solidFill>
                  <a:srgbClr val="FF0000"/>
                </a:solidFill>
              </a:rPr>
              <a:t>Çini ve </a:t>
            </a:r>
            <a:r>
              <a:rPr lang="tr-TR" sz="2800" b="1" dirty="0" err="1">
                <a:solidFill>
                  <a:srgbClr val="FF0000"/>
                </a:solidFill>
              </a:rPr>
              <a:t>Keramik</a:t>
            </a:r>
            <a:r>
              <a:rPr lang="tr-TR" sz="2800" b="1" dirty="0">
                <a:solidFill>
                  <a:srgbClr val="FF0000"/>
                </a:solidFill>
              </a:rPr>
              <a:t> Sanatı</a:t>
            </a:r>
          </a:p>
          <a:p>
            <a:pPr algn="just"/>
            <a:endParaRPr lang="tr-TR" sz="2800" dirty="0">
              <a:solidFill>
                <a:srgbClr val="FF0000"/>
              </a:solidFill>
            </a:endParaRPr>
          </a:p>
          <a:p>
            <a:pPr marL="342900" indent="-342900" algn="just">
              <a:buFont typeface="Wingdings" pitchFamily="2" charset="2"/>
              <a:buChar char="v"/>
            </a:pPr>
            <a:r>
              <a:rPr lang="tr-TR" sz="2800" dirty="0"/>
              <a:t>Çini kelimesinin aslı Çin’e ait, Çin işi anlamlarına gelen, Osmanlıca </a:t>
            </a:r>
            <a:r>
              <a:rPr lang="tr-TR" sz="2800" i="1" dirty="0" err="1">
                <a:solidFill>
                  <a:srgbClr val="FF0000"/>
                </a:solidFill>
              </a:rPr>
              <a:t>çînî</a:t>
            </a:r>
            <a:r>
              <a:rPr lang="tr-TR" sz="2800" dirty="0"/>
              <a:t> olup, bu sanatı dünyaya tanıtan </a:t>
            </a:r>
            <a:r>
              <a:rPr lang="tr-TR" sz="2800" dirty="0" err="1"/>
              <a:t>Çinliler’e</a:t>
            </a:r>
            <a:r>
              <a:rPr lang="tr-TR" sz="2800" dirty="0"/>
              <a:t> izafeten Çin isminden </a:t>
            </a:r>
            <a:r>
              <a:rPr lang="tr-TR" sz="2800" dirty="0">
                <a:solidFill>
                  <a:srgbClr val="FF0000"/>
                </a:solidFill>
              </a:rPr>
              <a:t>türetilmiştir</a:t>
            </a:r>
            <a:r>
              <a:rPr lang="tr-TR" sz="2800" dirty="0"/>
              <a:t>. </a:t>
            </a:r>
          </a:p>
          <a:p>
            <a:pPr marL="342900" indent="-342900" algn="just">
              <a:buFont typeface="Wingdings" pitchFamily="2" charset="2"/>
              <a:buChar char="v"/>
            </a:pPr>
            <a:endParaRPr lang="tr-TR" sz="2800" dirty="0"/>
          </a:p>
        </p:txBody>
      </p:sp>
      <p:pic>
        <p:nvPicPr>
          <p:cNvPr id="1026" name="Picture 2" descr="https://osmani.cagdassozluk.com/rsm/osmani3/20/23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600063"/>
            <a:ext cx="6048672" cy="268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165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216" y="407618"/>
            <a:ext cx="4213702" cy="6124754"/>
          </a:xfrm>
          <a:prstGeom prst="rect">
            <a:avLst/>
          </a:prstGeom>
        </p:spPr>
        <p:txBody>
          <a:bodyPr wrap="square">
            <a:spAutoFit/>
          </a:bodyPr>
          <a:lstStyle/>
          <a:p>
            <a:pPr marL="342900" indent="-342900">
              <a:buFont typeface="Wingdings" pitchFamily="2" charset="2"/>
              <a:buChar char="v"/>
            </a:pPr>
            <a:r>
              <a:rPr lang="tr-TR" sz="2800" dirty="0"/>
              <a:t>Çini, silis, </a:t>
            </a:r>
            <a:r>
              <a:rPr lang="tr-TR" sz="2800" dirty="0" err="1"/>
              <a:t>kaolen</a:t>
            </a:r>
            <a:r>
              <a:rPr lang="tr-TR" sz="2800" dirty="0"/>
              <a:t>, kil gibi maddelerin belli oranlarda birbirine karıştırılarak hazırlanan </a:t>
            </a:r>
            <a:r>
              <a:rPr lang="tr-TR" sz="2800" dirty="0">
                <a:solidFill>
                  <a:srgbClr val="FF0000"/>
                </a:solidFill>
              </a:rPr>
              <a:t>çamurdan</a:t>
            </a:r>
            <a:r>
              <a:rPr lang="tr-TR" sz="2800" dirty="0"/>
              <a:t> yapılmış levhaların çeşitli tekniklerle desenlenip şeffaf bir sırla sırlanmasından sonra fırınlanmasıyla elde edilen ve genellikle duvar kaplaması olarak kullanılan </a:t>
            </a:r>
            <a:r>
              <a:rPr lang="tr-TR" sz="2800" dirty="0">
                <a:solidFill>
                  <a:srgbClr val="FF0000"/>
                </a:solidFill>
              </a:rPr>
              <a:t>süs</a:t>
            </a:r>
            <a:r>
              <a:rPr lang="tr-TR" sz="2800" dirty="0"/>
              <a:t> malzemesidir. </a:t>
            </a:r>
          </a:p>
        </p:txBody>
      </p:sp>
      <p:pic>
        <p:nvPicPr>
          <p:cNvPr id="2052" name="Picture 4" descr="Conversely Conqueror Contemporary çini sanatı boyama - transrailfn27.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78771"/>
            <a:ext cx="4032448" cy="24194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çini hamuru yüksek orandaki kuvars maddesi içerir. | Seramik sanatı, Çini,  Seram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744" y="400410"/>
            <a:ext cx="4036992" cy="268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1652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67437" y="1052736"/>
            <a:ext cx="7128792" cy="1815882"/>
          </a:xfrm>
          <a:prstGeom prst="rect">
            <a:avLst/>
          </a:prstGeom>
        </p:spPr>
        <p:txBody>
          <a:bodyPr wrap="square">
            <a:spAutoFit/>
          </a:bodyPr>
          <a:lstStyle/>
          <a:p>
            <a:pPr marL="285750" indent="-285750" algn="just">
              <a:buFont typeface="Wingdings" pitchFamily="2" charset="2"/>
              <a:buChar char="v"/>
            </a:pPr>
            <a:r>
              <a:rPr lang="tr-TR" sz="2800" dirty="0"/>
              <a:t>Eskiler duvar kaplaması olarak kullanılan çinilere </a:t>
            </a:r>
            <a:r>
              <a:rPr lang="tr-TR" sz="2800" i="1" dirty="0" err="1">
                <a:solidFill>
                  <a:srgbClr val="FF0000"/>
                </a:solidFill>
              </a:rPr>
              <a:t>kaşi</a:t>
            </a:r>
            <a:r>
              <a:rPr lang="tr-TR" sz="2800" i="1" dirty="0">
                <a:solidFill>
                  <a:srgbClr val="FF0000"/>
                </a:solidFill>
              </a:rPr>
              <a:t>;</a:t>
            </a:r>
            <a:r>
              <a:rPr lang="tr-TR" sz="2800" i="1" dirty="0"/>
              <a:t> </a:t>
            </a:r>
            <a:r>
              <a:rPr lang="tr-TR" sz="2800" dirty="0"/>
              <a:t>kullanım eşyası hüviyetindeki çinilere ise </a:t>
            </a:r>
            <a:r>
              <a:rPr lang="tr-TR" sz="2800" i="1" dirty="0" err="1">
                <a:solidFill>
                  <a:srgbClr val="FF0000"/>
                </a:solidFill>
              </a:rPr>
              <a:t>evani</a:t>
            </a:r>
            <a:r>
              <a:rPr lang="tr-TR" sz="2800" dirty="0"/>
              <a:t> ismini vermişlerdir. </a:t>
            </a:r>
          </a:p>
          <a:p>
            <a:pPr marL="285750" indent="-285750" algn="just">
              <a:buFont typeface="Wingdings" pitchFamily="2" charset="2"/>
              <a:buChar char="v"/>
            </a:pPr>
            <a:endParaRPr lang="tr-TR" sz="2800" dirty="0"/>
          </a:p>
        </p:txBody>
      </p:sp>
      <p:pic>
        <p:nvPicPr>
          <p:cNvPr id="116738" name="Picture 2" descr="http://1.bp.blogspot.com/-3U44eh_U-WI/UOmXPSzgUfI/AAAAAAAAAFM/58EMPsOZNVY/s1600/s_pano_01_B.jpg">
            <a:hlinkClick r:id="rId2"/>
          </p:cNvPr>
          <p:cNvPicPr>
            <a:picLocks noChangeAspect="1" noChangeArrowheads="1"/>
          </p:cNvPicPr>
          <p:nvPr/>
        </p:nvPicPr>
        <p:blipFill>
          <a:blip r:embed="rId3"/>
          <a:srcRect/>
          <a:stretch>
            <a:fillRect/>
          </a:stretch>
        </p:blipFill>
        <p:spPr bwMode="auto">
          <a:xfrm>
            <a:off x="5004048" y="2932726"/>
            <a:ext cx="3145027" cy="3139481"/>
          </a:xfrm>
          <a:prstGeom prst="rect">
            <a:avLst/>
          </a:prstGeom>
          <a:noFill/>
        </p:spPr>
      </p:pic>
      <p:pic>
        <p:nvPicPr>
          <p:cNvPr id="116740" name="Picture 4" descr="http://img.webme.com/pic/i/iznikkulturu/nur027.jpg">
            <a:hlinkClick r:id="rId4"/>
          </p:cNvPr>
          <p:cNvPicPr>
            <a:picLocks noChangeAspect="1" noChangeArrowheads="1"/>
          </p:cNvPicPr>
          <p:nvPr/>
        </p:nvPicPr>
        <p:blipFill>
          <a:blip r:embed="rId5"/>
          <a:srcRect/>
          <a:stretch>
            <a:fillRect/>
          </a:stretch>
        </p:blipFill>
        <p:spPr bwMode="auto">
          <a:xfrm>
            <a:off x="1071538" y="2903387"/>
            <a:ext cx="2852390" cy="3173285"/>
          </a:xfrm>
          <a:prstGeom prst="rect">
            <a:avLst/>
          </a:prstGeom>
          <a:noFill/>
        </p:spPr>
      </p:pic>
      <p:cxnSp>
        <p:nvCxnSpPr>
          <p:cNvPr id="6" name="5 Düz Ok Bağlayıcısı"/>
          <p:cNvCxnSpPr/>
          <p:nvPr/>
        </p:nvCxnSpPr>
        <p:spPr>
          <a:xfrm rot="10800000" flipV="1">
            <a:off x="2786050" y="2428868"/>
            <a:ext cx="500066"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a:off x="3143240" y="1928802"/>
            <a:ext cx="2000264" cy="107157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602026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67544" y="332656"/>
            <a:ext cx="8136904" cy="954107"/>
          </a:xfrm>
          <a:prstGeom prst="rect">
            <a:avLst/>
          </a:prstGeom>
        </p:spPr>
        <p:txBody>
          <a:bodyPr wrap="square">
            <a:spAutoFit/>
          </a:bodyPr>
          <a:lstStyle/>
          <a:p>
            <a:pPr>
              <a:buFont typeface="Wingdings" pitchFamily="2" charset="2"/>
              <a:buChar char="v"/>
            </a:pPr>
            <a:r>
              <a:rPr lang="tr-TR" sz="2800" dirty="0"/>
              <a:t>Çininin ilk  örnekleri, tuğla yüzeyinin renkli sırla </a:t>
            </a:r>
            <a:r>
              <a:rPr lang="tr-TR" sz="2800" dirty="0">
                <a:solidFill>
                  <a:srgbClr val="FF0000"/>
                </a:solidFill>
              </a:rPr>
              <a:t>sırlanması</a:t>
            </a:r>
            <a:r>
              <a:rPr lang="tr-TR" sz="2800" dirty="0"/>
              <a:t> şeklinde ortaya çıkmıştır.</a:t>
            </a:r>
          </a:p>
        </p:txBody>
      </p:sp>
      <p:pic>
        <p:nvPicPr>
          <p:cNvPr id="4" name="Resim 3">
            <a:extLst>
              <a:ext uri="{FF2B5EF4-FFF2-40B4-BE49-F238E27FC236}">
                <a16:creationId xmlns:a16="http://schemas.microsoft.com/office/drawing/2014/main" xmlns="" id="{CAA71EB0-2529-43E6-B9F6-539753C3A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844824"/>
            <a:ext cx="6552728" cy="4444111"/>
          </a:xfrm>
          <a:prstGeom prst="rect">
            <a:avLst/>
          </a:prstGeom>
        </p:spPr>
      </p:pic>
    </p:spTree>
    <p:extLst>
      <p:ext uri="{BB962C8B-B14F-4D97-AF65-F5344CB8AC3E}">
        <p14:creationId xmlns:p14="http://schemas.microsoft.com/office/powerpoint/2010/main" val="15365340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2910" y="714356"/>
            <a:ext cx="3714776" cy="5693866"/>
          </a:xfrm>
          <a:prstGeom prst="rect">
            <a:avLst/>
          </a:prstGeom>
        </p:spPr>
        <p:txBody>
          <a:bodyPr wrap="square">
            <a:spAutoFit/>
          </a:bodyPr>
          <a:lstStyle/>
          <a:p>
            <a:pPr>
              <a:buFont typeface="Wingdings" pitchFamily="2" charset="2"/>
              <a:buChar char="v"/>
            </a:pPr>
            <a:r>
              <a:rPr lang="tr-TR" sz="2800" dirty="0"/>
              <a:t> </a:t>
            </a:r>
            <a:r>
              <a:rPr lang="tr-TR" sz="2800" dirty="0" err="1">
                <a:solidFill>
                  <a:srgbClr val="FF0000"/>
                </a:solidFill>
              </a:rPr>
              <a:t>Emeviler</a:t>
            </a:r>
            <a:r>
              <a:rPr lang="tr-TR" sz="2800" dirty="0"/>
              <a:t> döneminde sırlı tuğla, sırlı levha ve çini kullanımı oldukça </a:t>
            </a:r>
            <a:r>
              <a:rPr lang="tr-TR" sz="2800" dirty="0">
                <a:solidFill>
                  <a:srgbClr val="FF0000"/>
                </a:solidFill>
              </a:rPr>
              <a:t>azdır</a:t>
            </a:r>
            <a:r>
              <a:rPr lang="tr-TR" sz="2800" dirty="0"/>
              <a:t>.</a:t>
            </a:r>
          </a:p>
          <a:p>
            <a:pPr>
              <a:buFont typeface="Wingdings" pitchFamily="2" charset="2"/>
              <a:buChar char="v"/>
            </a:pPr>
            <a:endParaRPr lang="tr-TR" sz="2800" dirty="0"/>
          </a:p>
          <a:p>
            <a:pPr>
              <a:buFont typeface="Wingdings" pitchFamily="2" charset="2"/>
              <a:buChar char="v"/>
            </a:pPr>
            <a:r>
              <a:rPr lang="tr-TR" sz="2800" dirty="0"/>
              <a:t>Bu dönemde sırlı levha veya çini kullanılan eserlerden biri </a:t>
            </a:r>
            <a:r>
              <a:rPr lang="tr-TR" sz="2800" dirty="0" err="1">
                <a:solidFill>
                  <a:srgbClr val="FF0000"/>
                </a:solidFill>
              </a:rPr>
              <a:t>Kayravan</a:t>
            </a:r>
            <a:r>
              <a:rPr lang="tr-TR" sz="2800" dirty="0">
                <a:solidFill>
                  <a:srgbClr val="FF0000"/>
                </a:solidFill>
              </a:rPr>
              <a:t> </a:t>
            </a:r>
            <a:r>
              <a:rPr lang="tr-TR" sz="2800" dirty="0" err="1">
                <a:solidFill>
                  <a:srgbClr val="FF0000"/>
                </a:solidFill>
              </a:rPr>
              <a:t>Seydi</a:t>
            </a:r>
            <a:r>
              <a:rPr lang="tr-TR" sz="2800" dirty="0">
                <a:solidFill>
                  <a:srgbClr val="FF0000"/>
                </a:solidFill>
              </a:rPr>
              <a:t> </a:t>
            </a:r>
            <a:r>
              <a:rPr lang="tr-TR" sz="2800" dirty="0" smtClean="0">
                <a:solidFill>
                  <a:srgbClr val="FF0000"/>
                </a:solidFill>
              </a:rPr>
              <a:t>Ukbe </a:t>
            </a:r>
            <a:r>
              <a:rPr lang="tr-TR" sz="2800" dirty="0"/>
              <a:t>Camii’dir. Bu caminin mihrap kemeri </a:t>
            </a:r>
            <a:r>
              <a:rPr lang="tr-TR" sz="2800" dirty="0">
                <a:solidFill>
                  <a:srgbClr val="FF0000"/>
                </a:solidFill>
              </a:rPr>
              <a:t>madeni akisli </a:t>
            </a:r>
            <a:r>
              <a:rPr lang="tr-TR" sz="2800" dirty="0"/>
              <a:t>çinilerle kaplanmıştır. </a:t>
            </a:r>
          </a:p>
        </p:txBody>
      </p:sp>
      <p:sp>
        <p:nvSpPr>
          <p:cNvPr id="4" name="3 Dikdörtgen"/>
          <p:cNvSpPr/>
          <p:nvPr/>
        </p:nvSpPr>
        <p:spPr>
          <a:xfrm>
            <a:off x="4357686" y="5643578"/>
            <a:ext cx="4572000" cy="923330"/>
          </a:xfrm>
          <a:prstGeom prst="rect">
            <a:avLst/>
          </a:prstGeom>
        </p:spPr>
        <p:txBody>
          <a:bodyPr>
            <a:spAutoFit/>
          </a:bodyPr>
          <a:lstStyle/>
          <a:p>
            <a:r>
              <a:rPr lang="en-US" dirty="0"/>
              <a:t>Ornamental tiles around the </a:t>
            </a:r>
            <a:r>
              <a:rPr lang="en-US" dirty="0" err="1"/>
              <a:t>mihrab</a:t>
            </a:r>
            <a:r>
              <a:rPr lang="en-US" dirty="0"/>
              <a:t> (prayer niche) of the Great Mosque of </a:t>
            </a:r>
            <a:r>
              <a:rPr lang="en-US" dirty="0" err="1"/>
              <a:t>Kairouan</a:t>
            </a:r>
            <a:r>
              <a:rPr lang="en-US" dirty="0"/>
              <a:t> (</a:t>
            </a:r>
            <a:r>
              <a:rPr lang="en-US" dirty="0" err="1"/>
              <a:t>Qayrawan</a:t>
            </a:r>
            <a:r>
              <a:rPr lang="en-US" dirty="0"/>
              <a:t>), Tunisia. 862-875 </a:t>
            </a:r>
            <a:endParaRPr lang="tr-TR" dirty="0"/>
          </a:p>
        </p:txBody>
      </p:sp>
      <p:pic>
        <p:nvPicPr>
          <p:cNvPr id="113668" name="Picture 4" descr=". The mihrab (pulpit) in the Great Mosque of Kairouan, Tunisia. Marble, marble inlay. The mosque was founded by Prince Ziyadat Allah in 836. "/>
          <p:cNvPicPr>
            <a:picLocks noChangeAspect="1" noChangeArrowheads="1"/>
          </p:cNvPicPr>
          <p:nvPr/>
        </p:nvPicPr>
        <p:blipFill>
          <a:blip r:embed="rId2"/>
          <a:srcRect/>
          <a:stretch>
            <a:fillRect/>
          </a:stretch>
        </p:blipFill>
        <p:spPr bwMode="auto">
          <a:xfrm>
            <a:off x="5000628" y="857232"/>
            <a:ext cx="3500430" cy="4407677"/>
          </a:xfrm>
          <a:prstGeom prst="rect">
            <a:avLst/>
          </a:prstGeom>
          <a:noFill/>
        </p:spPr>
      </p:pic>
    </p:spTree>
    <p:extLst>
      <p:ext uri="{BB962C8B-B14F-4D97-AF65-F5344CB8AC3E}">
        <p14:creationId xmlns:p14="http://schemas.microsoft.com/office/powerpoint/2010/main" val="15365340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
          <p:cNvGrpSpPr/>
          <p:nvPr/>
        </p:nvGrpSpPr>
        <p:grpSpPr>
          <a:xfrm>
            <a:off x="2214546" y="1484784"/>
            <a:ext cx="4572000" cy="3816424"/>
            <a:chOff x="2071670" y="428604"/>
            <a:chExt cx="5020416" cy="4694270"/>
          </a:xfrm>
        </p:grpSpPr>
        <p:pic>
          <p:nvPicPr>
            <p:cNvPr id="111618" name="Picture 2" descr="http://ids.si.edu/ids/viewTile/H/08f45b30e7dd90c96d760ea8b1d5ee7d_files/9/0_1.jpg"/>
            <p:cNvPicPr>
              <a:picLocks noChangeAspect="1" noChangeArrowheads="1"/>
            </p:cNvPicPr>
            <p:nvPr/>
          </p:nvPicPr>
          <p:blipFill>
            <a:blip r:embed="rId2"/>
            <a:srcRect/>
            <a:stretch>
              <a:fillRect/>
            </a:stretch>
          </p:blipFill>
          <p:spPr bwMode="auto">
            <a:xfrm>
              <a:off x="2071670" y="3071810"/>
              <a:ext cx="2662239" cy="2051064"/>
            </a:xfrm>
            <a:prstGeom prst="rect">
              <a:avLst/>
            </a:prstGeom>
            <a:noFill/>
          </p:spPr>
        </p:pic>
        <p:pic>
          <p:nvPicPr>
            <p:cNvPr id="111620" name="Picture 4" descr="http://ids.si.edu/ids/viewTile/H/08f45b30e7dd90c96d760ea8b1d5ee7d_files/9/0_0.jpg"/>
            <p:cNvPicPr>
              <a:picLocks noChangeAspect="1" noChangeArrowheads="1"/>
            </p:cNvPicPr>
            <p:nvPr/>
          </p:nvPicPr>
          <p:blipFill>
            <a:blip r:embed="rId3"/>
            <a:srcRect/>
            <a:stretch>
              <a:fillRect/>
            </a:stretch>
          </p:blipFill>
          <p:spPr bwMode="auto">
            <a:xfrm>
              <a:off x="2071670" y="428604"/>
              <a:ext cx="2662239" cy="2662240"/>
            </a:xfrm>
            <a:prstGeom prst="rect">
              <a:avLst/>
            </a:prstGeom>
            <a:noFill/>
          </p:spPr>
        </p:pic>
        <p:pic>
          <p:nvPicPr>
            <p:cNvPr id="111622" name="Picture 6" descr="http://ids.si.edu/ids/viewTile/H/08f45b30e7dd90c96d760ea8b1d5ee7d_files/9/1_1.jpg"/>
            <p:cNvPicPr>
              <a:picLocks noChangeAspect="1" noChangeArrowheads="1"/>
            </p:cNvPicPr>
            <p:nvPr/>
          </p:nvPicPr>
          <p:blipFill>
            <a:blip r:embed="rId4"/>
            <a:srcRect/>
            <a:stretch>
              <a:fillRect/>
            </a:stretch>
          </p:blipFill>
          <p:spPr bwMode="auto">
            <a:xfrm>
              <a:off x="4714876" y="3071810"/>
              <a:ext cx="2377210" cy="2028826"/>
            </a:xfrm>
            <a:prstGeom prst="rect">
              <a:avLst/>
            </a:prstGeom>
            <a:noFill/>
          </p:spPr>
        </p:pic>
        <p:pic>
          <p:nvPicPr>
            <p:cNvPr id="111624" name="Picture 8" descr="http://ids.si.edu/ids/viewTile/H/08f45b30e7dd90c96d760ea8b1d5ee7d_files/9/1_0.jpg"/>
            <p:cNvPicPr>
              <a:picLocks noChangeAspect="1" noChangeArrowheads="1"/>
            </p:cNvPicPr>
            <p:nvPr/>
          </p:nvPicPr>
          <p:blipFill>
            <a:blip r:embed="rId5"/>
            <a:srcRect/>
            <a:stretch>
              <a:fillRect/>
            </a:stretch>
          </p:blipFill>
          <p:spPr bwMode="auto">
            <a:xfrm>
              <a:off x="4643438" y="428604"/>
              <a:ext cx="2428892" cy="2690627"/>
            </a:xfrm>
            <a:prstGeom prst="rect">
              <a:avLst/>
            </a:prstGeom>
            <a:noFill/>
          </p:spPr>
        </p:pic>
      </p:grpSp>
      <p:sp>
        <p:nvSpPr>
          <p:cNvPr id="7" name="6 Dikdörtgen"/>
          <p:cNvSpPr/>
          <p:nvPr/>
        </p:nvSpPr>
        <p:spPr>
          <a:xfrm>
            <a:off x="2214546" y="5572140"/>
            <a:ext cx="4572000" cy="923330"/>
          </a:xfrm>
          <a:prstGeom prst="rect">
            <a:avLst/>
          </a:prstGeom>
        </p:spPr>
        <p:txBody>
          <a:bodyPr>
            <a:spAutoFit/>
          </a:bodyPr>
          <a:lstStyle/>
          <a:p>
            <a:r>
              <a:rPr lang="en-US" dirty="0"/>
              <a:t>Excavation of Samarra (Iraq): Restoration of Glazed Tile with </a:t>
            </a:r>
            <a:r>
              <a:rPr lang="en-US" dirty="0" err="1"/>
              <a:t>Palmette</a:t>
            </a:r>
            <a:r>
              <a:rPr lang="en-US" dirty="0"/>
              <a:t> on Scroll [drawing]</a:t>
            </a:r>
          </a:p>
          <a:p>
            <a:r>
              <a:rPr lang="en-US" dirty="0"/>
              <a:t>close</a:t>
            </a:r>
          </a:p>
        </p:txBody>
      </p:sp>
      <p:sp>
        <p:nvSpPr>
          <p:cNvPr id="2" name="Dikdörtgen 1"/>
          <p:cNvSpPr/>
          <p:nvPr/>
        </p:nvSpPr>
        <p:spPr>
          <a:xfrm>
            <a:off x="574796" y="188640"/>
            <a:ext cx="7381580" cy="1200329"/>
          </a:xfrm>
          <a:prstGeom prst="rect">
            <a:avLst/>
          </a:prstGeom>
        </p:spPr>
        <p:txBody>
          <a:bodyPr wrap="square">
            <a:spAutoFit/>
          </a:bodyPr>
          <a:lstStyle/>
          <a:p>
            <a:pPr algn="just">
              <a:buFont typeface="Wingdings" pitchFamily="2" charset="2"/>
              <a:buChar char="v"/>
            </a:pPr>
            <a:r>
              <a:rPr lang="tr-TR" sz="2400" dirty="0">
                <a:solidFill>
                  <a:srgbClr val="FF0000"/>
                </a:solidFill>
              </a:rPr>
              <a:t>Abbasiler dönemimde </a:t>
            </a:r>
            <a:r>
              <a:rPr lang="tr-TR" sz="2400" dirty="0"/>
              <a:t>çini ve </a:t>
            </a:r>
            <a:r>
              <a:rPr lang="tr-TR" sz="2400" dirty="0" err="1"/>
              <a:t>keramik</a:t>
            </a:r>
            <a:r>
              <a:rPr lang="tr-TR" sz="2400" dirty="0"/>
              <a:t> sanatının büyük gelişme gösterdiği </a:t>
            </a:r>
            <a:r>
              <a:rPr lang="tr-TR" sz="2400" dirty="0" err="1">
                <a:solidFill>
                  <a:srgbClr val="FF0000"/>
                </a:solidFill>
              </a:rPr>
              <a:t>Samarra’da</a:t>
            </a:r>
            <a:r>
              <a:rPr lang="tr-TR" sz="2400" dirty="0"/>
              <a:t> yapılan kazılarla açığa çıkmıştır. </a:t>
            </a:r>
          </a:p>
        </p:txBody>
      </p:sp>
    </p:spTree>
    <p:extLst>
      <p:ext uri="{BB962C8B-B14F-4D97-AF65-F5344CB8AC3E}">
        <p14:creationId xmlns:p14="http://schemas.microsoft.com/office/powerpoint/2010/main" val="22457096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71472" y="1142984"/>
            <a:ext cx="3214710" cy="4401205"/>
          </a:xfrm>
          <a:prstGeom prst="rect">
            <a:avLst/>
          </a:prstGeom>
        </p:spPr>
        <p:txBody>
          <a:bodyPr wrap="square">
            <a:spAutoFit/>
          </a:bodyPr>
          <a:lstStyle/>
          <a:p>
            <a:pPr>
              <a:buFont typeface="Wingdings" pitchFamily="2" charset="2"/>
              <a:buChar char="v"/>
            </a:pPr>
            <a:r>
              <a:rPr lang="tr-TR" sz="2800" dirty="0" err="1"/>
              <a:t>İslamiyetten</a:t>
            </a:r>
            <a:r>
              <a:rPr lang="tr-TR" sz="2800" dirty="0"/>
              <a:t> sonraki Türk mimarisinde </a:t>
            </a:r>
            <a:r>
              <a:rPr lang="tr-TR" sz="2800" dirty="0" smtClean="0"/>
              <a:t>11. </a:t>
            </a:r>
            <a:r>
              <a:rPr lang="tr-TR" sz="2800" dirty="0"/>
              <a:t>yüzyılda </a:t>
            </a:r>
            <a:r>
              <a:rPr lang="tr-TR" sz="2800" dirty="0" err="1">
                <a:solidFill>
                  <a:srgbClr val="FF0000"/>
                </a:solidFill>
              </a:rPr>
              <a:t>Karahanlılar</a:t>
            </a:r>
            <a:r>
              <a:rPr lang="tr-TR" sz="2800" dirty="0"/>
              <a:t> ve </a:t>
            </a:r>
            <a:r>
              <a:rPr lang="tr-TR" sz="2800" dirty="0" err="1">
                <a:solidFill>
                  <a:srgbClr val="FF0000"/>
                </a:solidFill>
              </a:rPr>
              <a:t>Gazneliler</a:t>
            </a:r>
            <a:r>
              <a:rPr lang="tr-TR" sz="2800" dirty="0"/>
              <a:t> döneminde başlayan çini kullanımı, </a:t>
            </a:r>
            <a:r>
              <a:rPr lang="tr-TR" sz="2800" dirty="0">
                <a:solidFill>
                  <a:srgbClr val="FF0000"/>
                </a:solidFill>
              </a:rPr>
              <a:t>Büyük </a:t>
            </a:r>
            <a:r>
              <a:rPr lang="tr-TR" sz="2800" dirty="0" err="1">
                <a:solidFill>
                  <a:srgbClr val="FF0000"/>
                </a:solidFill>
              </a:rPr>
              <a:t>Selçuklular</a:t>
            </a:r>
            <a:r>
              <a:rPr lang="tr-TR" sz="2800" dirty="0" err="1"/>
              <a:t>’da</a:t>
            </a:r>
            <a:r>
              <a:rPr lang="tr-TR" sz="2800" dirty="0"/>
              <a:t> büyük gelişme göstermiştir. </a:t>
            </a:r>
          </a:p>
          <a:p>
            <a:endParaRPr lang="tr-TR" sz="2800" dirty="0"/>
          </a:p>
        </p:txBody>
      </p:sp>
      <p:pic>
        <p:nvPicPr>
          <p:cNvPr id="109572" name="Picture 4" descr="http://www.corbisimages.com/images/Corbis-AL008099.jpg?size=67&amp;uid=6d2de809-97ba-4aaf-b1be-8fb76c4be262">
            <a:hlinkClick r:id="rId2"/>
          </p:cNvPr>
          <p:cNvPicPr>
            <a:picLocks noChangeAspect="1" noChangeArrowheads="1"/>
          </p:cNvPicPr>
          <p:nvPr/>
        </p:nvPicPr>
        <p:blipFill>
          <a:blip r:embed="rId3"/>
          <a:srcRect/>
          <a:stretch>
            <a:fillRect/>
          </a:stretch>
        </p:blipFill>
        <p:spPr bwMode="auto">
          <a:xfrm>
            <a:off x="4429124" y="1214422"/>
            <a:ext cx="3907374" cy="3936461"/>
          </a:xfrm>
          <a:prstGeom prst="rect">
            <a:avLst/>
          </a:prstGeom>
          <a:noFill/>
        </p:spPr>
      </p:pic>
    </p:spTree>
    <p:extLst>
      <p:ext uri="{BB962C8B-B14F-4D97-AF65-F5344CB8AC3E}">
        <p14:creationId xmlns:p14="http://schemas.microsoft.com/office/powerpoint/2010/main" val="27665236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14348" y="1357298"/>
            <a:ext cx="3214710" cy="3539430"/>
          </a:xfrm>
          <a:prstGeom prst="rect">
            <a:avLst/>
          </a:prstGeom>
        </p:spPr>
        <p:txBody>
          <a:bodyPr wrap="square">
            <a:spAutoFit/>
          </a:bodyPr>
          <a:lstStyle/>
          <a:p>
            <a:pPr algn="just"/>
            <a:endParaRPr lang="tr-TR" sz="2800" dirty="0"/>
          </a:p>
          <a:p>
            <a:pPr>
              <a:buFont typeface="Wingdings" pitchFamily="2" charset="2"/>
              <a:buChar char="v"/>
            </a:pPr>
            <a:r>
              <a:rPr lang="tr-TR" sz="2800" dirty="0"/>
              <a:t>Büyük Selçuklu yapılarında özellikle de </a:t>
            </a:r>
            <a:r>
              <a:rPr lang="tr-TR" sz="2800" dirty="0">
                <a:solidFill>
                  <a:srgbClr val="FF0000"/>
                </a:solidFill>
              </a:rPr>
              <a:t>minarelerde</a:t>
            </a:r>
            <a:r>
              <a:rPr lang="tr-TR" sz="2800" dirty="0"/>
              <a:t> ve </a:t>
            </a:r>
            <a:r>
              <a:rPr lang="tr-TR" sz="2800" dirty="0">
                <a:solidFill>
                  <a:srgbClr val="FF0000"/>
                </a:solidFill>
              </a:rPr>
              <a:t>mezar yapılarında </a:t>
            </a:r>
            <a:r>
              <a:rPr lang="tr-TR" sz="2800" dirty="0"/>
              <a:t>çini ve sırlı tuğla süslemeler dikkat çekicidir. </a:t>
            </a:r>
          </a:p>
        </p:txBody>
      </p:sp>
      <p:pic>
        <p:nvPicPr>
          <p:cNvPr id="99330" name="Picture 2" descr="http://www.ancient.eu.com/uploads/images/display-1042.jpg">
            <a:hlinkClick r:id="rId2"/>
          </p:cNvPr>
          <p:cNvPicPr>
            <a:picLocks noChangeAspect="1" noChangeArrowheads="1"/>
          </p:cNvPicPr>
          <p:nvPr/>
        </p:nvPicPr>
        <p:blipFill>
          <a:blip r:embed="rId3"/>
          <a:srcRect/>
          <a:stretch>
            <a:fillRect/>
          </a:stretch>
        </p:blipFill>
        <p:spPr bwMode="auto">
          <a:xfrm>
            <a:off x="4714876" y="785794"/>
            <a:ext cx="3486520" cy="5262183"/>
          </a:xfrm>
          <a:prstGeom prst="rect">
            <a:avLst/>
          </a:prstGeom>
          <a:noFill/>
        </p:spPr>
      </p:pic>
      <p:sp>
        <p:nvSpPr>
          <p:cNvPr id="4" name="3 Dikdörtgen"/>
          <p:cNvSpPr/>
          <p:nvPr/>
        </p:nvSpPr>
        <p:spPr>
          <a:xfrm>
            <a:off x="4143372" y="6000768"/>
            <a:ext cx="4572000" cy="646331"/>
          </a:xfrm>
          <a:prstGeom prst="rect">
            <a:avLst/>
          </a:prstGeom>
        </p:spPr>
        <p:txBody>
          <a:bodyPr>
            <a:spAutoFit/>
          </a:bodyPr>
          <a:lstStyle/>
          <a:p>
            <a:r>
              <a:rPr lang="de-DE" b="1" dirty="0"/>
              <a:t>Gar </a:t>
            </a:r>
            <a:r>
              <a:rPr lang="de-DE" b="1" dirty="0" err="1"/>
              <a:t>Minaret</a:t>
            </a:r>
            <a:r>
              <a:rPr lang="de-DE" b="1" dirty="0"/>
              <a:t>, 1121-22 - Gar - Isfahan</a:t>
            </a:r>
            <a:r>
              <a:rPr lang="de-DE" dirty="0"/>
              <a:t/>
            </a:r>
            <a:br>
              <a:rPr lang="de-DE" dirty="0"/>
            </a:br>
            <a:endParaRPr lang="tr-TR" dirty="0"/>
          </a:p>
        </p:txBody>
      </p:sp>
    </p:spTree>
    <p:extLst>
      <p:ext uri="{BB962C8B-B14F-4D97-AF65-F5344CB8AC3E}">
        <p14:creationId xmlns:p14="http://schemas.microsoft.com/office/powerpoint/2010/main" val="2766523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8" y="908720"/>
            <a:ext cx="2455480" cy="4401205"/>
          </a:xfrm>
          <a:prstGeom prst="rect">
            <a:avLst/>
          </a:prstGeom>
        </p:spPr>
        <p:txBody>
          <a:bodyPr wrap="square">
            <a:spAutoFit/>
          </a:bodyPr>
          <a:lstStyle/>
          <a:p>
            <a:pPr marL="457200" indent="-457200">
              <a:buFont typeface="Wingdings" pitchFamily="2" charset="2"/>
              <a:buChar char="v"/>
            </a:pPr>
            <a:r>
              <a:rPr lang="tr-TR" sz="2800" dirty="0" smtClean="0"/>
              <a:t>Türk </a:t>
            </a:r>
            <a:r>
              <a:rPr lang="tr-TR" sz="2800" dirty="0"/>
              <a:t>İslam sanatlarında görülen yaygın ve özgün bitkisel süslemeler ise </a:t>
            </a:r>
            <a:r>
              <a:rPr lang="tr-TR" sz="2800" dirty="0">
                <a:solidFill>
                  <a:srgbClr val="FF0000"/>
                </a:solidFill>
              </a:rPr>
              <a:t>stilize</a:t>
            </a:r>
            <a:r>
              <a:rPr lang="tr-TR" sz="2800" dirty="0"/>
              <a:t> bir karaktere sahiptir. </a:t>
            </a:r>
          </a:p>
        </p:txBody>
      </p:sp>
      <p:pic>
        <p:nvPicPr>
          <p:cNvPr id="215042" name="Picture 2" descr="http://www.turkishtileart.com/resimler/kurumsal%20mimari/wwroot%20için/turkish_tile_art_karo_business_kurumsal_mimari_ofifice_ofis7b.jpg">
            <a:hlinkClick r:id="rId2"/>
          </p:cNvPr>
          <p:cNvPicPr>
            <a:picLocks noChangeAspect="1" noChangeArrowheads="1"/>
          </p:cNvPicPr>
          <p:nvPr/>
        </p:nvPicPr>
        <p:blipFill>
          <a:blip r:embed="rId3"/>
          <a:srcRect/>
          <a:stretch>
            <a:fillRect/>
          </a:stretch>
        </p:blipFill>
        <p:spPr bwMode="auto">
          <a:xfrm>
            <a:off x="3203848" y="908720"/>
            <a:ext cx="5813224" cy="5276207"/>
          </a:xfrm>
          <a:prstGeom prst="rect">
            <a:avLst/>
          </a:prstGeom>
          <a:noFill/>
        </p:spPr>
      </p:pic>
    </p:spTree>
    <p:extLst>
      <p:ext uri="{BB962C8B-B14F-4D97-AF65-F5344CB8AC3E}">
        <p14:creationId xmlns:p14="http://schemas.microsoft.com/office/powerpoint/2010/main" val="40022637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85BB5841-6FE6-4F8A-9873-949C69DBA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08720"/>
            <a:ext cx="7380312" cy="5535234"/>
          </a:xfrm>
          <a:prstGeom prst="rect">
            <a:avLst/>
          </a:prstGeom>
        </p:spPr>
      </p:pic>
      <p:sp>
        <p:nvSpPr>
          <p:cNvPr id="4" name="Metin kutusu 3">
            <a:extLst>
              <a:ext uri="{FF2B5EF4-FFF2-40B4-BE49-F238E27FC236}">
                <a16:creationId xmlns:a16="http://schemas.microsoft.com/office/drawing/2014/main" xmlns="" id="{7EDB9339-6129-4B7D-984A-73FE8E4E0C41}"/>
              </a:ext>
            </a:extLst>
          </p:cNvPr>
          <p:cNvSpPr txBox="1"/>
          <p:nvPr/>
        </p:nvSpPr>
        <p:spPr>
          <a:xfrm>
            <a:off x="1907704" y="404664"/>
            <a:ext cx="1648656" cy="369332"/>
          </a:xfrm>
          <a:prstGeom prst="rect">
            <a:avLst/>
          </a:prstGeom>
          <a:noFill/>
        </p:spPr>
        <p:txBody>
          <a:bodyPr wrap="none" rtlCol="0">
            <a:spAutoFit/>
          </a:bodyPr>
          <a:lstStyle/>
          <a:p>
            <a:r>
              <a:rPr lang="tr-TR" dirty="0" err="1"/>
              <a:t>Kümbedi</a:t>
            </a:r>
            <a:r>
              <a:rPr lang="tr-TR" dirty="0"/>
              <a:t> </a:t>
            </a:r>
            <a:r>
              <a:rPr lang="tr-TR" dirty="0" err="1"/>
              <a:t>kabud</a:t>
            </a:r>
            <a:endParaRPr lang="tr-T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42976" y="1142984"/>
            <a:ext cx="6984776" cy="3539430"/>
          </a:xfrm>
          <a:prstGeom prst="rect">
            <a:avLst/>
          </a:prstGeom>
        </p:spPr>
        <p:txBody>
          <a:bodyPr wrap="square">
            <a:spAutoFit/>
          </a:bodyPr>
          <a:lstStyle/>
          <a:p>
            <a:pPr>
              <a:buFont typeface="Wingdings" pitchFamily="2" charset="2"/>
              <a:buChar char="v"/>
            </a:pPr>
            <a:r>
              <a:rPr lang="tr-TR" sz="2800" dirty="0"/>
              <a:t>Anadolu </a:t>
            </a:r>
            <a:r>
              <a:rPr lang="tr-TR" sz="2800" dirty="0">
                <a:solidFill>
                  <a:srgbClr val="FF0000"/>
                </a:solidFill>
              </a:rPr>
              <a:t>dışındaki</a:t>
            </a:r>
            <a:r>
              <a:rPr lang="tr-TR" sz="2800" dirty="0"/>
              <a:t> bölgelerde görülen çini sanatının görkemli eserleri:</a:t>
            </a:r>
          </a:p>
          <a:p>
            <a:pPr>
              <a:buFont typeface="Wingdings" pitchFamily="2" charset="2"/>
              <a:buChar char="v"/>
            </a:pPr>
            <a:endParaRPr lang="tr-TR" sz="2800" dirty="0"/>
          </a:p>
          <a:p>
            <a:pPr>
              <a:buFont typeface="Wingdings" pitchFamily="2" charset="2"/>
              <a:buChar char="Ø"/>
            </a:pPr>
            <a:r>
              <a:rPr lang="tr-TR" sz="2800" dirty="0"/>
              <a:t>Karakoyunlu yapısı </a:t>
            </a:r>
            <a:r>
              <a:rPr lang="tr-TR" sz="2800" dirty="0">
                <a:solidFill>
                  <a:srgbClr val="FF0000"/>
                </a:solidFill>
              </a:rPr>
              <a:t>Tebriz Gök Mescit</a:t>
            </a:r>
            <a:r>
              <a:rPr lang="tr-TR" sz="2800" dirty="0"/>
              <a:t>,</a:t>
            </a:r>
          </a:p>
          <a:p>
            <a:pPr>
              <a:buFont typeface="Wingdings" pitchFamily="2" charset="2"/>
              <a:buChar char="Ø"/>
            </a:pPr>
            <a:r>
              <a:rPr lang="tr-TR" sz="2800" dirty="0"/>
              <a:t>Timur’un Semerkant’taki türbesi </a:t>
            </a:r>
            <a:r>
              <a:rPr lang="tr-TR" sz="2800" dirty="0" err="1">
                <a:solidFill>
                  <a:srgbClr val="FF0000"/>
                </a:solidFill>
              </a:rPr>
              <a:t>Gur</a:t>
            </a:r>
            <a:r>
              <a:rPr lang="tr-TR" sz="2800" dirty="0">
                <a:solidFill>
                  <a:srgbClr val="FF0000"/>
                </a:solidFill>
              </a:rPr>
              <a:t>-i Mir   </a:t>
            </a:r>
            <a:r>
              <a:rPr lang="tr-TR" sz="2800" dirty="0"/>
              <a:t>ile </a:t>
            </a:r>
            <a:r>
              <a:rPr lang="tr-TR" sz="2800" dirty="0">
                <a:solidFill>
                  <a:srgbClr val="FF0000"/>
                </a:solidFill>
              </a:rPr>
              <a:t>Şah Zinde Türbeleri </a:t>
            </a:r>
          </a:p>
          <a:p>
            <a:pPr>
              <a:buFont typeface="Wingdings" pitchFamily="2" charset="2"/>
              <a:buChar char="Ø"/>
            </a:pPr>
            <a:r>
              <a:rPr lang="tr-TR" sz="2800" dirty="0" err="1"/>
              <a:t>Safevi</a:t>
            </a:r>
            <a:r>
              <a:rPr lang="tr-TR" sz="2800" dirty="0"/>
              <a:t> yapısı Isfahan’daki </a:t>
            </a:r>
            <a:r>
              <a:rPr lang="tr-TR" sz="2800" dirty="0" err="1">
                <a:solidFill>
                  <a:srgbClr val="FF0000"/>
                </a:solidFill>
              </a:rPr>
              <a:t>Mescid</a:t>
            </a:r>
            <a:r>
              <a:rPr lang="tr-TR" sz="2800" dirty="0">
                <a:solidFill>
                  <a:srgbClr val="FF0000"/>
                </a:solidFill>
              </a:rPr>
              <a:t>-i Şah.</a:t>
            </a:r>
            <a:r>
              <a:rPr lang="tr-TR" sz="2800" dirty="0"/>
              <a:t> </a:t>
            </a:r>
          </a:p>
          <a:p>
            <a:pPr>
              <a:buFont typeface="Wingdings" pitchFamily="2" charset="2"/>
              <a:buChar char="v"/>
            </a:pPr>
            <a:endParaRPr lang="tr-TR" sz="2800" dirty="0"/>
          </a:p>
        </p:txBody>
      </p:sp>
    </p:spTree>
    <p:extLst>
      <p:ext uri="{BB962C8B-B14F-4D97-AF65-F5344CB8AC3E}">
        <p14:creationId xmlns:p14="http://schemas.microsoft.com/office/powerpoint/2010/main" val="27665236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57701" y="6104918"/>
            <a:ext cx="3550203" cy="369332"/>
          </a:xfrm>
          <a:prstGeom prst="rect">
            <a:avLst/>
          </a:prstGeom>
        </p:spPr>
        <p:txBody>
          <a:bodyPr wrap="none">
            <a:spAutoFit/>
          </a:bodyPr>
          <a:lstStyle/>
          <a:p>
            <a:r>
              <a:rPr lang="tr-TR" dirty="0" err="1">
                <a:hlinkClick r:id="rId2" action="ppaction://hlinkfile"/>
              </a:rPr>
              <a:t>Samarkand</a:t>
            </a:r>
            <a:r>
              <a:rPr lang="tr-TR" dirty="0">
                <a:hlinkClick r:id="rId2" action="ppaction://hlinkfile"/>
              </a:rPr>
              <a:t> - </a:t>
            </a:r>
            <a:r>
              <a:rPr lang="tr-TR" dirty="0" err="1">
                <a:hlinkClick r:id="rId2" action="ppaction://hlinkfile"/>
              </a:rPr>
              <a:t>Mausoleum</a:t>
            </a:r>
            <a:r>
              <a:rPr lang="tr-TR" dirty="0">
                <a:hlinkClick r:id="rId2" action="ppaction://hlinkfile"/>
              </a:rPr>
              <a:t> </a:t>
            </a:r>
            <a:r>
              <a:rPr lang="tr-TR" dirty="0" err="1">
                <a:hlinkClick r:id="rId2" action="ppaction://hlinkfile"/>
              </a:rPr>
              <a:t>Gur</a:t>
            </a:r>
            <a:r>
              <a:rPr lang="tr-TR" dirty="0">
                <a:hlinkClick r:id="rId2" action="ppaction://hlinkfile"/>
              </a:rPr>
              <a:t>-e-mir </a:t>
            </a:r>
            <a:endParaRPr lang="tr-TR" dirty="0"/>
          </a:p>
        </p:txBody>
      </p:sp>
      <p:sp>
        <p:nvSpPr>
          <p:cNvPr id="5" name="4 Dikdörtgen"/>
          <p:cNvSpPr/>
          <p:nvPr/>
        </p:nvSpPr>
        <p:spPr>
          <a:xfrm>
            <a:off x="3668023" y="1556792"/>
            <a:ext cx="1845698" cy="369332"/>
          </a:xfrm>
          <a:prstGeom prst="rect">
            <a:avLst/>
          </a:prstGeom>
        </p:spPr>
        <p:txBody>
          <a:bodyPr wrap="none">
            <a:spAutoFit/>
          </a:bodyPr>
          <a:lstStyle/>
          <a:p>
            <a:r>
              <a:rPr lang="tr-TR" dirty="0">
                <a:solidFill>
                  <a:srgbClr val="FF0000"/>
                </a:solidFill>
              </a:rPr>
              <a:t>Tebriz Gök Mescit</a:t>
            </a:r>
            <a:endParaRPr lang="tr-TR" dirty="0"/>
          </a:p>
        </p:txBody>
      </p:sp>
      <p:pic>
        <p:nvPicPr>
          <p:cNvPr id="7" name="Resim 6">
            <a:extLst>
              <a:ext uri="{FF2B5EF4-FFF2-40B4-BE49-F238E27FC236}">
                <a16:creationId xmlns:a16="http://schemas.microsoft.com/office/drawing/2014/main" xmlns="" id="{9B2E2C66-24B9-4057-B1B0-871089687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3456392"/>
            <a:ext cx="5018496" cy="3298289"/>
          </a:xfrm>
          <a:prstGeom prst="rect">
            <a:avLst/>
          </a:prstGeom>
        </p:spPr>
      </p:pic>
      <p:pic>
        <p:nvPicPr>
          <p:cNvPr id="10" name="Resim 9">
            <a:extLst>
              <a:ext uri="{FF2B5EF4-FFF2-40B4-BE49-F238E27FC236}">
                <a16:creationId xmlns:a16="http://schemas.microsoft.com/office/drawing/2014/main" xmlns="" id="{36C217DB-D28F-4664-9336-65C7F9D1D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07" y="188640"/>
            <a:ext cx="3138704" cy="4731636"/>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2682429"/>
            <a:ext cx="2714644" cy="2246769"/>
          </a:xfrm>
          <a:prstGeom prst="rect">
            <a:avLst/>
          </a:prstGeom>
        </p:spPr>
        <p:txBody>
          <a:bodyPr wrap="square">
            <a:spAutoFit/>
          </a:bodyPr>
          <a:lstStyle/>
          <a:p>
            <a:pPr>
              <a:buFont typeface="Wingdings" pitchFamily="2" charset="2"/>
              <a:buChar char="v"/>
            </a:pPr>
            <a:r>
              <a:rPr lang="tr-TR" sz="2800" dirty="0"/>
              <a:t>Anadolu Selçuklu yapılarında da çini kullanımı görülmektedir. </a:t>
            </a:r>
          </a:p>
        </p:txBody>
      </p:sp>
      <p:pic>
        <p:nvPicPr>
          <p:cNvPr id="96258" name="Picture 2" descr="http://www.mustafacambaz.com/data/media/344/karatay_gen.jpg">
            <a:hlinkClick r:id="rId2"/>
          </p:cNvPr>
          <p:cNvPicPr>
            <a:picLocks noChangeAspect="1" noChangeArrowheads="1"/>
          </p:cNvPicPr>
          <p:nvPr/>
        </p:nvPicPr>
        <p:blipFill>
          <a:blip r:embed="rId3"/>
          <a:srcRect/>
          <a:stretch>
            <a:fillRect/>
          </a:stretch>
        </p:blipFill>
        <p:spPr bwMode="auto">
          <a:xfrm>
            <a:off x="4714876" y="428604"/>
            <a:ext cx="3900481" cy="2615708"/>
          </a:xfrm>
          <a:prstGeom prst="rect">
            <a:avLst/>
          </a:prstGeom>
          <a:noFill/>
        </p:spPr>
      </p:pic>
      <p:pic>
        <p:nvPicPr>
          <p:cNvPr id="96262" name="Picture 6" descr="http://farm3.static.flickr.com/2654/4427286099_7ece8073fb.jpg">
            <a:hlinkClick r:id="rId4"/>
          </p:cNvPr>
          <p:cNvPicPr>
            <a:picLocks noChangeAspect="1" noChangeArrowheads="1"/>
          </p:cNvPicPr>
          <p:nvPr/>
        </p:nvPicPr>
        <p:blipFill>
          <a:blip r:embed="rId5"/>
          <a:srcRect/>
          <a:stretch>
            <a:fillRect/>
          </a:stretch>
        </p:blipFill>
        <p:spPr bwMode="auto">
          <a:xfrm>
            <a:off x="4786314" y="3500438"/>
            <a:ext cx="3810026" cy="2857520"/>
          </a:xfrm>
          <a:prstGeom prst="rect">
            <a:avLst/>
          </a:prstGeom>
          <a:noFill/>
        </p:spPr>
      </p:pic>
      <p:sp>
        <p:nvSpPr>
          <p:cNvPr id="6" name="5 Metin kutusu"/>
          <p:cNvSpPr txBox="1"/>
          <p:nvPr/>
        </p:nvSpPr>
        <p:spPr>
          <a:xfrm>
            <a:off x="5000628" y="3071810"/>
            <a:ext cx="2015873" cy="369332"/>
          </a:xfrm>
          <a:prstGeom prst="rect">
            <a:avLst/>
          </a:prstGeom>
          <a:noFill/>
        </p:spPr>
        <p:txBody>
          <a:bodyPr wrap="none" rtlCol="0">
            <a:spAutoFit/>
          </a:bodyPr>
          <a:lstStyle/>
          <a:p>
            <a:r>
              <a:rPr lang="tr-TR" dirty="0"/>
              <a:t>Konya </a:t>
            </a:r>
            <a:r>
              <a:rPr lang="tr-TR" dirty="0" err="1"/>
              <a:t>karatay</a:t>
            </a:r>
            <a:r>
              <a:rPr lang="tr-TR" dirty="0"/>
              <a:t> </a:t>
            </a:r>
            <a:r>
              <a:rPr lang="tr-TR" dirty="0" err="1"/>
              <a:t>med</a:t>
            </a:r>
            <a:r>
              <a:rPr lang="tr-TR" dirty="0"/>
              <a:t>.</a:t>
            </a:r>
          </a:p>
        </p:txBody>
      </p:sp>
      <p:sp>
        <p:nvSpPr>
          <p:cNvPr id="7" name="6 Metin kutusu"/>
          <p:cNvSpPr txBox="1"/>
          <p:nvPr/>
        </p:nvSpPr>
        <p:spPr>
          <a:xfrm>
            <a:off x="5286380" y="6357958"/>
            <a:ext cx="3189335" cy="369332"/>
          </a:xfrm>
          <a:prstGeom prst="rect">
            <a:avLst/>
          </a:prstGeom>
          <a:noFill/>
        </p:spPr>
        <p:txBody>
          <a:bodyPr wrap="none" rtlCol="0">
            <a:spAutoFit/>
          </a:bodyPr>
          <a:lstStyle/>
          <a:p>
            <a:r>
              <a:rPr lang="tr-TR" dirty="0"/>
              <a:t>Ankara </a:t>
            </a:r>
            <a:r>
              <a:rPr lang="tr-TR" dirty="0" err="1"/>
              <a:t>Aslanhane</a:t>
            </a:r>
            <a:r>
              <a:rPr lang="tr-TR" dirty="0"/>
              <a:t> camii mihrabı</a:t>
            </a:r>
          </a:p>
        </p:txBody>
      </p:sp>
    </p:spTree>
    <p:extLst>
      <p:ext uri="{BB962C8B-B14F-4D97-AF65-F5344CB8AC3E}">
        <p14:creationId xmlns:p14="http://schemas.microsoft.com/office/powerpoint/2010/main" val="1770399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42976" y="857232"/>
            <a:ext cx="6768752" cy="3970318"/>
          </a:xfrm>
          <a:prstGeom prst="rect">
            <a:avLst/>
          </a:prstGeom>
        </p:spPr>
        <p:txBody>
          <a:bodyPr wrap="square">
            <a:spAutoFit/>
          </a:bodyPr>
          <a:lstStyle/>
          <a:p>
            <a:pPr algn="just">
              <a:buFont typeface="Wingdings" pitchFamily="2" charset="2"/>
              <a:buChar char="v"/>
            </a:pPr>
            <a:r>
              <a:rPr lang="tr-TR" sz="2800" dirty="0"/>
              <a:t>Çinileriyle </a:t>
            </a:r>
            <a:r>
              <a:rPr lang="tr-TR" sz="2800" dirty="0">
                <a:solidFill>
                  <a:srgbClr val="FF0000"/>
                </a:solidFill>
              </a:rPr>
              <a:t>ünlü</a:t>
            </a:r>
            <a:r>
              <a:rPr lang="tr-TR" sz="2800" dirty="0"/>
              <a:t> Anadolu Selçuklu yapıları arasında </a:t>
            </a:r>
          </a:p>
          <a:p>
            <a:pPr algn="just"/>
            <a:endParaRPr lang="tr-TR" sz="2800" dirty="0"/>
          </a:p>
          <a:p>
            <a:pPr algn="just">
              <a:buFont typeface="Wingdings" pitchFamily="2" charset="2"/>
              <a:buChar char="ü"/>
            </a:pPr>
            <a:r>
              <a:rPr lang="tr-TR" sz="2800" dirty="0"/>
              <a:t>Tokat </a:t>
            </a:r>
            <a:r>
              <a:rPr lang="tr-TR" sz="2800" dirty="0">
                <a:solidFill>
                  <a:srgbClr val="FF0000"/>
                </a:solidFill>
              </a:rPr>
              <a:t>Gök</a:t>
            </a:r>
            <a:r>
              <a:rPr lang="tr-TR" sz="2800" dirty="0"/>
              <a:t> Medrese,</a:t>
            </a:r>
          </a:p>
          <a:p>
            <a:pPr algn="just">
              <a:buFont typeface="Wingdings" pitchFamily="2" charset="2"/>
              <a:buChar char="ü"/>
            </a:pPr>
            <a:r>
              <a:rPr lang="tr-TR" sz="2800" dirty="0"/>
              <a:t>Konya </a:t>
            </a:r>
            <a:r>
              <a:rPr lang="tr-TR" sz="2800" dirty="0">
                <a:solidFill>
                  <a:srgbClr val="FF0000"/>
                </a:solidFill>
              </a:rPr>
              <a:t>Karatay</a:t>
            </a:r>
            <a:r>
              <a:rPr lang="tr-TR" sz="2800" dirty="0"/>
              <a:t> Medresesi</a:t>
            </a:r>
          </a:p>
          <a:p>
            <a:pPr algn="just">
              <a:buFont typeface="Wingdings" pitchFamily="2" charset="2"/>
              <a:buChar char="ü"/>
            </a:pPr>
            <a:r>
              <a:rPr lang="tr-TR" sz="2800" dirty="0"/>
              <a:t>Konya </a:t>
            </a:r>
            <a:r>
              <a:rPr lang="tr-TR" sz="2800" dirty="0">
                <a:solidFill>
                  <a:srgbClr val="FF0000"/>
                </a:solidFill>
              </a:rPr>
              <a:t>Sırçalı</a:t>
            </a:r>
            <a:r>
              <a:rPr lang="tr-TR" sz="2800" dirty="0"/>
              <a:t> Medrese ve</a:t>
            </a:r>
          </a:p>
          <a:p>
            <a:pPr algn="just">
              <a:buFont typeface="Wingdings" pitchFamily="2" charset="2"/>
              <a:buChar char="ü"/>
            </a:pPr>
            <a:r>
              <a:rPr lang="tr-TR" sz="2800" dirty="0"/>
              <a:t>Sivas </a:t>
            </a:r>
            <a:r>
              <a:rPr lang="tr-TR" sz="2800" dirty="0">
                <a:solidFill>
                  <a:srgbClr val="FF0000"/>
                </a:solidFill>
              </a:rPr>
              <a:t>Keykavus</a:t>
            </a:r>
            <a:r>
              <a:rPr lang="tr-TR" sz="2800" dirty="0"/>
              <a:t> Şifahane ve Türbesi </a:t>
            </a:r>
          </a:p>
          <a:p>
            <a:pPr algn="just"/>
            <a:endParaRPr lang="tr-TR" sz="2800" dirty="0"/>
          </a:p>
          <a:p>
            <a:pPr algn="just"/>
            <a:r>
              <a:rPr lang="tr-TR" sz="2800" dirty="0"/>
              <a:t>    sayılabilir. </a:t>
            </a:r>
          </a:p>
        </p:txBody>
      </p:sp>
    </p:spTree>
    <p:extLst>
      <p:ext uri="{BB962C8B-B14F-4D97-AF65-F5344CB8AC3E}">
        <p14:creationId xmlns:p14="http://schemas.microsoft.com/office/powerpoint/2010/main" val="1770399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467544" y="4025025"/>
            <a:ext cx="1942391" cy="369332"/>
          </a:xfrm>
          <a:prstGeom prst="rect">
            <a:avLst/>
          </a:prstGeom>
          <a:noFill/>
        </p:spPr>
        <p:txBody>
          <a:bodyPr wrap="none" rtlCol="0">
            <a:spAutoFit/>
          </a:bodyPr>
          <a:lstStyle/>
          <a:p>
            <a:r>
              <a:rPr lang="tr-TR" dirty="0"/>
              <a:t>Tokat gök medrese</a:t>
            </a:r>
          </a:p>
        </p:txBody>
      </p:sp>
      <p:sp>
        <p:nvSpPr>
          <p:cNvPr id="5" name="4 Metin kutusu"/>
          <p:cNvSpPr txBox="1"/>
          <p:nvPr/>
        </p:nvSpPr>
        <p:spPr>
          <a:xfrm>
            <a:off x="1979712" y="5923688"/>
            <a:ext cx="2159950" cy="369332"/>
          </a:xfrm>
          <a:prstGeom prst="rect">
            <a:avLst/>
          </a:prstGeom>
          <a:noFill/>
        </p:spPr>
        <p:txBody>
          <a:bodyPr wrap="none" rtlCol="0">
            <a:spAutoFit/>
          </a:bodyPr>
          <a:lstStyle/>
          <a:p>
            <a:r>
              <a:rPr lang="tr-TR" dirty="0"/>
              <a:t>Konya Sırçalı </a:t>
            </a:r>
            <a:r>
              <a:rPr lang="tr-TR" dirty="0" err="1"/>
              <a:t>Medese</a:t>
            </a:r>
            <a:endParaRPr lang="tr-TR" dirty="0"/>
          </a:p>
        </p:txBody>
      </p:sp>
      <p:pic>
        <p:nvPicPr>
          <p:cNvPr id="3" name="Resim 2">
            <a:extLst>
              <a:ext uri="{FF2B5EF4-FFF2-40B4-BE49-F238E27FC236}">
                <a16:creationId xmlns:a16="http://schemas.microsoft.com/office/drawing/2014/main" xmlns="" id="{1ED0F5AF-BBE4-4B66-8125-D3129AFC6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13" y="215025"/>
            <a:ext cx="6953250" cy="3810000"/>
          </a:xfrm>
          <a:prstGeom prst="rect">
            <a:avLst/>
          </a:prstGeom>
        </p:spPr>
      </p:pic>
      <p:pic>
        <p:nvPicPr>
          <p:cNvPr id="7" name="Resim 6">
            <a:extLst>
              <a:ext uri="{FF2B5EF4-FFF2-40B4-BE49-F238E27FC236}">
                <a16:creationId xmlns:a16="http://schemas.microsoft.com/office/drawing/2014/main" xmlns="" id="{44382D67-14C4-4FC4-AD6D-62B055A3A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284594"/>
            <a:ext cx="4629894" cy="3498877"/>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87624" y="1028342"/>
            <a:ext cx="6768752" cy="4401205"/>
          </a:xfrm>
          <a:prstGeom prst="rect">
            <a:avLst/>
          </a:prstGeom>
        </p:spPr>
        <p:txBody>
          <a:bodyPr wrap="square">
            <a:spAutoFit/>
          </a:bodyPr>
          <a:lstStyle/>
          <a:p>
            <a:pPr algn="just">
              <a:buFont typeface="Wingdings" pitchFamily="2" charset="2"/>
              <a:buChar char="v"/>
            </a:pPr>
            <a:r>
              <a:rPr lang="tr-TR" sz="2800" dirty="0"/>
              <a:t>Osmanlılarda çini kullanımı daha da yaygınlaşmış, çini sanatının ilk örnekleri </a:t>
            </a:r>
            <a:r>
              <a:rPr lang="tr-TR" sz="2800" dirty="0">
                <a:solidFill>
                  <a:srgbClr val="FF0000"/>
                </a:solidFill>
              </a:rPr>
              <a:t>İznik</a:t>
            </a:r>
            <a:r>
              <a:rPr lang="tr-TR" sz="2800" dirty="0"/>
              <a:t> ve </a:t>
            </a:r>
            <a:r>
              <a:rPr lang="tr-TR" sz="2800" dirty="0">
                <a:solidFill>
                  <a:srgbClr val="FF0000"/>
                </a:solidFill>
              </a:rPr>
              <a:t>Bursa’da</a:t>
            </a:r>
            <a:r>
              <a:rPr lang="tr-TR" sz="2800" dirty="0"/>
              <a:t> verilmiştir.  Örnekler:</a:t>
            </a:r>
          </a:p>
          <a:p>
            <a:pPr algn="just">
              <a:buFont typeface="Wingdings" pitchFamily="2" charset="2"/>
              <a:buChar char="v"/>
            </a:pPr>
            <a:endParaRPr lang="tr-TR" sz="2800" dirty="0"/>
          </a:p>
          <a:p>
            <a:pPr algn="just">
              <a:buFont typeface="Wingdings" pitchFamily="2" charset="2"/>
              <a:buChar char="Ø"/>
            </a:pPr>
            <a:r>
              <a:rPr lang="tr-TR" sz="2800" dirty="0">
                <a:solidFill>
                  <a:srgbClr val="FF0000"/>
                </a:solidFill>
              </a:rPr>
              <a:t>İznik </a:t>
            </a:r>
            <a:r>
              <a:rPr lang="tr-TR" sz="2800" dirty="0"/>
              <a:t>Yeşil</a:t>
            </a:r>
            <a:r>
              <a:rPr lang="tr-TR" sz="2800" dirty="0">
                <a:solidFill>
                  <a:srgbClr val="FF0000"/>
                </a:solidFill>
              </a:rPr>
              <a:t> </a:t>
            </a:r>
            <a:r>
              <a:rPr lang="tr-TR" sz="2800" dirty="0"/>
              <a:t>Cami </a:t>
            </a:r>
          </a:p>
          <a:p>
            <a:pPr algn="just">
              <a:buFont typeface="Wingdings" pitchFamily="2" charset="2"/>
              <a:buChar char="Ø"/>
            </a:pPr>
            <a:r>
              <a:rPr lang="tr-TR" sz="2800" dirty="0">
                <a:solidFill>
                  <a:srgbClr val="FF0000"/>
                </a:solidFill>
              </a:rPr>
              <a:t>Bursa </a:t>
            </a:r>
            <a:r>
              <a:rPr lang="tr-TR" sz="2800" dirty="0"/>
              <a:t>Yeşil</a:t>
            </a:r>
            <a:r>
              <a:rPr lang="tr-TR" sz="2800" dirty="0">
                <a:solidFill>
                  <a:srgbClr val="FF0000"/>
                </a:solidFill>
              </a:rPr>
              <a:t> </a:t>
            </a:r>
            <a:r>
              <a:rPr lang="tr-TR" sz="2800" dirty="0"/>
              <a:t>Cami ve Türbesi. </a:t>
            </a:r>
          </a:p>
          <a:p>
            <a:pPr algn="just">
              <a:buFont typeface="Wingdings" pitchFamily="2" charset="2"/>
              <a:buChar char="v"/>
            </a:pPr>
            <a:endParaRPr lang="tr-TR" sz="2800" dirty="0"/>
          </a:p>
          <a:p>
            <a:pPr algn="just">
              <a:buFont typeface="Wingdings" pitchFamily="2" charset="2"/>
              <a:buChar char="v"/>
            </a:pPr>
            <a:endParaRPr lang="tr-TR" sz="2800" dirty="0"/>
          </a:p>
          <a:p>
            <a:pPr algn="just">
              <a:buFont typeface="Wingdings" pitchFamily="2" charset="2"/>
              <a:buChar char="v"/>
            </a:pPr>
            <a:r>
              <a:rPr lang="tr-TR" sz="2800" dirty="0"/>
              <a:t>Bu eserlere Edirne ve Bursa Muradiye </a:t>
            </a:r>
            <a:r>
              <a:rPr lang="tr-TR" sz="2800" dirty="0">
                <a:solidFill>
                  <a:srgbClr val="FF0000"/>
                </a:solidFill>
              </a:rPr>
              <a:t>camilerini</a:t>
            </a:r>
            <a:r>
              <a:rPr lang="tr-TR" sz="2800" dirty="0"/>
              <a:t> de ilave etmek mümkündür. </a:t>
            </a:r>
          </a:p>
        </p:txBody>
      </p:sp>
    </p:spTree>
    <p:extLst>
      <p:ext uri="{BB962C8B-B14F-4D97-AF65-F5344CB8AC3E}">
        <p14:creationId xmlns:p14="http://schemas.microsoft.com/office/powerpoint/2010/main" val="15167946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683568" y="5917188"/>
            <a:ext cx="1649298" cy="369332"/>
          </a:xfrm>
          <a:prstGeom prst="rect">
            <a:avLst/>
          </a:prstGeom>
        </p:spPr>
        <p:txBody>
          <a:bodyPr wrap="none">
            <a:spAutoFit/>
          </a:bodyPr>
          <a:lstStyle/>
          <a:p>
            <a:r>
              <a:rPr lang="tr-TR" dirty="0">
                <a:hlinkClick r:id="rId2" action="ppaction://hlinkfile"/>
              </a:rPr>
              <a:t>İznik Yeşil Cami </a:t>
            </a:r>
            <a:endParaRPr lang="tr-TR" dirty="0"/>
          </a:p>
        </p:txBody>
      </p:sp>
      <p:pic>
        <p:nvPicPr>
          <p:cNvPr id="230406" name="Picture 6" descr="http://www.bursa.bel.tr/dosyalar/resimler/bursa_kitabi/image/249.jpg">
            <a:hlinkClick r:id="rId3"/>
          </p:cNvPr>
          <p:cNvPicPr>
            <a:picLocks noChangeAspect="1" noChangeArrowheads="1"/>
          </p:cNvPicPr>
          <p:nvPr/>
        </p:nvPicPr>
        <p:blipFill>
          <a:blip r:embed="rId4"/>
          <a:srcRect/>
          <a:stretch>
            <a:fillRect/>
          </a:stretch>
        </p:blipFill>
        <p:spPr bwMode="auto">
          <a:xfrm>
            <a:off x="6300192" y="428604"/>
            <a:ext cx="2628900" cy="5819776"/>
          </a:xfrm>
          <a:prstGeom prst="rect">
            <a:avLst/>
          </a:prstGeom>
          <a:noFill/>
        </p:spPr>
      </p:pic>
      <p:sp>
        <p:nvSpPr>
          <p:cNvPr id="6" name="5 Dikdörtgen"/>
          <p:cNvSpPr/>
          <p:nvPr/>
        </p:nvSpPr>
        <p:spPr>
          <a:xfrm>
            <a:off x="5715008" y="6286520"/>
            <a:ext cx="2747675" cy="369332"/>
          </a:xfrm>
          <a:prstGeom prst="rect">
            <a:avLst/>
          </a:prstGeom>
        </p:spPr>
        <p:txBody>
          <a:bodyPr wrap="none">
            <a:spAutoFit/>
          </a:bodyPr>
          <a:lstStyle/>
          <a:p>
            <a:r>
              <a:rPr lang="tr-TR" dirty="0">
                <a:hlinkClick r:id="rId2" action="ppaction://hlinkfile"/>
              </a:rPr>
              <a:t>Bursa Yeşil Cami ve Türbesi </a:t>
            </a:r>
            <a:endParaRPr lang="tr-TR" dirty="0"/>
          </a:p>
        </p:txBody>
      </p:sp>
      <p:pic>
        <p:nvPicPr>
          <p:cNvPr id="4" name="Resim 3">
            <a:extLst>
              <a:ext uri="{FF2B5EF4-FFF2-40B4-BE49-F238E27FC236}">
                <a16:creationId xmlns:a16="http://schemas.microsoft.com/office/drawing/2014/main" xmlns="" id="{453BA074-AC26-4132-B982-3F6C8E161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1445233"/>
            <a:ext cx="5832648" cy="4116493"/>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15616" y="1052736"/>
            <a:ext cx="6912768" cy="4401205"/>
          </a:xfrm>
          <a:prstGeom prst="rect">
            <a:avLst/>
          </a:prstGeom>
        </p:spPr>
        <p:txBody>
          <a:bodyPr wrap="square">
            <a:spAutoFit/>
          </a:bodyPr>
          <a:lstStyle/>
          <a:p>
            <a:pPr>
              <a:buFont typeface="Wingdings" pitchFamily="2" charset="2"/>
              <a:buChar char="v"/>
            </a:pPr>
            <a:r>
              <a:rPr lang="tr-TR" sz="2800" dirty="0" smtClean="0"/>
              <a:t>Osmanlılarda </a:t>
            </a:r>
            <a:r>
              <a:rPr lang="tr-TR" sz="2800" dirty="0" smtClean="0">
                <a:solidFill>
                  <a:srgbClr val="FF0000"/>
                </a:solidFill>
              </a:rPr>
              <a:t>stilize </a:t>
            </a:r>
            <a:r>
              <a:rPr lang="tr-TR" sz="2800" dirty="0">
                <a:solidFill>
                  <a:srgbClr val="FF0000"/>
                </a:solidFill>
              </a:rPr>
              <a:t>çiçek </a:t>
            </a:r>
            <a:r>
              <a:rPr lang="tr-TR" sz="2800" dirty="0"/>
              <a:t>motifleri giderek ağırlık kazanmıştır. </a:t>
            </a:r>
          </a:p>
          <a:p>
            <a:endParaRPr lang="tr-TR" sz="2800" dirty="0"/>
          </a:p>
          <a:p>
            <a:pPr>
              <a:buFont typeface="Wingdings" pitchFamily="2" charset="2"/>
              <a:buChar char="ü"/>
            </a:pPr>
            <a:r>
              <a:rPr lang="tr-TR" sz="2800" dirty="0">
                <a:solidFill>
                  <a:srgbClr val="FF0000"/>
                </a:solidFill>
              </a:rPr>
              <a:t>Süleymaniye</a:t>
            </a:r>
            <a:r>
              <a:rPr lang="tr-TR" sz="2800" dirty="0"/>
              <a:t> Camii, </a:t>
            </a:r>
          </a:p>
          <a:p>
            <a:pPr>
              <a:buFont typeface="Wingdings" pitchFamily="2" charset="2"/>
              <a:buChar char="ü"/>
            </a:pPr>
            <a:r>
              <a:rPr lang="tr-TR" sz="2800" dirty="0">
                <a:solidFill>
                  <a:srgbClr val="FF0000"/>
                </a:solidFill>
              </a:rPr>
              <a:t>Kanuni</a:t>
            </a:r>
            <a:r>
              <a:rPr lang="tr-TR" sz="2800" dirty="0"/>
              <a:t> ve </a:t>
            </a:r>
            <a:r>
              <a:rPr lang="tr-TR" sz="2800" dirty="0">
                <a:solidFill>
                  <a:srgbClr val="FF0000"/>
                </a:solidFill>
              </a:rPr>
              <a:t>Hürrem</a:t>
            </a:r>
            <a:r>
              <a:rPr lang="tr-TR" sz="2800" dirty="0"/>
              <a:t> Sultan türbeleri ile </a:t>
            </a:r>
          </a:p>
          <a:p>
            <a:pPr>
              <a:buFont typeface="Wingdings" pitchFamily="2" charset="2"/>
              <a:buChar char="ü"/>
            </a:pPr>
            <a:r>
              <a:rPr lang="tr-TR" sz="2800" dirty="0">
                <a:solidFill>
                  <a:srgbClr val="FF0000"/>
                </a:solidFill>
              </a:rPr>
              <a:t>Rüstem</a:t>
            </a:r>
            <a:r>
              <a:rPr lang="tr-TR" sz="2800" dirty="0"/>
              <a:t> Paşa Camii</a:t>
            </a:r>
          </a:p>
          <a:p>
            <a:pPr>
              <a:buFont typeface="Wingdings" pitchFamily="2" charset="2"/>
              <a:buChar char="ü"/>
            </a:pPr>
            <a:r>
              <a:rPr lang="tr-TR" sz="2800" dirty="0">
                <a:solidFill>
                  <a:srgbClr val="FF0000"/>
                </a:solidFill>
              </a:rPr>
              <a:t>Sokullu</a:t>
            </a:r>
            <a:r>
              <a:rPr lang="tr-TR" sz="2800" dirty="0"/>
              <a:t> Mehmet Paşa </a:t>
            </a:r>
          </a:p>
          <a:p>
            <a:endParaRPr lang="tr-TR" sz="2800" dirty="0"/>
          </a:p>
          <a:p>
            <a:r>
              <a:rPr lang="tr-TR" sz="2800" dirty="0"/>
              <a:t>    camilerindeki çiniler bu dönemin önemli örnekleridir. </a:t>
            </a:r>
          </a:p>
        </p:txBody>
      </p:sp>
    </p:spTree>
    <p:extLst>
      <p:ext uri="{BB962C8B-B14F-4D97-AF65-F5344CB8AC3E}">
        <p14:creationId xmlns:p14="http://schemas.microsoft.com/office/powerpoint/2010/main" val="19116267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43020" y="419"/>
            <a:ext cx="2357454" cy="3539430"/>
          </a:xfrm>
          <a:prstGeom prst="rect">
            <a:avLst/>
          </a:prstGeom>
        </p:spPr>
        <p:txBody>
          <a:bodyPr wrap="square">
            <a:spAutoFit/>
          </a:bodyPr>
          <a:lstStyle/>
          <a:p>
            <a:pPr algn="just"/>
            <a:endParaRPr lang="tr-TR" sz="2800" dirty="0"/>
          </a:p>
          <a:p>
            <a:pPr algn="just">
              <a:buFont typeface="Wingdings" pitchFamily="2" charset="2"/>
              <a:buChar char="v"/>
            </a:pPr>
            <a:r>
              <a:rPr lang="tr-TR" sz="2800" dirty="0">
                <a:solidFill>
                  <a:srgbClr val="FF0000"/>
                </a:solidFill>
              </a:rPr>
              <a:t>Rüstem</a:t>
            </a:r>
            <a:r>
              <a:rPr lang="tr-TR" sz="2800" dirty="0"/>
              <a:t> Paşa Camii çinilerinde lale motifi </a:t>
            </a:r>
            <a:r>
              <a:rPr lang="tr-TR" sz="2800" dirty="0">
                <a:solidFill>
                  <a:srgbClr val="FF0000"/>
                </a:solidFill>
              </a:rPr>
              <a:t>41</a:t>
            </a:r>
            <a:r>
              <a:rPr lang="tr-TR" sz="2800" dirty="0"/>
              <a:t> ayrı üsluplaştırılmış şekliyle yer almıştır.</a:t>
            </a:r>
          </a:p>
        </p:txBody>
      </p:sp>
      <p:sp>
        <p:nvSpPr>
          <p:cNvPr id="7" name="6 Dikdörtgen"/>
          <p:cNvSpPr/>
          <p:nvPr/>
        </p:nvSpPr>
        <p:spPr>
          <a:xfrm>
            <a:off x="6927492" y="3570568"/>
            <a:ext cx="2000484" cy="369332"/>
          </a:xfrm>
          <a:prstGeom prst="rect">
            <a:avLst/>
          </a:prstGeom>
        </p:spPr>
        <p:txBody>
          <a:bodyPr wrap="none">
            <a:spAutoFit/>
          </a:bodyPr>
          <a:lstStyle/>
          <a:p>
            <a:r>
              <a:rPr lang="tr-TR" dirty="0">
                <a:solidFill>
                  <a:srgbClr val="FF0000"/>
                </a:solidFill>
              </a:rPr>
              <a:t>Rüstem</a:t>
            </a:r>
            <a:r>
              <a:rPr lang="tr-TR" dirty="0"/>
              <a:t> Paşa Camii </a:t>
            </a:r>
          </a:p>
        </p:txBody>
      </p:sp>
      <p:pic>
        <p:nvPicPr>
          <p:cNvPr id="8" name="Resim 7">
            <a:extLst>
              <a:ext uri="{FF2B5EF4-FFF2-40B4-BE49-F238E27FC236}">
                <a16:creationId xmlns:a16="http://schemas.microsoft.com/office/drawing/2014/main" xmlns="" id="{6487897C-FE3A-478A-859E-BD8632CE8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716" y="285728"/>
            <a:ext cx="4927260" cy="3284840"/>
          </a:xfrm>
          <a:prstGeom prst="rect">
            <a:avLst/>
          </a:prstGeom>
        </p:spPr>
      </p:pic>
      <p:pic>
        <p:nvPicPr>
          <p:cNvPr id="10" name="Resim 9">
            <a:extLst>
              <a:ext uri="{FF2B5EF4-FFF2-40B4-BE49-F238E27FC236}">
                <a16:creationId xmlns:a16="http://schemas.microsoft.com/office/drawing/2014/main" xmlns="" id="{11A24964-D683-4187-8282-9DD62CE93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516012"/>
            <a:ext cx="4860032" cy="3240021"/>
          </a:xfrm>
          <a:prstGeom prst="rect">
            <a:avLst/>
          </a:prstGeom>
        </p:spPr>
      </p:pic>
      <p:sp>
        <p:nvSpPr>
          <p:cNvPr id="11" name="Metin kutusu 10">
            <a:extLst>
              <a:ext uri="{FF2B5EF4-FFF2-40B4-BE49-F238E27FC236}">
                <a16:creationId xmlns:a16="http://schemas.microsoft.com/office/drawing/2014/main" xmlns="" id="{B1137DB0-116B-4459-9626-C06AE9FC140F}"/>
              </a:ext>
            </a:extLst>
          </p:cNvPr>
          <p:cNvSpPr txBox="1"/>
          <p:nvPr/>
        </p:nvSpPr>
        <p:spPr>
          <a:xfrm>
            <a:off x="5436096" y="5733256"/>
            <a:ext cx="1353769" cy="369332"/>
          </a:xfrm>
          <a:prstGeom prst="rect">
            <a:avLst/>
          </a:prstGeom>
          <a:noFill/>
        </p:spPr>
        <p:txBody>
          <a:bodyPr wrap="none" rtlCol="0">
            <a:spAutoFit/>
          </a:bodyPr>
          <a:lstStyle/>
          <a:p>
            <a:r>
              <a:rPr lang="tr-TR" dirty="0" err="1"/>
              <a:t>süleymaniye</a:t>
            </a:r>
            <a:endParaRPr lang="tr-TR" dirty="0"/>
          </a:p>
        </p:txBody>
      </p:sp>
    </p:spTree>
    <p:extLst>
      <p:ext uri="{BB962C8B-B14F-4D97-AF65-F5344CB8AC3E}">
        <p14:creationId xmlns:p14="http://schemas.microsoft.com/office/powerpoint/2010/main" val="1911626710"/>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7504</TotalTime>
  <Words>6167</Words>
  <Application>Microsoft Office PowerPoint</Application>
  <PresentationFormat>Ekran Gösterisi (4:3)</PresentationFormat>
  <Paragraphs>745</Paragraphs>
  <Slides>182</Slides>
  <Notes>10</Notes>
  <HiddenSlides>0</HiddenSlides>
  <MMClips>0</MMClips>
  <ScaleCrop>false</ScaleCrop>
  <HeadingPairs>
    <vt:vector size="4" baseType="variant">
      <vt:variant>
        <vt:lpstr>Tema</vt:lpstr>
      </vt:variant>
      <vt:variant>
        <vt:i4>1</vt:i4>
      </vt:variant>
      <vt:variant>
        <vt:lpstr>Slayt Başlıkları</vt:lpstr>
      </vt:variant>
      <vt:variant>
        <vt:i4>182</vt:i4>
      </vt:variant>
    </vt:vector>
  </HeadingPairs>
  <TitlesOfParts>
    <vt:vector size="183"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ANNE..</dc:creator>
  <cp:lastModifiedBy>Dante_Im</cp:lastModifiedBy>
  <cp:revision>729</cp:revision>
  <dcterms:created xsi:type="dcterms:W3CDTF">2012-06-27T14:11:35Z</dcterms:created>
  <dcterms:modified xsi:type="dcterms:W3CDTF">2023-12-24T13:46:17Z</dcterms:modified>
</cp:coreProperties>
</file>